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9" r:id="rId1"/>
  </p:sldMasterIdLst>
  <p:notesMasterIdLst>
    <p:notesMasterId r:id="rId35"/>
  </p:notesMasterIdLst>
  <p:handoutMasterIdLst>
    <p:handoutMasterId r:id="rId36"/>
  </p:handoutMasterIdLst>
  <p:sldIdLst>
    <p:sldId id="256" r:id="rId2"/>
    <p:sldId id="330" r:id="rId3"/>
    <p:sldId id="331" r:id="rId4"/>
    <p:sldId id="332" r:id="rId5"/>
    <p:sldId id="362" r:id="rId6"/>
    <p:sldId id="333" r:id="rId7"/>
    <p:sldId id="340" r:id="rId8"/>
    <p:sldId id="335" r:id="rId9"/>
    <p:sldId id="352" r:id="rId10"/>
    <p:sldId id="351" r:id="rId11"/>
    <p:sldId id="337" r:id="rId12"/>
    <p:sldId id="336" r:id="rId13"/>
    <p:sldId id="338" r:id="rId14"/>
    <p:sldId id="339" r:id="rId15"/>
    <p:sldId id="341" r:id="rId16"/>
    <p:sldId id="350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  <p:sldId id="361" r:id="rId34"/>
  </p:sldIdLst>
  <p:sldSz cx="9906000" cy="6858000" type="A4"/>
  <p:notesSz cx="7019925" cy="9305925"/>
  <p:embeddedFontLst>
    <p:embeddedFont>
      <p:font typeface="나눔고딕코딩" pitchFamily="49" charset="-127"/>
      <p:regular r:id="rId37"/>
      <p:bold r:id="rId38"/>
    </p:embeddedFont>
    <p:embeddedFont>
      <p:font typeface="가는각진제목체" pitchFamily="18" charset="-127"/>
      <p:regular r:id="rId39"/>
    </p:embeddedFont>
  </p:embeddedFontLst>
  <p:defaultTextStyle>
    <a:defPPr>
      <a:defRPr lang="ko-KR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5pPr>
    <a:lvl6pPr marL="2286000" algn="l" defTabSz="914400" rtl="0" eaLnBrk="1" latinLnBrk="1" hangingPunct="1"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6pPr>
    <a:lvl7pPr marL="2743200" algn="l" defTabSz="914400" rtl="0" eaLnBrk="1" latinLnBrk="1" hangingPunct="1"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7pPr>
    <a:lvl8pPr marL="3200400" algn="l" defTabSz="914400" rtl="0" eaLnBrk="1" latinLnBrk="1" hangingPunct="1"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8pPr>
    <a:lvl9pPr marL="3657600" algn="l" defTabSz="914400" rtl="0" eaLnBrk="1" latinLnBrk="1" hangingPunct="1">
      <a:defRPr b="1" kern="1200">
        <a:solidFill>
          <a:srgbClr val="96D4FF"/>
        </a:solidFill>
        <a:latin typeface="가는각진제목체" pitchFamily="18" charset="-127"/>
        <a:ea typeface="가는각진제목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99CCFF"/>
    <a:srgbClr val="3333CC"/>
    <a:srgbClr val="0066FF"/>
    <a:srgbClr val="FFB66D"/>
    <a:srgbClr val="A50021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03" autoAdjust="0"/>
    <p:restoredTop sz="94660"/>
  </p:normalViewPr>
  <p:slideViewPr>
    <p:cSldViewPr>
      <p:cViewPr varScale="1">
        <p:scale>
          <a:sx n="74" d="100"/>
          <a:sy n="74" d="100"/>
        </p:scale>
        <p:origin x="-115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6079" y="1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8833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b" anchorCtr="0" compatLnSpc="1">
            <a:prstTxWarp prst="textNoShape">
              <a:avLst/>
            </a:prstTxWarp>
          </a:bodyPr>
          <a:lstStyle>
            <a:lvl1pPr algn="l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079" y="8838833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fld id="{CCF93793-A5CA-4B87-8373-5DC9EBDDB21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079" y="1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77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696913"/>
            <a:ext cx="503872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7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63" y="4420914"/>
            <a:ext cx="5616603" cy="418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8833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b" anchorCtr="0" compatLnSpc="1">
            <a:prstTxWarp prst="textNoShape">
              <a:avLst/>
            </a:prstTxWarp>
          </a:bodyPr>
          <a:lstStyle>
            <a:lvl1pPr algn="l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77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079" y="8838833"/>
            <a:ext cx="3042189" cy="46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fld id="{C7E80A10-443E-4702-91A1-45CE78C4A8E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ackground 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05075" cy="6858000"/>
          </a:xfrm>
          <a:prstGeom prst="rect">
            <a:avLst/>
          </a:prstGeom>
          <a:noFill/>
        </p:spPr>
      </p:pic>
      <p:sp>
        <p:nvSpPr>
          <p:cNvPr id="51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768600" y="2243773"/>
            <a:ext cx="6864350" cy="643253"/>
          </a:xfrm>
        </p:spPr>
        <p:txBody>
          <a:bodyPr anchorCtr="1"/>
          <a:lstStyle>
            <a:lvl1pPr fontAlgn="ctr">
              <a:defRPr sz="4400" baseline="0">
                <a:latin typeface="나눔고딕코딩" pitchFamily="49" charset="-127"/>
                <a:ea typeface="나눔고딕코딩" pitchFamily="49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68600" y="5080000"/>
            <a:ext cx="6915150" cy="1206500"/>
          </a:xfrm>
        </p:spPr>
        <p:txBody>
          <a:bodyPr anchor="ctr"/>
          <a:lstStyle>
            <a:lvl1pPr marL="0" indent="0" algn="ctr" fontAlgn="ctr">
              <a:buFontTx/>
              <a:buNone/>
              <a:defRPr b="0" baseline="0">
                <a:latin typeface="가는각진제목체" pitchFamily="18" charset="-127"/>
                <a:ea typeface="나눔고딕코딩" pitchFamily="49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  <p:pic>
        <p:nvPicPr>
          <p:cNvPr id="51207" name="Picture 7" descr="sidebar 1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8088" y="0"/>
            <a:ext cx="7427912" cy="69850"/>
          </a:xfrm>
          <a:prstGeom prst="rect">
            <a:avLst/>
          </a:prstGeom>
          <a:noFill/>
        </p:spPr>
      </p:pic>
      <p:pic>
        <p:nvPicPr>
          <p:cNvPr id="51208" name="Picture 8" descr="sidebar 1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37738" y="0"/>
            <a:ext cx="68262" cy="6858000"/>
          </a:xfrm>
          <a:prstGeom prst="rect">
            <a:avLst/>
          </a:prstGeom>
          <a:noFill/>
        </p:spPr>
      </p:pic>
      <p:pic>
        <p:nvPicPr>
          <p:cNvPr id="51209" name="Picture 9" descr="sidebar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7738" y="0"/>
            <a:ext cx="68262" cy="69850"/>
          </a:xfrm>
          <a:prstGeom prst="rect">
            <a:avLst/>
          </a:prstGeom>
          <a:noFill/>
        </p:spPr>
      </p:pic>
      <p:pic>
        <p:nvPicPr>
          <p:cNvPr id="51210" name="Picture 10" descr="sidebar 40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505075" cy="68263"/>
          </a:xfrm>
          <a:prstGeom prst="rect">
            <a:avLst/>
          </a:prstGeom>
          <a:noFill/>
        </p:spPr>
      </p:pic>
      <p:pic>
        <p:nvPicPr>
          <p:cNvPr id="51211" name="Picture 11" descr="sidebar 1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8088" y="6788150"/>
            <a:ext cx="7427912" cy="69850"/>
          </a:xfrm>
          <a:prstGeom prst="rect">
            <a:avLst/>
          </a:prstGeom>
          <a:noFill/>
        </p:spPr>
      </p:pic>
      <p:pic>
        <p:nvPicPr>
          <p:cNvPr id="51212" name="Picture 12" descr="sidebar 40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789738"/>
            <a:ext cx="2505075" cy="68262"/>
          </a:xfrm>
          <a:prstGeom prst="rect">
            <a:avLst/>
          </a:prstGeom>
          <a:noFill/>
        </p:spPr>
      </p:pic>
      <p:pic>
        <p:nvPicPr>
          <p:cNvPr id="51213" name="Picture 13" descr="sidebar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7738" y="6788150"/>
            <a:ext cx="68262" cy="69850"/>
          </a:xfrm>
          <a:prstGeom prst="rect">
            <a:avLst/>
          </a:prstGeom>
          <a:noFill/>
        </p:spPr>
      </p:pic>
      <p:grpSp>
        <p:nvGrpSpPr>
          <p:cNvPr id="51214" name="Group 14"/>
          <p:cNvGrpSpPr>
            <a:grpSpLocks/>
          </p:cNvGrpSpPr>
          <p:nvPr/>
        </p:nvGrpSpPr>
        <p:grpSpPr bwMode="auto">
          <a:xfrm>
            <a:off x="3513138" y="4149725"/>
            <a:ext cx="6392862" cy="431800"/>
            <a:chOff x="703" y="2387"/>
            <a:chExt cx="5057" cy="92"/>
          </a:xfrm>
        </p:grpSpPr>
        <p:sp>
          <p:nvSpPr>
            <p:cNvPr id="51215" name="Rectangle 15"/>
            <p:cNvSpPr>
              <a:spLocks noChangeArrowheads="1"/>
            </p:cNvSpPr>
            <p:nvPr userDrawn="1"/>
          </p:nvSpPr>
          <p:spPr bwMode="auto">
            <a:xfrm>
              <a:off x="703" y="2387"/>
              <a:ext cx="5057" cy="4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1216" name="Rectangle 16"/>
            <p:cNvSpPr>
              <a:spLocks noChangeArrowheads="1"/>
            </p:cNvSpPr>
            <p:nvPr userDrawn="1"/>
          </p:nvSpPr>
          <p:spPr bwMode="auto">
            <a:xfrm>
              <a:off x="703" y="2433"/>
              <a:ext cx="5057" cy="4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3366"/>
                </a:gs>
              </a:gsLst>
              <a:lin ang="0" scaled="1"/>
            </a:gradFill>
            <a:ln w="38100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9837738" y="4149725"/>
            <a:ext cx="68262" cy="431800"/>
          </a:xfrm>
          <a:prstGeom prst="rect">
            <a:avLst/>
          </a:prstGeom>
          <a:solidFill>
            <a:srgbClr val="336699">
              <a:alpha val="5000"/>
            </a:srgbClr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50" y="1341438"/>
            <a:ext cx="4370388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1938" y="1341438"/>
            <a:ext cx="4370387" cy="5226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89825" y="115888"/>
            <a:ext cx="2222500" cy="645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50" y="115888"/>
            <a:ext cx="6518275" cy="6451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20750" y="214890"/>
            <a:ext cx="8034338" cy="438582"/>
          </a:xfrm>
        </p:spPr>
        <p:txBody>
          <a:bodyPr/>
          <a:lstStyle>
            <a:lvl1pPr>
              <a:defRPr baseline="0">
                <a:latin typeface="가는각진제목체" pitchFamily="18" charset="-127"/>
                <a:ea typeface="가는각진제목체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227475" y="1043735"/>
            <a:ext cx="9451050" cy="5670630"/>
          </a:xfrm>
        </p:spPr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69850"/>
            <a:ext cx="9906000" cy="766763"/>
          </a:xfrm>
          <a:prstGeom prst="rect">
            <a:avLst/>
          </a:prstGeom>
          <a:gradFill rotWithShape="1">
            <a:gsLst>
              <a:gs pos="0">
                <a:srgbClr val="CCECFF">
                  <a:gamma/>
                  <a:tint val="0"/>
                  <a:invGamma/>
                </a:srgbClr>
              </a:gs>
              <a:gs pos="100000">
                <a:srgbClr val="CCECFF">
                  <a:alpha val="50000"/>
                </a:srgb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180" y="1043734"/>
            <a:ext cx="9316035" cy="56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9836150" y="0"/>
            <a:ext cx="69850" cy="6858000"/>
          </a:xfrm>
          <a:prstGeom prst="rect">
            <a:avLst/>
          </a:prstGeom>
          <a:solidFill>
            <a:srgbClr val="003366">
              <a:alpha val="10001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ko-KR" b="0"/>
          </a:p>
        </p:txBody>
      </p:sp>
      <p:pic>
        <p:nvPicPr>
          <p:cNvPr id="50183" name="Picture 7" descr="sidebar 10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906000" cy="68263"/>
          </a:xfrm>
          <a:prstGeom prst="rect">
            <a:avLst/>
          </a:prstGeom>
          <a:noFill/>
        </p:spPr>
      </p:pic>
      <p:pic>
        <p:nvPicPr>
          <p:cNvPr id="50184" name="Picture 8" descr="sidebar 10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837738" y="0"/>
            <a:ext cx="68262" cy="6858000"/>
          </a:xfrm>
          <a:prstGeom prst="rect">
            <a:avLst/>
          </a:prstGeom>
          <a:noFill/>
        </p:spPr>
      </p:pic>
      <p:pic>
        <p:nvPicPr>
          <p:cNvPr id="50185" name="Picture 9" descr="sidebar 2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837738" y="0"/>
            <a:ext cx="68262" cy="69850"/>
          </a:xfrm>
          <a:prstGeom prst="rect">
            <a:avLst/>
          </a:prstGeom>
          <a:noFill/>
        </p:spPr>
      </p:pic>
      <p:pic>
        <p:nvPicPr>
          <p:cNvPr id="50186" name="Picture 10" descr="sidebar 10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788150"/>
            <a:ext cx="9906000" cy="69850"/>
          </a:xfrm>
          <a:prstGeom prst="rect">
            <a:avLst/>
          </a:prstGeom>
          <a:noFill/>
        </p:spPr>
      </p:pic>
      <p:pic>
        <p:nvPicPr>
          <p:cNvPr id="50187" name="Picture 11" descr="sidebar 2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837738" y="6788150"/>
            <a:ext cx="68262" cy="69850"/>
          </a:xfrm>
          <a:prstGeom prst="rect">
            <a:avLst/>
          </a:prstGeom>
          <a:noFill/>
        </p:spPr>
      </p:pic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0" y="833438"/>
            <a:ext cx="9906000" cy="1365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ko-KR" altLang="en-US"/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0" y="903288"/>
            <a:ext cx="9906000" cy="777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 w="38100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ko-KR" altLang="en-US"/>
          </a:p>
        </p:txBody>
      </p:sp>
      <p:sp>
        <p:nvSpPr>
          <p:cNvPr id="50193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32520" y="214890"/>
            <a:ext cx="8640762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9837738" y="765175"/>
            <a:ext cx="68262" cy="287338"/>
          </a:xfrm>
          <a:prstGeom prst="rect">
            <a:avLst/>
          </a:prstGeom>
          <a:solidFill>
            <a:srgbClr val="336699">
              <a:alpha val="5000"/>
            </a:srgbClr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000" b="1" baseline="0">
          <a:solidFill>
            <a:srgbClr val="DA3A3A"/>
          </a:solidFill>
          <a:latin typeface="나눔고딕코딩" pitchFamily="49" charset="-127"/>
          <a:ea typeface="나눔고딕코딩" pitchFamily="49" charset="-127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4400" b="1">
          <a:solidFill>
            <a:srgbClr val="DA3A3A"/>
          </a:solidFill>
          <a:latin typeface="가는각진제목체" pitchFamily="18" charset="-127"/>
          <a:ea typeface="가는각진제목체" pitchFamily="18" charset="-127"/>
        </a:defRPr>
      </a:lvl9pPr>
    </p:titleStyle>
    <p:bodyStyle>
      <a:lvl1pPr marL="228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•"/>
        <a:tabLst>
          <a:tab pos="1206500" algn="l"/>
        </a:tabLst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17538" indent="-18415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–"/>
        <a:tabLst>
          <a:tab pos="1206500" algn="l"/>
        </a:tabLst>
        <a:defRPr sz="2000" b="1">
          <a:solidFill>
            <a:schemeClr val="tx1"/>
          </a:solidFill>
          <a:latin typeface="+mn-lt"/>
          <a:ea typeface="+mn-ea"/>
        </a:defRPr>
      </a:lvl2pPr>
      <a:lvl3pPr marL="979488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•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3pPr>
      <a:lvl4pPr marL="1341438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–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4pPr>
      <a:lvl5pPr marL="1706563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»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5pPr>
      <a:lvl6pPr marL="2163763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»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6pPr>
      <a:lvl7pPr marL="2620963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»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7pPr>
      <a:lvl8pPr marL="3078163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»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8pPr>
      <a:lvl9pPr marL="3535363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3366FF"/>
        </a:buClr>
        <a:buChar char="»"/>
        <a:tabLst>
          <a:tab pos="1206500" algn="l"/>
        </a:tabLst>
        <a:defRPr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bysql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68600" y="1247624"/>
            <a:ext cx="6864350" cy="1698927"/>
          </a:xfrm>
          <a:noFill/>
        </p:spPr>
        <p:txBody>
          <a:bodyPr/>
          <a:lstStyle/>
          <a:p>
            <a:pPr algn="ctr">
              <a:lnSpc>
                <a:spcPct val="115000"/>
              </a:lnSpc>
            </a:pPr>
            <a:r>
              <a:rPr lang="ko-KR" altLang="en-US" sz="4800" dirty="0" smtClean="0">
                <a:solidFill>
                  <a:schemeClr val="tx1"/>
                </a:solidFill>
              </a:rPr>
              <a:t>쿼리 변환</a:t>
            </a:r>
            <a:r>
              <a:rPr lang="en-US" altLang="ko-KR" sz="4800" dirty="0" smtClean="0">
                <a:solidFill>
                  <a:schemeClr val="tx1"/>
                </a:solidFill>
              </a:rPr>
              <a:t/>
            </a:r>
            <a:br>
              <a:rPr lang="en-US" altLang="ko-KR" sz="4800" dirty="0" smtClean="0">
                <a:solidFill>
                  <a:schemeClr val="tx1"/>
                </a:solidFill>
              </a:rPr>
            </a:br>
            <a:r>
              <a:rPr lang="en-US" altLang="ko-KR" sz="4800" dirty="0" smtClean="0">
                <a:solidFill>
                  <a:schemeClr val="tx1"/>
                </a:solidFill>
              </a:rPr>
              <a:t>(</a:t>
            </a:r>
            <a:r>
              <a:rPr lang="en-US" altLang="ko-KR" sz="48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Query Transformation</a:t>
            </a:r>
            <a:r>
              <a:rPr lang="en-US" altLang="ko-KR" sz="4800" dirty="0" smtClean="0">
                <a:solidFill>
                  <a:schemeClr val="tx1"/>
                </a:solidFill>
              </a:rPr>
              <a:t>)</a:t>
            </a:r>
            <a:endParaRPr lang="ko-KR" altLang="en-US" sz="480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95875" y="4724400"/>
            <a:ext cx="4537075" cy="1944688"/>
          </a:xfrm>
          <a:noFill/>
        </p:spPr>
        <p:txBody>
          <a:bodyPr anchorCtr="1"/>
          <a:lstStyle/>
          <a:p>
            <a:r>
              <a:rPr lang="en-US" altLang="ko-KR" sz="2000" b="1" dirty="0" smtClean="0">
                <a:latin typeface="나눔고딕코딩" pitchFamily="49" charset="-127"/>
                <a:ea typeface="나눔고딕코딩" pitchFamily="49" charset="-127"/>
                <a:hlinkClick r:id="rId2"/>
              </a:rPr>
              <a:t>www.bysql.net</a:t>
            </a:r>
            <a:endParaRPr lang="en-US" altLang="ko-KR" sz="2000" b="1" dirty="0" smtClean="0">
              <a:latin typeface="나눔고딕코딩" pitchFamily="49" charset="-127"/>
              <a:ea typeface="나눔고딕코딩" pitchFamily="49" charset="-127"/>
            </a:endParaRPr>
          </a:p>
          <a:p>
            <a:r>
              <a:rPr lang="en-US" altLang="ko-KR" sz="2000" b="1" dirty="0" smtClean="0">
                <a:latin typeface="나눔고딕코딩" pitchFamily="49" charset="-127"/>
                <a:ea typeface="나눔고딕코딩" pitchFamily="49" charset="-127"/>
              </a:rPr>
              <a:t>A</a:t>
            </a:r>
            <a:r>
              <a:rPr lang="ko-KR" altLang="en-US" sz="2000" b="1" dirty="0" smtClean="0">
                <a:latin typeface="나눔고딕코딩" pitchFamily="49" charset="-127"/>
                <a:ea typeface="나눔고딕코딩" pitchFamily="49" charset="-127"/>
              </a:rPr>
              <a:t>조</a:t>
            </a:r>
            <a:endParaRPr lang="en-US" altLang="ko-KR" sz="2000" b="1" dirty="0">
              <a:latin typeface="나눔고딕코딩" pitchFamily="49" charset="-127"/>
              <a:ea typeface="나눔고딕코딩" pitchFamily="49" charset="-127"/>
            </a:endParaRPr>
          </a:p>
        </p:txBody>
      </p:sp>
      <p:pic>
        <p:nvPicPr>
          <p:cNvPr id="2054" name="Picture 6" descr="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513" y="4797425"/>
            <a:ext cx="3240087" cy="175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Logical Optimization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vs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Physical Optimization 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5369" y="1088740"/>
            <a:ext cx="9155262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u="sng" dirty="0" smtClean="0">
                <a:solidFill>
                  <a:srgbClr val="3333CC"/>
                </a:solidFill>
                <a:latin typeface="나눔고딕코딩" pitchFamily="49" charset="-127"/>
                <a:ea typeface="나눔고딕코딩" pitchFamily="49" charset="-127"/>
              </a:rPr>
              <a:t>Physical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의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개념은 최적의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Access Path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를 결정하고 이에 따른 최적의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조인방법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조인순서를 결정하는 것이다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  </a:t>
            </a:r>
          </a:p>
          <a:p>
            <a:pPr algn="l">
              <a:lnSpc>
                <a:spcPct val="130000"/>
              </a:lnSpc>
            </a:pPr>
            <a:endParaRPr lang="en-US" altLang="ko-KR" sz="800" dirty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u="sng" dirty="0" smtClean="0">
                <a:solidFill>
                  <a:srgbClr val="3333CC"/>
                </a:solidFill>
                <a:latin typeface="나눔고딕코딩" pitchFamily="49" charset="-127"/>
                <a:ea typeface="나눔고딕코딩" pitchFamily="49" charset="-127"/>
              </a:rPr>
              <a:t>Logical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은 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성능향상을 위해서 옵티마이져가 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을 재작성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튜닝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 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하는</a:t>
            </a:r>
            <a:endParaRPr lang="en-US" altLang="ko-KR" u="sng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것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으로  정의할 수 있다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과거에는 개발자가 수동으로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을 수정했다면 이제는 옵티마이져가 많은 부분을 자동으로 재 작성하게 되었다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그래서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Logical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을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Query Transformation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이라고도 하고 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Logical Optimizer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Query </a:t>
            </a:r>
          </a:p>
          <a:p>
            <a:pPr algn="l">
              <a:lnSpc>
                <a:spcPct val="13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Transformer(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이하</a:t>
            </a:r>
            <a:r>
              <a:rPr lang="ko-KR" altLang="en-US" sz="2000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QT)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라고도 불린다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는 옵티마이져의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대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Components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이다 </a:t>
            </a:r>
            <a:r>
              <a:rPr lang="en-US" altLang="ko-KR" baseline="-250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baseline="-250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다음 </a:t>
            </a:r>
            <a:r>
              <a:rPr lang="en-US" altLang="ko-KR" baseline="-250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Page)</a:t>
            </a:r>
            <a:endParaRPr lang="ko-KR" altLang="en-US" baseline="-25000" dirty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1737" y="4461499"/>
            <a:ext cx="914889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u="sng" dirty="0" smtClean="0">
                <a:solidFill>
                  <a:srgbClr val="3333CC"/>
                </a:solidFill>
                <a:latin typeface="나눔고딕코딩" pitchFamily="49" charset="-127"/>
                <a:ea typeface="나눔고딕코딩" pitchFamily="49" charset="-127"/>
              </a:rPr>
              <a:t>Physical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은 </a:t>
            </a:r>
            <a:r>
              <a:rPr lang="en-US" altLang="ko-KR" u="sng" dirty="0" smtClean="0">
                <a:solidFill>
                  <a:srgbClr val="3333CC"/>
                </a:solidFill>
                <a:latin typeface="나눔고딕코딩" pitchFamily="49" charset="-127"/>
                <a:ea typeface="나눔고딕코딩" pitchFamily="49" charset="-127"/>
              </a:rPr>
              <a:t>Logical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에 </a:t>
            </a:r>
            <a:r>
              <a:rPr lang="ko-KR" altLang="en-US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종속적인 개념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이지 대등한 개념이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아니다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왜냐면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Logical Optimizer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을 성능향상의 목적으로 재작성하면 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Physical Optimizer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Logical Optimizer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가 작성한 틀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(SQL)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내에서 최적화 할 수 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밖에 없기 때문이다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 Logical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은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SQL 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자체를 튜닝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변경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하는 것이고 </a:t>
            </a:r>
            <a:endParaRPr lang="en-US" altLang="ko-KR" dirty="0" smtClean="0">
              <a:solidFill>
                <a:schemeClr val="tx1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Physical Optimization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은 튜닝된 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을 물리적으로 최적화하는 것이다</a:t>
            </a:r>
            <a:r>
              <a:rPr lang="en-US" altLang="ko-KR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Optimizer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구조도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6742" y="4461558"/>
            <a:ext cx="916177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위 그림을 설명하면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Query Parser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검사하여 넘겨주면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Query Transformer</a:t>
            </a: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(Logical Optimizer)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변환시켜서 </a:t>
            </a:r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Cost Estimator(Physical Optimizer)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넘겨준다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 때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 Estimator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는 통계정보 등을 참조하여 변환되지 않은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와 변환된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비교하여 가장 낮은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Cost(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비용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갖는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찾아내어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Plan Generator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 넘겨주고 실행계획을 완성후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결과를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Fetch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한다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grpSp>
        <p:nvGrpSpPr>
          <p:cNvPr id="54" name="그룹 53"/>
          <p:cNvGrpSpPr/>
          <p:nvPr/>
        </p:nvGrpSpPr>
        <p:grpSpPr>
          <a:xfrm>
            <a:off x="632520" y="1133745"/>
            <a:ext cx="8628081" cy="3150350"/>
            <a:chOff x="632520" y="1133745"/>
            <a:chExt cx="8628081" cy="3002456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632520" y="1988840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Parser</a:t>
              </a:r>
              <a:endParaRPr kumimoji="0" lang="ko-KR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 bwMode="auto">
            <a:xfrm>
              <a:off x="2432720" y="1988840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Query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코딩" pitchFamily="49" charset="-127"/>
                  <a:ea typeface="나눔고딕코딩" pitchFamily="49" charset="-127"/>
                </a:rPr>
                <a:t>Transformer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 bwMode="auto">
            <a:xfrm>
              <a:off x="4232920" y="1988840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코딩" pitchFamily="49" charset="-127"/>
                  <a:ea typeface="나눔고딕코딩" pitchFamily="49" charset="-127"/>
                </a:rPr>
                <a:t>Cost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Estimator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 bwMode="auto">
            <a:xfrm>
              <a:off x="6033120" y="1988840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Plan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코딩" pitchFamily="49" charset="-127"/>
                  <a:ea typeface="나눔고딕코딩" pitchFamily="49" charset="-127"/>
                </a:rPr>
                <a:t>Generator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 bwMode="auto">
            <a:xfrm>
              <a:off x="7820441" y="1988840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Row Source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코딩" pitchFamily="49" charset="-127"/>
                  <a:ea typeface="나눔고딕코딩" pitchFamily="49" charset="-127"/>
                </a:rPr>
                <a:t>Generator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cxnSp>
          <p:nvCxnSpPr>
            <p:cNvPr id="10" name="직선 화살표 연결선 9"/>
            <p:cNvCxnSpPr>
              <a:stCxn id="4" idx="3"/>
              <a:endCxn id="5" idx="1"/>
            </p:cNvCxnSpPr>
            <p:nvPr/>
          </p:nvCxnSpPr>
          <p:spPr bwMode="auto">
            <a:xfrm>
              <a:off x="2072680" y="2348880"/>
              <a:ext cx="360040" cy="1588"/>
            </a:xfrm>
            <a:prstGeom prst="straightConnector1">
              <a:avLst/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2" name="직선 화살표 연결선 11"/>
            <p:cNvCxnSpPr>
              <a:stCxn id="5" idx="3"/>
              <a:endCxn id="6" idx="1"/>
            </p:cNvCxnSpPr>
            <p:nvPr/>
          </p:nvCxnSpPr>
          <p:spPr bwMode="auto">
            <a:xfrm>
              <a:off x="3872880" y="2348880"/>
              <a:ext cx="360040" cy="1588"/>
            </a:xfrm>
            <a:prstGeom prst="straightConnector1">
              <a:avLst/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5" name="직선 화살표 연결선 14"/>
            <p:cNvCxnSpPr>
              <a:stCxn id="6" idx="3"/>
              <a:endCxn id="7" idx="1"/>
            </p:cNvCxnSpPr>
            <p:nvPr/>
          </p:nvCxnSpPr>
          <p:spPr bwMode="auto">
            <a:xfrm>
              <a:off x="5673080" y="2348880"/>
              <a:ext cx="360040" cy="1588"/>
            </a:xfrm>
            <a:prstGeom prst="straightConnector1">
              <a:avLst/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8" name="직선 화살표 연결선 17"/>
            <p:cNvCxnSpPr>
              <a:stCxn id="7" idx="3"/>
              <a:endCxn id="8" idx="1"/>
            </p:cNvCxnSpPr>
            <p:nvPr/>
          </p:nvCxnSpPr>
          <p:spPr bwMode="auto">
            <a:xfrm>
              <a:off x="7473280" y="2348880"/>
              <a:ext cx="347161" cy="1588"/>
            </a:xfrm>
            <a:prstGeom prst="straightConnector1">
              <a:avLst/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" name="모서리가 둥근 직사각형 21"/>
            <p:cNvSpPr/>
            <p:nvPr/>
          </p:nvSpPr>
          <p:spPr bwMode="auto">
            <a:xfrm>
              <a:off x="2252700" y="1133745"/>
              <a:ext cx="5355595" cy="1935215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07795" y="1313765"/>
              <a:ext cx="3690410" cy="439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solidFill>
                    <a:srgbClr val="FF0000"/>
                  </a:solidFill>
                  <a:latin typeface="나눔고딕코딩" pitchFamily="49" charset="-127"/>
                  <a:ea typeface="나눔고딕코딩" pitchFamily="49" charset="-127"/>
                </a:rPr>
                <a:t>Optimizer Components</a:t>
              </a:r>
              <a:endParaRPr lang="ko-KR" altLang="en-US" sz="2400" dirty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33" name="모서리가 둥근 직사각형 32"/>
            <p:cNvSpPr/>
            <p:nvPr/>
          </p:nvSpPr>
          <p:spPr bwMode="auto">
            <a:xfrm>
              <a:off x="1352600" y="3409753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Heuristic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rgbClr val="0000FF"/>
                  </a:solidFill>
                  <a:latin typeface="나눔고딕코딩" pitchFamily="49" charset="-127"/>
                  <a:ea typeface="나눔고딕코딩" pitchFamily="49" charset="-127"/>
                </a:rPr>
                <a:t>QT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 bwMode="auto">
            <a:xfrm>
              <a:off x="3512840" y="3416121"/>
              <a:ext cx="1440160" cy="720080"/>
            </a:xfrm>
            <a:prstGeom prst="roundRect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dirty="0" smtClean="0">
                  <a:solidFill>
                    <a:srgbClr val="0000FF"/>
                  </a:solidFill>
                  <a:latin typeface="나눔고딕코딩" pitchFamily="49" charset="-127"/>
                  <a:ea typeface="나눔고딕코딩" pitchFamily="49" charset="-127"/>
                </a:rPr>
                <a:t>Cost Based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8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나눔고딕코딩" pitchFamily="49" charset="-127"/>
                  <a:ea typeface="나눔고딕코딩" pitchFamily="49" charset="-127"/>
                </a:rPr>
                <a:t>QT</a:t>
              </a:r>
              <a:endPara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  <p:cxnSp>
          <p:nvCxnSpPr>
            <p:cNvPr id="43" name="꺾인 연결선 42"/>
            <p:cNvCxnSpPr>
              <a:stCxn id="5" idx="2"/>
              <a:endCxn id="33" idx="0"/>
            </p:cNvCxnSpPr>
            <p:nvPr/>
          </p:nvCxnSpPr>
          <p:spPr bwMode="auto">
            <a:xfrm rot="5400000">
              <a:off x="2262324" y="2519276"/>
              <a:ext cx="700833" cy="1080120"/>
            </a:xfrm>
            <a:prstGeom prst="bentConnector3">
              <a:avLst>
                <a:gd name="adj1" fmla="val 68377"/>
              </a:avLst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꺾인 연결선 46"/>
            <p:cNvCxnSpPr>
              <a:stCxn id="5" idx="2"/>
              <a:endCxn id="34" idx="0"/>
            </p:cNvCxnSpPr>
            <p:nvPr/>
          </p:nvCxnSpPr>
          <p:spPr bwMode="auto">
            <a:xfrm rot="16200000" flipH="1">
              <a:off x="3339260" y="2522460"/>
              <a:ext cx="707201" cy="1080120"/>
            </a:xfrm>
            <a:prstGeom prst="bentConnector3">
              <a:avLst>
                <a:gd name="adj1" fmla="val 68211"/>
              </a:avLst>
            </a:prstGeom>
            <a:solidFill>
              <a:srgbClr val="578AB9">
                <a:alpha val="80000"/>
              </a:srgbClr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 정보추출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27476" y="1227668"/>
          <a:ext cx="9248528" cy="5216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4344"/>
                <a:gridCol w="1473546"/>
                <a:gridCol w="1473546"/>
                <a:gridCol w="1473546"/>
                <a:gridCol w="1473546"/>
              </a:tblGrid>
              <a:tr h="745238">
                <a:tc rowSpan="7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QT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에서 실행계획의 중요성은 매우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1.PLAN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을 볼 수 있는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Tool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필요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일반적으로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10046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Event Trace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  + </a:t>
                      </a:r>
                      <a:r>
                        <a:rPr lang="en-US" altLang="ko-KR" sz="1600" baseline="0" dirty="0" err="1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tkprof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를 많이 사용함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▶제약조건이 많음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FTP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권한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Dump Trace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구성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Predicate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정보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QB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정보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…)</a:t>
                      </a:r>
                    </a:p>
                    <a:p>
                      <a:pPr latinLnBrk="1"/>
                      <a:endParaRPr lang="en-US" altLang="ko-K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DBMS_XPLAN.DISPLAY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또는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DBMS_XPLAN.DISPLAY_CURSOR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를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  <a:p>
                      <a:pPr latinLnBrk="1"/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사용하는 편이 유리하며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</a:rPr>
                        <a:t>10046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</a:rPr>
                        <a:t>이벤트가 갖지 못한 장점이 있음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항목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>
                            <a:shade val="30000"/>
                            <a:satMod val="115000"/>
                          </a:srgbClr>
                        </a:gs>
                        <a:gs pos="50000">
                          <a:srgbClr val="99CCFF">
                            <a:shade val="67500"/>
                            <a:satMod val="115000"/>
                          </a:srgbClr>
                        </a:gs>
                        <a:gs pos="100000">
                          <a:srgbClr val="99CCFF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DBMS_XPLAN</a:t>
                      </a: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DISPLAY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>
                            <a:shade val="30000"/>
                            <a:satMod val="115000"/>
                          </a:srgbClr>
                        </a:gs>
                        <a:gs pos="50000">
                          <a:srgbClr val="99CCFF">
                            <a:shade val="67500"/>
                            <a:satMod val="115000"/>
                          </a:srgbClr>
                        </a:gs>
                        <a:gs pos="100000">
                          <a:srgbClr val="99CCFF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10046</a:t>
                      </a: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Trace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>
                            <a:shade val="30000"/>
                            <a:satMod val="115000"/>
                          </a:srgbClr>
                        </a:gs>
                        <a:gs pos="50000">
                          <a:srgbClr val="99CCFF">
                            <a:shade val="67500"/>
                            <a:satMod val="115000"/>
                          </a:srgbClr>
                        </a:gs>
                        <a:gs pos="100000">
                          <a:srgbClr val="99CCFF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DBMS_XPLAN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DISPLAY_CURSOR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>
                            <a:shade val="30000"/>
                            <a:satMod val="115000"/>
                          </a:srgbClr>
                        </a:gs>
                        <a:gs pos="50000">
                          <a:srgbClr val="99CCFF">
                            <a:shade val="67500"/>
                            <a:satMod val="115000"/>
                          </a:srgbClr>
                        </a:gs>
                        <a:gs pos="100000">
                          <a:srgbClr val="99CCFF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수행결과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예측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실측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실측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SQL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수행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1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개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1</a:t>
                      </a:r>
                      <a:r>
                        <a:rPr lang="ko-KR" altLang="en-US" sz="1600" b="1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개 이상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1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개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FUNCTION</a:t>
                      </a: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수행정보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Ⅹ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Ⅹ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단계별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통계치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Ⅹ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Ⅹ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PLAN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정보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52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추가정보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Ⅹ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나눔고딕코딩" pitchFamily="49" charset="-127"/>
                          <a:ea typeface="나눔고딕코딩" pitchFamily="49" charset="-127"/>
                        </a:rPr>
                        <a:t>○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정보추출 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- 10053 Event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465" y="1043735"/>
            <a:ext cx="459051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ALTER 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SESSION SET EVENTS '10053 trace name context forever, level 1';</a:t>
            </a:r>
          </a:p>
          <a:p>
            <a:pPr algn="l"/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DEPARTMENT_ID, SALARY 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(DEPARTMENT_ID= 60 AND SALARY = 4200) 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OR (DEPARTMENT_ID= 60) ;</a:t>
            </a:r>
          </a:p>
          <a:p>
            <a:pPr algn="l"/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ALTER SESSION SET EVENTS '10053 trace name context off';</a:t>
            </a:r>
          </a:p>
          <a:p>
            <a:pPr algn="l"/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| Name      | Rows  | Bytes |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|           |     5 |    35 |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1 |  TABLE ACCESS FULL| EMPLOYEES |     5 |    35 |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1 - filter("DEPARTMENT_ID"=60 OR "SALARY"=4200 AND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"DEPARTMENT_ID"=60)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17984" y="1043735"/>
            <a:ext cx="49055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Trace File </a:t>
            </a:r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내용</a:t>
            </a: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생략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…)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******************************************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 Current SQL Statement for this session (</a:t>
            </a:r>
            <a:r>
              <a:rPr lang="en-US" altLang="ko-KR" sz="1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sql_id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=5yw47a9yn39v1) -----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DEPARTMENT_ID, SALARY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(DEPARTMENT_ID= 60 AND SALARY = 4200)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OR (DEPARTMENT_ID= 60) 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*******************************************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Legend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The following abbreviations are used by optimizer trace.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CBQT - cost-based query transformation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 - join predicate push-down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OJPPD - old-style (non-cost-based) JPPD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CVM 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- complex view merging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SPJ - select-project-join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SJC - set join conversion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SU - </a:t>
            </a:r>
            <a:r>
              <a:rPr lang="en-US" altLang="ko-KR" sz="10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0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endParaRPr lang="en-US" altLang="ko-KR" sz="10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OBYE - order by elimination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SLP 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select list pruning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 생략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…)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Common </a:t>
            </a:r>
            <a:r>
              <a:rPr lang="en-US" altLang="ko-KR" sz="1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Subexpression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elimination (CSE)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CSE:     CSE bypassed on query block MAIN (#0): Disabled by parameter.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OBYE:   Considering Order-by Elimination from view MAIN (#0)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***************************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Order-by elimination (OBYE)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***************************</a:t>
            </a:r>
          </a:p>
          <a:p>
            <a:pPr algn="l"/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OBYE:     OBYE bypassed: no order by to eliminate.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CVM: Considering view merge in query block MAIN (#0)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query block MAIN (#0) unchanged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Considering Query Transformations on query block MAIN (#0)</a:t>
            </a:r>
          </a:p>
          <a:p>
            <a:pPr algn="l"/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생략</a:t>
            </a: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…)</a:t>
            </a: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의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두 가지 방식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606" y="1583795"/>
            <a:ext cx="4275475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휴리스틱</a:t>
            </a:r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(Heuristic)</a:t>
            </a:r>
            <a:r>
              <a:rPr lang="ko-KR" altLang="en-US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쿼리변환</a:t>
            </a:r>
            <a:endParaRPr lang="en-US" altLang="ko-KR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옵티마이져가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성능을 향상시키기 위해서 비용계산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(Costing)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과정이 필요한 경우도 있지만 특정한 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경우에는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Costing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과정이 필요 없기 때문에 이러한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과정을 생략하고 바로 특정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Rule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적용하여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최적화를 진행하겠다는 의미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(30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개 정도가 있음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606" y="1088740"/>
            <a:ext cx="455838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쿼리변환은 크게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가지 형태로 작동한다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116" y="3906398"/>
            <a:ext cx="5091934" cy="213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비용기반</a:t>
            </a:r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(Cost Based) </a:t>
            </a:r>
            <a:r>
              <a:rPr lang="ko-KR" altLang="en-US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쿼리변환</a:t>
            </a:r>
            <a:endParaRPr lang="en-US" altLang="ko-KR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비용기반 쿼리변환은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쿼리블럭을 최적화 하는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방법을 정할 때 스스로 결정하지 못하고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 Estimator</a:t>
            </a: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에게 어떠한 방법이 제일 좋은 것인지 물어보고 결정하는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방법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Cost Estimator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란 쿼리블럭의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Return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해주는 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모듈이며 우리가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Plan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에서 쉽게 볼 수 있는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Cost Estimator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계산한 값이다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(20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개 정도 있음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3030" y="1448780"/>
            <a:ext cx="4275475" cy="221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COUNT(*)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TAB1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ORDER BY COL1;</a:t>
            </a:r>
          </a:p>
          <a:p>
            <a:pPr algn="l">
              <a:lnSpc>
                <a:spcPct val="13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COUNT(*)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하는데 굳이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Order By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해야 할까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?</a:t>
            </a: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이런 상황에서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Order By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부하를 없애는 가장 좋은 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방법은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Order By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수행하지 않는 것임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Heuristic Rule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임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3030" y="3886364"/>
            <a:ext cx="4500500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COUNT(*) FROM TAB1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TAB1.COL2 IN (SELECT TAB2.COL2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FROM TAB2, TABL3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WHERE TAB2.COL1=TAB3.COL1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AND TAB2.COL3=1</a:t>
            </a:r>
          </a:p>
          <a:p>
            <a:pPr algn="l">
              <a:lnSpc>
                <a:spcPct val="13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AND TAB3.COL4=2;</a:t>
            </a:r>
          </a:p>
          <a:p>
            <a:pPr algn="l">
              <a:lnSpc>
                <a:spcPct val="13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인덱스의 구성 및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드라이빙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테이블 선택 등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…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서브쿼리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-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별도 설명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606" y="1088740"/>
            <a:ext cx="427547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서브쿼리의 분류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(Inline View)</a:t>
            </a: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-FROM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나타나는 서브쿼리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중첩된 서브쿼리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(Nested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결과집합을 한정하기 위해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WHERE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사용된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서브쿼리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스칼라 서브쿼리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(Scalar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-SELECT-LIST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에서 사용되는 서브쿼리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1088740"/>
            <a:ext cx="47705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옵티마이져의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서브쿼리 처리방식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1.Subquery </a:t>
            </a:r>
            <a:r>
              <a:rPr lang="en-US" altLang="ko-KR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endParaRPr lang="en-US" altLang="ko-KR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-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동일한 결과를 보장하는 조인형태로 변환하여 최적화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(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서브쿼리를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뷰로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바꾸어 정상적인 조인처리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/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2.Filter Operation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-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원래 상태에서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메인쿼리와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서브쿼리를 각각 최적화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(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이때 서브쿼리에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Filter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오퍼레이션이 발생함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383" y="3969060"/>
            <a:ext cx="886598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sz="2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2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ko-KR" altLang="en-US" sz="2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이점</a:t>
            </a:r>
            <a:endParaRPr lang="en-US" altLang="ko-KR" sz="24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서브쿼리를 </a:t>
            </a:r>
            <a:r>
              <a:rPr lang="ko-KR" alt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메인쿼리와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같은 레벨로 풀어낸다면 다양한 액세스 경로와 조인 </a:t>
            </a:r>
            <a:r>
              <a:rPr lang="ko-KR" alt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메소드를</a:t>
            </a:r>
            <a:endParaRPr lang="en-US" altLang="ko-KR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활용할 수 있다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 </a:t>
            </a:r>
            <a:r>
              <a:rPr lang="en-US" altLang="ko-KR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 관련한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HINT</a:t>
            </a:r>
            <a:endParaRPr lang="ko-KR" alt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UNNEST : 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서브쿼리를 조인방식으로 최적화하도록 유도한다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NO_UNNEST : 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서브쿼리를 필터 방식으로 최적화하도록 유도한다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endParaRPr lang="ko-KR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CSE(Common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Subexpression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Elimination)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Where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OR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사용시 중첩된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조건절은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제거하라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불필요한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조건절을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찾아내어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성능항샹을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기대함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해당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Parameter(“_</a:t>
            </a:r>
            <a:r>
              <a:rPr lang="en-US" altLang="ko-KR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eliminate_common_subexpr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”)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237" y="1808820"/>
            <a:ext cx="9316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SESSION SET EVENTS '10053 trace name context forever, level 1';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DEPARTMENT_ID, SALARY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(DEPARTMENT_ID= 60 AND SALARY = 4200)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OR (DEPARTMENT_ID= 60) 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SESSION SET EVENTS '10053 trace name context off';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| NAME              | ROWS  | BYTES | COST (%CPU)| TIME    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|                   |     5 |    35 |     2   (0)| 00:00:01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TABLE ACCESS BY INDEX ROWID| EMPLOYEES         |     5 |    35 |     2   (0)| 00:00:01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|*  2 |   INDEX RANGE SCAN          | EMP_DEPARTMENT_IX |     5 |       |     1   (0)| 00:00:01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2 - ACCESS("DEPARTMENT_ID"=60)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238" y="5274205"/>
            <a:ext cx="9316035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[CSE IN 10053 Event]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Common </a:t>
            </a:r>
            <a:r>
              <a:rPr lang="en-US" altLang="ko-KR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Subexpression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elimination (CSE)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CSE:     CSE performed on query block MAIN (#0).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finally: "EMPLOYEES"."DEPARTMENT_ID"=60 AND ("EMPLOYEES"."SALARY"=4200 OR 0=0)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CSE(Common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Subexpression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Elimination)</a:t>
            </a:r>
            <a:r>
              <a:rPr lang="en-US" altLang="ko-KR" sz="900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2000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sz="2000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237" y="1043735"/>
            <a:ext cx="931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ko-KR" altLang="en-US" sz="2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▶만약</a:t>
            </a:r>
            <a:r>
              <a:rPr lang="en-US" altLang="ko-KR" sz="2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, CSE </a:t>
            </a:r>
            <a:r>
              <a:rPr lang="ko-KR" altLang="en-US" sz="2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기능이 없다면</a:t>
            </a:r>
            <a:r>
              <a:rPr lang="en-US" altLang="ko-KR" sz="2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238" y="5229200"/>
            <a:ext cx="9316035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[CSE IN 10053 Event]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Common </a:t>
            </a:r>
            <a:r>
              <a:rPr lang="en-US" altLang="ko-KR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Subexpression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elimination (CSE)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*************************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CSE:     CSE bypassed on query block MAIN (#0): Disabled by parameter.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finally: "EMPLOYEES"."DEPARTMENT_ID"=60 AND "EMPLOYEES"."SALARY"=4200 OR EMPLOYEES"."DEPARTMENT_ID"=60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238" y="1390065"/>
            <a:ext cx="9316035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ALTER SESSION SET "_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eliminate_common_subexpr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" = FALSE;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SESSION SET EVENTS '10053 trace name context forever, level 1';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DEPARTMENT_ID, SALARY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(DEPARTMENT_ID= 60 AND SALARY = 4200) 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OR (DEPARTMENT_ID= 60) 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SESSION SET EVENTS '10053 trace name context off';</a:t>
            </a:r>
          </a:p>
          <a:p>
            <a:pPr algn="l">
              <a:lnSpc>
                <a:spcPct val="80000"/>
              </a:lnSpc>
            </a:pP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| Name      | Rows  | Bytes | Cost (%CPU)| Time    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|           |     5 |    35 |     3   (0)| 00:00:01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|*  1 |  TABLE ACCESS FULL| EMPLOYEES |     5 |    35 |     3   (0)| 00:00:01 |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1 - filter("DEPARTMENT_ID"=60 OR "SALARY"=4200 AND</a:t>
            </a:r>
          </a:p>
          <a:p>
            <a:pPr algn="l">
              <a:lnSpc>
                <a:spcPct val="8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    "DEPARTMENT_ID"=60)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DE(Distinct Elimination)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SELECT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 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UNIQUE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한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컬럼이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포함되어 있는 경우 불필요한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제거하라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불필요한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Unique / 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룰 제거함으로 성능효과를 가져온다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- 11g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New Feature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1969633"/>
            <a:ext cx="45005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TABLE DEPARTMENTS DROP CONSTRAINTS DEPT_LOC_FK;</a:t>
            </a:r>
          </a:p>
          <a:p>
            <a:pPr algn="l"/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FULL(D)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DISTINCT D.DEPARTMENT_ID, D.LOCATION_ID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D, LOCATIONS 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D.LOCATION_ID = L.LOCATION_ID;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TABLE DEPARTMENTS ADD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CONSTRAINT DEPT_LOC_FK FOREIGN KEY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(LOCATION_ID)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REFERENCES LOCATIONS (LOCATION_ID)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);</a:t>
            </a:r>
          </a:p>
        </p:txBody>
      </p:sp>
      <p:grpSp>
        <p:nvGrpSpPr>
          <p:cNvPr id="2" name="그룹 13"/>
          <p:cNvGrpSpPr/>
          <p:nvPr/>
        </p:nvGrpSpPr>
        <p:grpSpPr>
          <a:xfrm>
            <a:off x="4953000" y="1853825"/>
            <a:ext cx="4770530" cy="2769989"/>
            <a:chOff x="4953000" y="2258870"/>
            <a:chExt cx="4770530" cy="2769989"/>
          </a:xfrm>
        </p:grpSpPr>
        <p:sp>
          <p:nvSpPr>
            <p:cNvPr id="8" name="TextBox 7"/>
            <p:cNvSpPr txBox="1"/>
            <p:nvPr/>
          </p:nvSpPr>
          <p:spPr>
            <a:xfrm>
              <a:off x="4953000" y="2258870"/>
              <a:ext cx="4770530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Id  | Operation           | Name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0 | SELECT STATEMENT    |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1 |  HASH UNIQUE        |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2 |   NESTED LOOPS      |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3 |    TABLE ACCESS FULL| DEPARTMENTS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4 |    INDEX UNIQUE SCAN| LOC_ID_PK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</a:t>
              </a:r>
            </a:p>
            <a:p>
              <a:pPr algn="l"/>
              <a:endPara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endParaRP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Predicate Information (identified by operation id):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4 - access("D"."LOCATION_ID"="L"."LOCATION_ID")</a:t>
              </a:r>
            </a:p>
          </p:txBody>
        </p:sp>
        <p:sp>
          <p:nvSpPr>
            <p:cNvPr id="13" name="직사각형 12"/>
            <p:cNvSpPr/>
            <p:nvPr/>
          </p:nvSpPr>
          <p:spPr bwMode="auto">
            <a:xfrm>
              <a:off x="4959368" y="3133211"/>
              <a:ext cx="4005445" cy="28290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smtClean="0">
                <a:ln>
                  <a:noFill/>
                </a:ln>
                <a:solidFill>
                  <a:srgbClr val="96D4FF"/>
                </a:solidFill>
                <a:effectLst/>
                <a:latin typeface="가는각진제목체" pitchFamily="18" charset="-127"/>
                <a:ea typeface="가는각진제목체" pitchFamily="18" charset="-127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69691" y="5229200"/>
            <a:ext cx="77858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위의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보면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DISTINCT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인해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PLAN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발생함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분석해보면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LIST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컬럼들이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UNIQUE COLUMN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임을 알 수 있음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D.LOCATION_ID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L.LOCATION_ID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대체하면 다음과 같음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DE(Distinct Elimination)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SELECT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 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UNIQUE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한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컬럼이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포함되어 있는 경우 불필요한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제거하라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불필요한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Unique / 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룰 제거함으로 성능효과를 가져온다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- 11g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New Feature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1969633"/>
            <a:ext cx="45005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TABLE DEPARTMENTS DROP CONSTRAINTS DEPT_LOC_FK;</a:t>
            </a:r>
          </a:p>
          <a:p>
            <a:pPr algn="l"/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FULL(D)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DISTINCT D.DEPARTMENT_ID,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L.LOCATION_ID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D, LOCATIONS 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D.LOCATION_ID = L.LOCATION_ID;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ALTER TABLE DEPARTMENTS ADD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CONSTRAINT DEPT_LOC_FK FOREIGN KEY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(LOCATION_ID)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REFERENCES LOCATIONS (LOCATION_ID)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0" y="1853825"/>
            <a:ext cx="477053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| Name        |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|             |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|             |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FULL| DEPARTMENTS |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INDEX UNIQUE SCAN| LOC_ID_PK   |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</a:t>
            </a:r>
          </a:p>
          <a:p>
            <a:pPr algn="l"/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3 - access("D"."LOCATION_ID"="L"."LOCATION_ID")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4959368" y="2728166"/>
            <a:ext cx="4005445" cy="28290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rgbClr val="96D4FF"/>
              </a:solidFill>
              <a:effectLst/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9691" y="5229200"/>
            <a:ext cx="77858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컬럼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하나만 바뀌었을 뿐인데 실행계획에서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사라짐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FROM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나열된 모든 테이블의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PK(UNIQUE)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컬럼이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나올 경우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제거됨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반복적으로 사용되거나 대용량 집합에서 성능향상효과를 가져올 수 있다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/>
      <p:bldP spid="13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DE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의 활용편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1043735"/>
            <a:ext cx="45005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J.*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JOB_HISTORY J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(J.EMPLOYEE_ID, J.DEPARTMENT_ID)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IN 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E.EMPLOYEE_ID, E.DEPARTMENT_ID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  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AND D.LOCATION_ID   = 1800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);</a:t>
            </a:r>
          </a:p>
        </p:txBody>
      </p:sp>
      <p:grpSp>
        <p:nvGrpSpPr>
          <p:cNvPr id="2" name="그룹 6"/>
          <p:cNvGrpSpPr/>
          <p:nvPr/>
        </p:nvGrpSpPr>
        <p:grpSpPr>
          <a:xfrm>
            <a:off x="4862990" y="998730"/>
            <a:ext cx="4860540" cy="2800767"/>
            <a:chOff x="4862990" y="818710"/>
            <a:chExt cx="4860540" cy="2800767"/>
          </a:xfrm>
        </p:grpSpPr>
        <p:sp>
          <p:nvSpPr>
            <p:cNvPr id="11" name="TextBox 10"/>
            <p:cNvSpPr txBox="1"/>
            <p:nvPr/>
          </p:nvSpPr>
          <p:spPr>
            <a:xfrm>
              <a:off x="4953000" y="818710"/>
              <a:ext cx="477053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--------------------------------------------------------------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Id  | Operation                        | Name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--------------------------------------------------------------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0 | SELECT STATEMENT                 |     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1 |  VIEW                            | VM_NWVW_2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2 |   HASH UNIQUE                    |     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3 |    NESTED LOOPS                  |     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4 |     NESTED LOOPS                 |     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5 |      NESTED LOOPS                |          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6 |       TABLE ACCESS BY INDEX ROWID| DEPARTMENTS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7 |        INDEX RANGE SCAN          | DEPT_LOCATION_IX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8 |       TABLE ACCESS BY INDEX ROWID| EMPLOYEES  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9 |        INDEX RANGE SCAN          | EMP_DEPARTMENT_IX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10 |      INDEX RANGE SCAN            | JHIST_EMPLOYEE_IX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11 |     TABLE ACCESS BY INDEX ROWID  | JOB_HISTORY       |</a:t>
              </a:r>
            </a:p>
            <a:p>
              <a:pPr algn="l"/>
              <a:r>
                <a:rPr lang="en-US" altLang="ko-KR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--------------------------------------------------------------</a:t>
              </a:r>
            </a:p>
          </p:txBody>
        </p:sp>
        <p:sp>
          <p:nvSpPr>
            <p:cNvPr id="12" name="직사각형 11"/>
            <p:cNvSpPr/>
            <p:nvPr/>
          </p:nvSpPr>
          <p:spPr bwMode="auto">
            <a:xfrm>
              <a:off x="4862990" y="1673805"/>
              <a:ext cx="4635515" cy="225025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smtClean="0">
                <a:ln>
                  <a:noFill/>
                </a:ln>
                <a:solidFill>
                  <a:srgbClr val="96D4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72480" y="3654025"/>
            <a:ext cx="45005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J.*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JOB_HISTORY J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(J.EMPLOYEE_ID, J.DEPARTMENT_ID)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IN 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E.EMPLOYEE_ID,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  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AND D.LOCATION_ID   = 1800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3000" y="3622082"/>
            <a:ext cx="47705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  |        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NESTED LOOPS                 |        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 |        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TABLE ACCESS BY INDEX ROWID| DEPARTMENTS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5 |      INDEX RANGE SCAN          | DEPT_LOCATION_IX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TABLE ACCESS BY INDEX ROWID| JOB_HISTORY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RANGE SCAN          | JHIST_DEPARTMENT_IX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INDEX RANGE SCAN            | EMP_DEPARTMENT_IX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TABLE ACCESS BY INDEX ROWID  | EMPLOYEES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8288" y="6011125"/>
            <a:ext cx="840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되어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드라이빙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집합이 되면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메인쿼리의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집합을 보존하기 위해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Default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추가된다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 때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DE, DEUI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기능이 수행된다면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제거된다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DE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의 또 다른 유형 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- DEUI</a:t>
            </a:r>
            <a:r>
              <a:rPr lang="en-US" altLang="ko-KR" sz="1600" dirty="0" smtClean="0"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en-US" altLang="ko-KR" sz="2400" dirty="0" smtClean="0">
                <a:latin typeface="나눔고딕코딩" pitchFamily="49" charset="-127"/>
                <a:ea typeface="나눔고딕코딩" pitchFamily="49" charset="-127"/>
              </a:rPr>
              <a:t>D</a:t>
            </a:r>
            <a:r>
              <a:rPr lang="en-US" altLang="ko-KR" sz="1600" dirty="0" smtClean="0">
                <a:latin typeface="나눔고딕코딩" pitchFamily="49" charset="-127"/>
                <a:ea typeface="나눔고딕코딩" pitchFamily="49" charset="-127"/>
              </a:rPr>
              <a:t>istinct </a:t>
            </a:r>
            <a:r>
              <a:rPr lang="en-US" altLang="ko-KR" sz="2400" dirty="0" smtClean="0">
                <a:latin typeface="나눔고딕코딩" pitchFamily="49" charset="-127"/>
                <a:ea typeface="나눔고딕코딩" pitchFamily="49" charset="-127"/>
              </a:rPr>
              <a:t>E</a:t>
            </a:r>
            <a:r>
              <a:rPr lang="en-US" altLang="ko-KR" sz="1600" dirty="0" smtClean="0">
                <a:latin typeface="나눔고딕코딩" pitchFamily="49" charset="-127"/>
                <a:ea typeface="나눔고딕코딩" pitchFamily="49" charset="-127"/>
              </a:rPr>
              <a:t>limination using  </a:t>
            </a:r>
            <a:r>
              <a:rPr lang="en-US" altLang="ko-KR" sz="2400" dirty="0" smtClean="0">
                <a:latin typeface="나눔고딕코딩" pitchFamily="49" charset="-127"/>
                <a:ea typeface="나눔고딕코딩" pitchFamily="49" charset="-127"/>
              </a:rPr>
              <a:t>U</a:t>
            </a:r>
            <a:r>
              <a:rPr lang="en-US" altLang="ko-KR" sz="1600" dirty="0" smtClean="0">
                <a:latin typeface="나눔고딕코딩" pitchFamily="49" charset="-127"/>
                <a:ea typeface="나눔고딕코딩" pitchFamily="49" charset="-127"/>
              </a:rPr>
              <a:t>nique </a:t>
            </a:r>
            <a:r>
              <a:rPr lang="en-US" altLang="ko-KR" sz="2400" dirty="0" smtClean="0">
                <a:latin typeface="나눔고딕코딩" pitchFamily="49" charset="-127"/>
                <a:ea typeface="나눔고딕코딩" pitchFamily="49" charset="-127"/>
              </a:rPr>
              <a:t>I</a:t>
            </a:r>
            <a:r>
              <a:rPr lang="en-US" altLang="ko-KR" sz="1600" dirty="0" smtClean="0">
                <a:latin typeface="나눔고딕코딩" pitchFamily="49" charset="-127"/>
                <a:ea typeface="나눔고딕코딩" pitchFamily="49" charset="-127"/>
              </a:rPr>
              <a:t>ndex)</a:t>
            </a:r>
            <a:endParaRPr lang="en-US" altLang="ko-KR" sz="1600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0434" y="1043735"/>
            <a:ext cx="7978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UNIQUE INDEX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사용하여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INDEX UNIQUE SCAN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 발생하는 경우에는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제거하는 기능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1403775"/>
            <a:ext cx="4500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D.DEPARTMENT_ID, L.CITY, L.COUNTRY_ID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  D, LOCATIONS     L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WHERE D.LOCATION_ID   = L.LOCATION_ID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 AND D.DEPARTMENT_ID = 10;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1326827"/>
            <a:ext cx="477053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| Name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|          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|             |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(SORT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발생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X)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ROWID| DEPARTMENTS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UNIQUE SCAN         | DEPT_ID_PK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TABLE ACCESS BY INDEX ROWID| LOCATIONS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5 |    INDEX UNIQUE SCAN         | LOC_ID_PK   |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500" y="3068960"/>
            <a:ext cx="9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LOCATION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쪽의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UNIQUE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컬럼이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없음에도 불구하고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SORT(HASH) UNIQUE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사라졌다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그 이유는 두 테이블 모두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INDEX UNIQUE SCAN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사용하였기 때문에 결과가 한건 혹은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0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건임을 보장한다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따라서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는 제거 되어도 무방하다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이 기능은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DE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아니다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파라미터로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CONTROL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할 수 없고 수행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로직이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다르기 때문이다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2480" y="4149659"/>
            <a:ext cx="4500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/*+ FULL(D) */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D.DEPARTMENT_ID, L.CITY, L.COUNTRY_ID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  D, LOCATIONS     L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WHERE D.LOCATION_ID   = L.LOCATION_ID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 AND D.DEPARTMENT_ID = 10;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53000" y="4106292"/>
            <a:ext cx="477053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| Name     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|          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HASH UNIQUE                  |          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NESTED LOOPS                |          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|          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TABLE ACCESS FULL         | DEPARTMENTS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5 |     INDEX UNIQUE SCAN         | LOC_ID_PK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TABLE ACCESS BY INDEX ROWID| LOCATIONS   | </a:t>
            </a:r>
          </a:p>
          <a:p>
            <a:pPr algn="l"/>
            <a:r>
              <a:rPr lang="en-US" altLang="ko-KR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4946489" y="4798397"/>
            <a:ext cx="3909067" cy="19289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rgbClr val="96D4FF"/>
              </a:solidFill>
              <a:effectLst/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2500" y="5917154"/>
            <a:ext cx="900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INDEX UNIQUE SCAN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 상관없이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절에 각 테이블의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UNIQUE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컬럼만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있으면 수행되지만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DEUI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PLAN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INDEX UNIQUE SCAN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이라면 언제나 수행 가능하다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</a:p>
          <a:p>
            <a:pPr algn="l"/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반대로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UNIQUE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인덱스를 사용하지 않으면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DEUI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는 절대로 수행되지 않는다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6" grpId="0"/>
      <p:bldP spid="17" grpId="0"/>
      <p:bldP spid="18" grpId="0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SJ(Semi Join) : FILTER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처리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1116" y="998730"/>
            <a:ext cx="927103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–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서브쿼리를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Semi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조인으로 변환하라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–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다양한 조인 형태로 활용이 가능함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(NL-Join, MJ-Join, HJ-Join)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– </a:t>
            </a:r>
            <a:r>
              <a:rPr lang="ko-KR" altLang="en-US" sz="14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서브쿼리가 조인으로 변경되는 경우</a:t>
            </a:r>
            <a:r>
              <a:rPr lang="en-US" altLang="ko-KR" sz="14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UNNEST</a:t>
            </a:r>
            <a:r>
              <a:rPr lang="ko-KR" altLang="en-US" sz="14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와</a:t>
            </a:r>
            <a:r>
              <a:rPr lang="en-US" altLang="ko-KR" sz="1400" dirty="0" smtClean="0">
                <a:solidFill>
                  <a:schemeClr val="tx1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NO_UNNEST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 제어가 가능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세미 조인의 중요한 포인트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3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가지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서브쿼리를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SEMI JOIN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으로 변환함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2.SEMI JOIN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으로 바뀐 서브쿼리 쪽의 집합은 항상 후행처리가 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3.SEMI JOIN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으로 바뀐 서브쿼리의 부분을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SCAN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할 시에 만족되는 첫 번째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ROW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만 발견하면 빠져 나옴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-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메인 쿼리의 데이터를 서브쿼리로 체크하는 개념이므로 세미 조인이 적용된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에서 서브쿼리의 블록은 항상 후행처리됨</a:t>
            </a:r>
            <a:endParaRPr lang="en-US" altLang="ko-KR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-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예외적으로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Hash Join Right (Semi/Anti)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인 경우와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DSJ(Driving Semi Join)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은 서브쿼리가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Driving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처리됨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고도화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권 참조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3229773"/>
            <a:ext cx="45005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NO_UNNEST(@SUB)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*/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'NO_UNNEST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사용한 경우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 AS SQL_CASE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D.LOCATION_ID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EXISTS 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SELECT /*+ QB_NAME(SUB)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1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FROM EMPLOYEES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WHERE E.DEPARTMENT_ID =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D.LOCATION_ID = 1700;</a:t>
            </a:r>
          </a:p>
        </p:txBody>
      </p:sp>
      <p:grpSp>
        <p:nvGrpSpPr>
          <p:cNvPr id="2" name="그룹 13"/>
          <p:cNvGrpSpPr/>
          <p:nvPr/>
        </p:nvGrpSpPr>
        <p:grpSpPr>
          <a:xfrm>
            <a:off x="4277925" y="3113965"/>
            <a:ext cx="5445605" cy="3139321"/>
            <a:chOff x="4277925" y="2258870"/>
            <a:chExt cx="5445605" cy="3139321"/>
          </a:xfrm>
        </p:grpSpPr>
        <p:sp>
          <p:nvSpPr>
            <p:cNvPr id="8" name="TextBox 7"/>
            <p:cNvSpPr txBox="1"/>
            <p:nvPr/>
          </p:nvSpPr>
          <p:spPr>
            <a:xfrm>
              <a:off x="4277925" y="2258870"/>
              <a:ext cx="5445605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Id  | Operation                    | Name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0 | SELECT STATEMENT             |     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1 |  FILTER                      |     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2 |   TABLE ACCESS BY INDEX ROWID| DEPARTMENTS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3 |    INDEX RANGE SCAN          | DEPT_LOCATION_IX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4 |   INDEX RANGE SCAN           | EMP_DEPARTMENT_IX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Predicate Information (identified by operation id):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</a:t>
              </a:r>
            </a:p>
            <a:p>
              <a:pPr algn="l"/>
              <a:r>
                <a:rPr lang="en-US" altLang="ko-KR" sz="1200" dirty="0" smtClean="0">
                  <a:solidFill>
                    <a:srgbClr val="FF0000"/>
                  </a:solidFill>
                  <a:latin typeface="나눔고딕코딩" pitchFamily="49" charset="-127"/>
                  <a:ea typeface="나눔고딕코딩" pitchFamily="49" charset="-127"/>
                </a:rPr>
                <a:t>1 - filter( EXISTS (SELECT /*+ NO_UNNEST QB_NAME ("SUB") */ 0 FROM </a:t>
              </a:r>
            </a:p>
            <a:p>
              <a:pPr algn="l"/>
              <a:r>
                <a:rPr lang="en-US" altLang="ko-KR" sz="1200" dirty="0" smtClean="0">
                  <a:solidFill>
                    <a:srgbClr val="FF0000"/>
                  </a:solidFill>
                  <a:latin typeface="나눔고딕코딩" pitchFamily="49" charset="-127"/>
                  <a:ea typeface="나눔고딕코딩" pitchFamily="49" charset="-127"/>
                </a:rPr>
                <a:t>           "EMPLOYEES" "E“ WHERE "E"."DEPARTMENT_ID"=:B1))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3 - access("D"."LOCATION_ID"=1700)</a:t>
              </a:r>
            </a:p>
            <a:p>
              <a:pPr algn="l"/>
              <a:r>
                <a:rPr lang="en-US" altLang="ko-KR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4 - access("E"."DEPARTMENT_ID"=:B1)</a:t>
              </a:r>
            </a:p>
          </p:txBody>
        </p:sp>
        <p:sp>
          <p:nvSpPr>
            <p:cNvPr id="13" name="직사각형 12"/>
            <p:cNvSpPr/>
            <p:nvPr/>
          </p:nvSpPr>
          <p:spPr bwMode="auto">
            <a:xfrm>
              <a:off x="4959368" y="3133211"/>
              <a:ext cx="4005445" cy="28290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smtClean="0">
                <a:ln>
                  <a:noFill/>
                </a:ln>
                <a:solidFill>
                  <a:srgbClr val="96D4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HQT - SJ(Semi Join) : UNNEST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처리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1069533"/>
            <a:ext cx="45005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'SJ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발생한 경우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 AS SQL_CASE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D.LOCATION_ID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EXISTS (SELECT /*+ QB_NAME(SUB) */ 1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FROM EMPLOYEES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WHERE E.DEPARTMENT_ID =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D.DEPARTMENT_ID)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D.LOCATION_ID = 1700;</a:t>
            </a:r>
          </a:p>
        </p:txBody>
      </p:sp>
      <p:grpSp>
        <p:nvGrpSpPr>
          <p:cNvPr id="2" name="그룹 13"/>
          <p:cNvGrpSpPr/>
          <p:nvPr/>
        </p:nvGrpSpPr>
        <p:grpSpPr>
          <a:xfrm>
            <a:off x="4277925" y="1005241"/>
            <a:ext cx="5445605" cy="2031325"/>
            <a:chOff x="4277925" y="2258870"/>
            <a:chExt cx="5445605" cy="2031325"/>
          </a:xfrm>
        </p:grpSpPr>
        <p:sp>
          <p:nvSpPr>
            <p:cNvPr id="8" name="TextBox 7"/>
            <p:cNvSpPr txBox="1"/>
            <p:nvPr/>
          </p:nvSpPr>
          <p:spPr>
            <a:xfrm>
              <a:off x="4277925" y="2258870"/>
              <a:ext cx="544560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Id  | Operation                    | Name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0 | SELECT STATEMENT             |     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1 |  NESTED LOOPS SEMI           |            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2 |   TABLE ACCESS BY INDEX ROWID| DEPARTMENTS     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3 |    INDEX RANGE SCAN          | DEPT_LOCATION_IX 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4 |   INDEX RANGE SCAN           | EMP_DEPARTMENT_IX |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</a:t>
              </a:r>
              <a:endPara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 bwMode="auto">
            <a:xfrm>
              <a:off x="4959368" y="3133211"/>
              <a:ext cx="4005445" cy="28290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smtClean="0">
                <a:ln>
                  <a:noFill/>
                </a:ln>
                <a:solidFill>
                  <a:srgbClr val="96D4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65969" y="3583177"/>
            <a:ext cx="47320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USE_HASH(E@SUB)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'SJ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발생한 경우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' AS SQL_CASE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D.LOCATION_ID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EXISTS (SELECT /*+ QB_NAME(SUB) */ 1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FROM EMPLOYEES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WHERE E.DEPARTMENT_ID =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D.DEPARTMENT_ID)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D.LOCATION_ID = 1700;</a:t>
            </a:r>
          </a:p>
        </p:txBody>
      </p:sp>
      <p:grpSp>
        <p:nvGrpSpPr>
          <p:cNvPr id="12" name="그룹 13"/>
          <p:cNvGrpSpPr/>
          <p:nvPr/>
        </p:nvGrpSpPr>
        <p:grpSpPr>
          <a:xfrm>
            <a:off x="4277925" y="3519010"/>
            <a:ext cx="5445605" cy="2031325"/>
            <a:chOff x="4277925" y="2258870"/>
            <a:chExt cx="5445605" cy="2031325"/>
          </a:xfrm>
        </p:grpSpPr>
        <p:sp>
          <p:nvSpPr>
            <p:cNvPr id="14" name="TextBox 13"/>
            <p:cNvSpPr txBox="1"/>
            <p:nvPr/>
          </p:nvSpPr>
          <p:spPr>
            <a:xfrm>
              <a:off x="4277925" y="2258870"/>
              <a:ext cx="544560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Id  | Operation                    | Name             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0 | SELECT STATEMENT             |                  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1 |  HASH JOIN SEMI              |                  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2 |   TABLE ACCESS BY INDEX ROWID| DEPARTMENTS      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|*  3 |    INDEX RANGE SCAN          | DEPT_LOCATION_IX 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|   4 |   INDEX FULL SCAN            | EMP_DEPARTMENT_IX | </a:t>
              </a:r>
            </a:p>
            <a:p>
              <a:pPr algn="l"/>
              <a:r>
                <a:rPr lang="en-US" altLang="ko-K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-----------------------------------------------------------</a:t>
              </a: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4959368" y="3133211"/>
              <a:ext cx="4005445" cy="28290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1" i="0" u="none" strike="noStrike" cap="none" normalizeH="0" baseline="0" smtClean="0">
                <a:ln>
                  <a:noFill/>
                </a:ln>
                <a:solidFill>
                  <a:srgbClr val="96D4FF"/>
                </a:solidFill>
                <a:effectLst/>
                <a:latin typeface="나눔고딕코딩" pitchFamily="49" charset="-127"/>
                <a:ea typeface="나눔고딕코딩" pitchFamily="49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55389" y="6129300"/>
            <a:ext cx="8795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SJ(SEMI JOIN)</a:t>
            </a:r>
            <a:r>
              <a:rPr lang="ko-KR" altLang="en-US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강점은 필요에 따라 조인 방식을 취사선택 가능하다는 점이다</a:t>
            </a:r>
            <a:endParaRPr lang="ko-KR" altLang="en-US" dirty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Heuristic Query Transformation Note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82470" y="1365281"/>
            <a:ext cx="9541060" cy="1471172"/>
            <a:chOff x="182470" y="1365281"/>
            <a:chExt cx="9541060" cy="1471172"/>
          </a:xfrm>
        </p:grpSpPr>
        <p:sp>
          <p:nvSpPr>
            <p:cNvPr id="3" name="TextBox 2"/>
            <p:cNvSpPr txBox="1"/>
            <p:nvPr/>
          </p:nvSpPr>
          <p:spPr>
            <a:xfrm>
              <a:off x="182470" y="1365281"/>
              <a:ext cx="4500500" cy="1471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SELECT /*+ QB_NAME(MAIN) */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   DEPARTMENT_ID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 , SALARY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FROM EMPLOYEES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WHERE (DEPARTMENT_ID= 60 AND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    SALARY = 4200)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OR (DEPARTMENT_ID= 60) ;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223030" y="1371506"/>
              <a:ext cx="4500500" cy="88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SELECT /*+ QB_NAME(MAIN) */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     DEPARTMENT_ID, SALARY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FROM EMPLOYEES 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WHERE DEPARTMENT_ID= 60 ;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91727" y="3924055"/>
            <a:ext cx="931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1.HQT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원리를 인식하고 응용하여 튜닝에 적용시킨다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2.HQT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마땅히 수행되어야 함에도 그렇지 못할때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10053 Trace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등을 이용하여 원인을 밝힌다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1727" y="998730"/>
            <a:ext cx="931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▶올바른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SQL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작성방법은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216" y="4489584"/>
            <a:ext cx="931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▶약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34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개의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HQT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있음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(SVM, JE, OJTAJ, …)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1727" y="4873806"/>
            <a:ext cx="931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▶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Logical Optimizer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자동으로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HQT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를 적용해 주는데 이러한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Rule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이 모두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필요가 있는가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216" y="5238781"/>
            <a:ext cx="9316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1.Heuristic Rule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모르는 상태에서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Transformer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원본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변환시키는 경우 바뀐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과 실행계획을 결코 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이해할 수 없다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2.HQT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원리를 이해하고 각각의 상황에 맞는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Rule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적용한다면 우리가 원하는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최적화에 이를 수 있다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176102" y="3018199"/>
            <a:ext cx="9547428" cy="689020"/>
            <a:chOff x="176102" y="3018199"/>
            <a:chExt cx="9547428" cy="689020"/>
          </a:xfrm>
        </p:grpSpPr>
        <p:sp>
          <p:nvSpPr>
            <p:cNvPr id="14" name="TextBox 13"/>
            <p:cNvSpPr txBox="1"/>
            <p:nvPr/>
          </p:nvSpPr>
          <p:spPr>
            <a:xfrm>
              <a:off x="176102" y="3023955"/>
              <a:ext cx="45005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SELECT a.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고객번호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, a.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고객명</a:t>
              </a:r>
            </a:p>
            <a:p>
              <a:pPr algn="l">
                <a:lnSpc>
                  <a:spcPct val="80000"/>
                </a:lnSpc>
              </a:pP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FROM 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 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a, 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공통코드 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b</a:t>
              </a:r>
            </a:p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WHERE a.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고객구분코드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= b.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고객구분코드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(+);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23030" y="3018199"/>
              <a:ext cx="4500500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SELECT a.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고객번호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, a.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고객명</a:t>
              </a:r>
            </a:p>
            <a:p>
              <a:pPr algn="l">
                <a:lnSpc>
                  <a:spcPct val="80000"/>
                </a:lnSpc>
              </a:pP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  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FROM </a:t>
              </a:r>
              <a:r>
                <a:rPr lang="ko-KR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고객 </a:t>
              </a:r>
              <a:r>
                <a:rPr lang="en-US" altLang="ko-KR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나눔고딕코딩" pitchFamily="49" charset="-127"/>
                  <a:ea typeface="나눔고딕코딩" pitchFamily="49" charset="-127"/>
                </a:rPr>
                <a:t>a;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CBPPD(Cost Based Predicate Push Down)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Complex View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 외부의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Filter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조건을 밀어 넣어라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CV(Complex View)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Filter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뷰 내부로 파고들 수 있기에 성능향상을 기대함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CV(Complex View)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란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Group By, Distinct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사용한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View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의미한다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1982328"/>
            <a:ext cx="45905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CREATE INDEX EMP_SAL_IX ON EMPLOYEES(SALARY);</a:t>
            </a:r>
          </a:p>
          <a:p>
            <a:pPr algn="l"/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EXEC DBMS_STATS.GATHER_TABLE_STATS(USER, 'EMPLOYEES', CASCADE =&gt; TRUE);</a:t>
            </a:r>
          </a:p>
          <a:p>
            <a:pPr algn="l"/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QB_NAME(V_MAIN)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DEPARTMENT_ID, MAX_SAL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QB_NAME(VI)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NO_MERGE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DEPARTMENT_ID, MAX(SALARY) MAX_SAL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GROUP BY 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MAX_SAL &gt; 32900;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71657" y="1916828"/>
            <a:ext cx="4590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VIEW                          |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2 |   FILTER                       |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HASH GROUP BY               |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TABLE ACCESS BY INDEX ROWID| EMPLOYEES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5 |      INDEX RANGE SCAN          | EMP_SAL_IX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                        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FILTER(MAX("SALARY")&gt;32900)              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5 - ACCESS("SALARY"&gt;32900)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747" y="5210616"/>
            <a:ext cx="89559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Id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기준으로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번과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5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번에서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Filter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발생함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특히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EMP_SAL_IX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인덱스의 사용을 선택함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이것은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MAX(SALARY) &gt; 32900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조건을 보고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CBQT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는 인덱스를 사용할 수 있게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E.SALARY &gt; 32900</a:t>
            </a: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조건을 추가하고 있음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또 주의 깊게 봐야 할 사항은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NO_MERGE HINT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사용했음에도 불구하고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CV(Complex View)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내에 조건을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밀어 넣어 성능향상을 가져온다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반드시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NO_MERGE HINT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필요한 건 아님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CBPPD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(Cost Based Predicate Push Down)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또 다른 예제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앞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Page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에서 설명했듯이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CBPPD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실행 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NO_MERGE HINT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반드시 필요한 것은 아님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Optimizer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유리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하다고 판단하면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CBPPD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는 언제든지 자동으로 실행됨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1583795"/>
            <a:ext cx="45905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QB_NAME(V_MAIN)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D.DEPARTMENT_ID, D.DEPARTMENT_NAME,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E.MAX_SAL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QB_NAME(VI)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DEPARTMENT_ID, MAX(SALARY) MAX_SAL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GROUP BY 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D.DEPARTMENT_ID = E.DEPARTMENT_ID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E.MAX_SAL &gt; 32900;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71657" y="1308533"/>
            <a:ext cx="45905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NESTED LOOPS    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VIEW           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FILTER        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HASH GROUP BY               |          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 TABLE ACCESS BY INDEX ROWID| EMPLOYEES 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  INDEX RANGE SCAN          | EMP_SAL_IX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INDEX UNIQUE SCAN             | DEPT_ID_PK 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9 |   TABLE ACCESS BY INDEX ROWID    | DEPARTMENTS |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                           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filter(MAX("SALARY")&gt;32900)                 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access("SALARY"&gt;32900)                          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8 - access("D"."DEPARTMENT_ID"="E"."DEPARTMENT_ID")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258" y="5210616"/>
            <a:ext cx="8955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위에서 보는 바와 같이 </a:t>
            </a:r>
            <a:r>
              <a:rPr lang="en-US" altLang="ko-KR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NO_MERGE </a:t>
            </a:r>
            <a:r>
              <a:rPr lang="ko-KR" altLang="en-US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힌트 없이도 </a:t>
            </a:r>
            <a:r>
              <a:rPr lang="en-US" altLang="ko-KR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CBPPD</a:t>
            </a:r>
            <a:r>
              <a:rPr lang="ko-KR" altLang="en-US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발생한다</a:t>
            </a:r>
            <a:r>
              <a:rPr lang="en-US" altLang="ko-KR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내부에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SALARY &gt; 32900 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조건이 성공적으로 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Push Down </a:t>
            </a:r>
            <a:r>
              <a:rPr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되어 처리됨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5223030" y="2438889"/>
            <a:ext cx="4365485" cy="94510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rgbClr val="96D4FF"/>
              </a:solidFill>
              <a:effectLst/>
              <a:latin typeface="가는각진제목체" pitchFamily="18" charset="-127"/>
              <a:ea typeface="가는각진제목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SJC(Set to Join Conversion)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집합연산 중에서 조인으로 바꿀 수 있는 연산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MINUS, INTERSECT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조인으로 바꿀 수 있음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집합연산 수행에 발생되는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대체하여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부하를 없앨 수 있음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교집합은 일반 조인기법으로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차집합은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ANTI JOIN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으로 처리가능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982328"/>
            <a:ext cx="44554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전통적인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Intersect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사용한 경우</a:t>
            </a:r>
          </a:p>
          <a:p>
            <a:pPr algn="l"/>
            <a:endParaRPr lang="ko-KR" altLang="en-US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QB_NAME(ABOVE)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= 'IT_PROG'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INTERSECT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QB_NAME(BELOW)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E.SALARY        &gt; 5000;</a:t>
            </a:r>
          </a:p>
          <a:p>
            <a:pPr algn="l"/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7925" y="1916828"/>
            <a:ext cx="5400600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| Name              | Rows  | Bytes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|                   |     5 |  2629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INTERSECTION                   |                   |       |      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2 |   SORT UNIQUE                   |                   |     5 |   235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  |                   |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NESTED LOOPS                |                   |     5 |   235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TABLE ACCESS BY INDEX ROWID| EMPLOYEES         |     5 |   155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  INDEX RANGE SCAN          | EMP_JOB_IX        |     5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UNIQUE SCAN          | DEPT_ID_PK        |     1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 TABLE ACCESS BY INDEX ROWID | DEPARTMENTS       |     1 |    16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9 |   SORT UNIQUE                   |                   |    57 |  2394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10 |    NESTED LOOPS                 |                   |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11 |     NESTED LOOPS                |                   |    57 |  2394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12 |      TABLE ACCESS FULL          | DEPARTMENTS       |    27 |   432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13 |      INDEX RANGE SCAN           | EMP_DEPARTMENT_IX |    10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14 |     TABLE ACCESS BY INDEX ROWID | EMPLOYEES         |     2 |    52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access("E"."JOB_ID"='IT_PROG')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access("E"."DEPARTMENT_ID"="D"."DEPARTMENT_ID")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13 - access("E"."DEPARTMENT_ID"="D"."DEPARTMENT_ID")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14 - filter("E"."SALARY"&gt;5000)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SJC(Set to Join Conversion)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집합연산 중에서 조인으로 바꿀 수 있는 연산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MINUS, INTERSECT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조인으로 바꿀 수 있음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집합연산 수행에 발생되는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HASH UNIQUE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대체하여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SORT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부하를 없앨 수 있음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교집합은 일반 조인기법으로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차집합은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ANTI JOIN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으로 처리가능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982328"/>
            <a:ext cx="4455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--SESSION LEVEL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에서 변경하는 경우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ALTER </a:t>
            </a:r>
          </a:p>
          <a:p>
            <a:pPr algn="l"/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SESSION SET "_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convert_set_to_join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" = TRUE;</a:t>
            </a:r>
          </a:p>
          <a:p>
            <a:pPr algn="l"/>
            <a:endParaRPr lang="ko-KR" altLang="en-US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QB_NAME(ABOVE)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= 'IT_PROG'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INTERSECT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QB_NAME(BELOW)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E.SALARY        &gt; 5000;</a:t>
            </a:r>
          </a:p>
          <a:p>
            <a:pPr algn="l"/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7925" y="1916828"/>
            <a:ext cx="540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| Name        | Rows  | Bytes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|             |     1 |    67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1 |  HASH UNIQUE                    |             |     1 |    67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NESTED LOOPS                  |             |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  |             |     1 |    67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NESTED LOOPS                |             |     3 |   153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5 |      TABLE ACCESS BY INDEX ROWID| EMPLOYEES   |     3 |   105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  INDEX RANGE SCAN          | EMP_JOB_IX  |     5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7 |      TABLE ACCESS BY INDEX ROWID| DEPARTMENTS |     1 |    16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   INDEX UNIQUE SCAN         | DEPT_ID_PK  |     1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INDEX UNIQUE SCAN           | DEPT_ID_PK  |     1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10 |    TABLE ACCESS BY INDEX ROWID  | DEPARTMENTS |     1 |    16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</a:t>
            </a:r>
          </a:p>
          <a:p>
            <a:pPr algn="l"/>
            <a:endParaRPr lang="en-US" altLang="ko-KR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5 - filter("E"."SALARY"&gt;5000 AND               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       SYS_OP_MAP_NONNULL("PHONE_NUMBER") IS NOT NULL)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access("JOB_ID"='IT_PROG')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8 - access("E"."DEPARTMENT_ID"="D"."DEPARTMENT_ID")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9 - access("DEPARTMENT_ID"="D"."DEPARTMENT_ID")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10 - filter("D"."DEPARTMENT_NAME"="D"."DEPARTMENT_NAME")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747" y="5949280"/>
            <a:ext cx="8955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ID 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기준으로 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5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번에 보면 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발생함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다음 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Page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에서 별도 설명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SJC(Set to Join Conversion)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결과적으로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STJ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INTERSECT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경우는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CBQT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 의해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 다음과 같이 변환됨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448780"/>
            <a:ext cx="44554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QB_NAME(ABOVE)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= 'IT_PROG'</a:t>
            </a:r>
          </a:p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INTERSECT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QB_NAME(BELOW) USE_NL(E, D)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E.SALARY        &gt; 5000;</a:t>
            </a:r>
          </a:p>
          <a:p>
            <a:pPr algn="l"/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3028" y="1448780"/>
            <a:ext cx="4455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DISTINCT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A.EMPLOYEE_ID, A.PHONE_NUMBER,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A.DEPARTMENT_NAME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(SELECT /*+ QB_NAME(ABOVE)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AND E.JOB_ID        = 'IT_PROG') A,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(SELECT /*+ QB_NAME(BELOW) */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E.EMPLOYEE_ID, E.PHONE_NUMBER,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D.DEPARTMENT_NAME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FROM EMPLOYEES E, DEPARTMENTS 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WHERE E.DEPARTMENT_ID = D.DEPARTMENT_ID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AND E.SALARY        &gt; 5000 ) B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A.EMPLOYEE_ID = B.EMPLOYEE_ID</a:t>
            </a:r>
          </a:p>
          <a:p>
            <a:pPr algn="l"/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AND SYS_OP_MAP_NONNULL(A.PHONE_NUMBER) = </a:t>
            </a:r>
          </a:p>
          <a:p>
            <a:pPr algn="l"/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SYS_OP_MAP_NONNULL(B.PHONE_NUMBER)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A.DEPARTMENT_NAME = B.DEPARTMENT_NAME;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379" y="5319210"/>
            <a:ext cx="89559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참고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(SYS_OP_MAP_NONNULL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함수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4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SELECT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절의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컬럼이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NULL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허용하는 경우 발생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예를 들어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A.PHONE_NUMBER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B.PHONE_NUMBER 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두 개의 값이 모두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NULL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이라면 조인에 실패한다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(NULL = NULL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은 항상 거짓이기에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이럴 경우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SYS_OP_MAP_NONNULL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를 사용하면 조인이 되는 양쪽의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PHONE_NUMBER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모두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NULL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 경우도</a:t>
            </a:r>
          </a:p>
          <a:p>
            <a:pPr algn="l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조인에 성공함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매우 유용한 함수임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★★★)</a:t>
            </a:r>
            <a:endParaRPr lang="ko-KR" altLang="en-US" sz="14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SJC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(Set to Join Conversion) -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MINUS </a:t>
            </a:r>
            <a:r>
              <a:rPr lang="ko-KR" altLang="en-US" sz="1800" dirty="0" smtClean="0">
                <a:latin typeface="나눔고딕코딩" pitchFamily="49" charset="-127"/>
                <a:ea typeface="나눔고딕코딩" pitchFamily="49" charset="-127"/>
              </a:rPr>
              <a:t>사용예제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800" dirty="0" smtClean="0">
                <a:latin typeface="나눔고딕코딩" pitchFamily="49" charset="-127"/>
                <a:ea typeface="나눔고딕코딩" pitchFamily="49" charset="-127"/>
              </a:rPr>
              <a:t>앞 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Page </a:t>
            </a:r>
            <a:r>
              <a:rPr lang="ko-KR" altLang="en-US" sz="1800" dirty="0" smtClean="0">
                <a:latin typeface="나눔고딕코딩" pitchFamily="49" charset="-127"/>
                <a:ea typeface="나눔고딕코딩" pitchFamily="49" charset="-127"/>
              </a:rPr>
              <a:t>동일예제</a:t>
            </a:r>
            <a:r>
              <a:rPr lang="en-US" altLang="ko-KR" sz="1800" dirty="0" smtClean="0">
                <a:latin typeface="나눔고딕코딩" pitchFamily="49" charset="-127"/>
                <a:ea typeface="나눔고딕코딩" pitchFamily="49" charset="-127"/>
              </a:rPr>
              <a:t>)</a:t>
            </a:r>
            <a:endParaRPr lang="en-US" altLang="ko-KR" sz="1800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456" y="998730"/>
            <a:ext cx="486053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| Name              | Bytes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|                   |  2629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1 |  MINUS                          |                   |      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2 |   SORT UNIQUE                   |                   |   235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  |           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NESTED LOOPS                |                   |   235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TABLE ACCESS BY INDEX ROWID| EMPLOYEES         |   155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  INDEX RANGE SCAN          | EMP_JOB_IX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UNIQUE SCAN          | DEPT_ID_PK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 TABLE ACCESS BY INDEX ROWID | DEPARTMENTS       |    16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9 |   SORT UNIQUE                   |                   |  2394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10 |    NESTED LOOPS                 |           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11 |     NESTED LOOPS                |                   |  2394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12 |      TABLE ACCESS FULL          | DEPARTMENTS       |   432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13 |      INDEX RANGE SCAN           | EMP_DEPARTMENT_IX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14 |     TABLE ACCESS BY INDEX ROWID | EMPLOYEES         |    52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                        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access("E"."JOB_ID"='IT_PROG')           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access("E"."DEPARTMENT_ID"="D"."DEPARTMENT_ID")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13 - access("E"."DEPARTMENT_ID"="D"."DEPARTMENT_ID")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14 - filter("E"."SALARY"&gt;5000)</a:t>
            </a:r>
            <a:endParaRPr lang="en-US" altLang="ko-KR" sz="105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0874" y="1001928"/>
            <a:ext cx="48605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    | Bytes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    |    59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1 |  HASH UNIQUE                     |                   |    59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|*  2 |   HASH JOIN ANTI                 |                   |    59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3 |    VIEW                          | VW_STJ_1          |   155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NESTED LOOPS                 | </a:t>
            </a:r>
            <a:r>
              <a:rPr lang="en-US" altLang="ko-KR" sz="105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(STJ:SET TO JOIN)</a:t>
            </a:r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NESTED LOOPS                |                   |   235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 TABLE ACCESS BY INDEX ROWID| EMPLOYEES         |   155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  INDEX RANGE SCAN          | EMP_JOB_IX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   INDEX UNIQUE SCAN          | DEPT_ID_PK       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9 |      TABLE ACCESS BY INDEX ROWID | DEPARTMENTS       |    16 |</a:t>
            </a:r>
          </a:p>
          <a:p>
            <a:pPr algn="l"/>
            <a:r>
              <a:rPr lang="en-US" altLang="ko-KR" sz="105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10 |    VIEW                          | VW_STJ_2          |  1596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11 |     NESTED LOOPS                 | </a:t>
            </a:r>
            <a:r>
              <a:rPr lang="en-US" altLang="ko-KR" sz="105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(STJ:SET TO JOIN)</a:t>
            </a:r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12 |      NESTED LOOPS                |                   |  2394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13 |       TABLE ACCESS FULL          | DEPARTMENTS       |   432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14 |       INDEX RANGE SCAN           | EMP_DEPARTMENT_IX |      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15 |      TABLE ACCESS BY INDEX ROWID | EMPLOYEES         |    52 |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                         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access("EMPLOYEE_ID"="EMPLOYEE_ID" AND    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SYS_OP_MAP_NONNULL("PHONE_NUMBER")=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SYS_OP_MAP_NONNULL("PHONE_NUMBER") AND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"DEPARTMENT_NAME"="DEPARTMENT_NAME")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access("E"."JOB_ID"='IT_PROG')                 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8 - access("E"."DEPARTMENT_ID"="D"."DEPARTMENT_ID")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14 - access("E"."DEPARTMENT_ID"="D"."DEPARTMENT_ID")                </a:t>
            </a:r>
          </a:p>
          <a:p>
            <a:pPr algn="l"/>
            <a:r>
              <a:rPr lang="en-US" altLang="ko-KR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15 - filter("E"."SALARY"&gt;5000) </a:t>
            </a:r>
            <a:endParaRPr lang="en-US" altLang="ko-KR" sz="105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379" y="6000653"/>
            <a:ext cx="8955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-SJC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SORT UNIQUE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부하는 줄일 수 있지만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HASH JOIN + HASH UNIQUE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부하가 있음</a:t>
            </a:r>
            <a:endParaRPr lang="en-US" altLang="ko-KR" sz="16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-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대용량 </a:t>
            </a:r>
            <a:r>
              <a:rPr lang="ko-KR" altLang="en-US" sz="16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튜닝시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반드시 고려해야 하는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TRADE OFF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임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검증작업이 필요함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600" dirty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CSU(Complex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복잡한 서브쿼리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(Group By +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집계함수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서브쿼리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From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개 이상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Table)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조인으로 대체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조인 처리시 선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후행을 조정함으로 성능효과를 가져올 수 있다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UNNEST, NO_UNNEST HINT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처리가능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705788"/>
            <a:ext cx="4455497" cy="499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COUNT(*)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SALARY IN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SELECT /*+ QB_NAME(SUB) */ MAX(SALARY)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FROM EMPLOYEES C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WHERE C.EMPLOYEE_ID = S.EMPLOYEE_ID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EMPLOYEE_ID BETWEEN 100 AND 150;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SORT AGGREGATE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2 |   HASH JOIN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3 |    VIEW                          | VW_SQ_1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FILTER 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HASH GROUP BY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 TABLE ACCESS BY INDEX ROWID|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  INDEX RANGE SCAN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TABLE ACCESS BY INDEX ROWID   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INDEX RANGE SCAN   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access("SALARY"="MAX(SALARY)" AND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"ITEM_1"="S"."EMPLOYEE_ID")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filter(MAX("SALARY")&gt;0)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 7 - access("C"."EMPLOYEE_ID"&gt;=100 AND "C"."EMPLOYEE_ID"&lt;=150)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9 - access("EMPLOYEE_ID"&gt;=100 AND "EMPLOYEE_ID"&lt;=150)</a:t>
            </a: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Id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기준으로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3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번을 보면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VW_SQ_1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이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되어 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뷰로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바뀌었고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내부에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추가된</a:t>
            </a: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것을 볼 수 있다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서브쿼리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(VW_SQ_1)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에는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없지만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QT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를 추가한 것이다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70530" y="1705788"/>
            <a:ext cx="5313040" cy="494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COUNT(*)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, (SELECT EMPLOYEE_ID AS ITEM_1, MAX(SALARY) AS </a:t>
            </a:r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MAX(SALARY)</a:t>
            </a:r>
            <a:r>
              <a:rPr lang="en-US" altLang="ko-KR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”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FROM EMPLOYEES C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  WHERE EMPLOYEE_ID BETWEEN 100 AND 150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GROUP BY EMPLOYEE_ID) VW_SQ_1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WHERE S.EMPLOYEE_ID = VW_SQ_1.ITEM_1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AND S.SALARY      = VW_SQ_1."MAX(SALARY)"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S.EMPLOYEE_ID BETWEEN 100 AND 150;</a:t>
            </a: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SORT AGGREGATE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2 |   HASH JOIN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VIEW    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FILTER 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HASH GROUP BY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  TABLE ACCESS BY INDEX ROWID|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  INDEX RANGE SCAN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TABLE ACCESS BY INDEX ROWID   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INDEX RANGE SCAN   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                     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access("S"."EMPLOYEE_ID"="VW_SQ_1"."ITEM_1" AND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"S"."SALARY"="VW_SQ_1"."MAX(SALARY)")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filter(MAX("SALARY")&gt;0)           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filter("SALARY"&gt;0)                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access("EMPLOYEE_ID"&gt;=100 AND "EMPLOYEE_ID"&lt;=150)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9 - access("S"."EMPLOYEE_ID"&gt;=100 AND "S"."EMPLOYEE_ID"&lt;=150)</a:t>
            </a: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개의 실행계획은 완전히 같다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메인 쿼리의 집합을 보존하기 위하여 서브쿼리로부터 만들어진 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뷰에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C.EMPLOYEE_ID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추가된 것을 볼 수 있다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CSU(Complex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dirty="0" err="1" smtClean="0"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)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CSU Parameter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및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Hint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1.Parameter - "_</a:t>
            </a:r>
            <a:r>
              <a:rPr lang="en-US" altLang="ko-KR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unnesting_subquery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"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이며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default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"true"</a:t>
            </a: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2.Hint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UNNEST, NO_UNNEST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메인에서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사용시 서브에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QB_NAME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힌트를 사용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쿼리블럭을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지정해야 함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731546"/>
            <a:ext cx="4455497" cy="472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▶MAIN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쿼리에서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UNNEST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사용예제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/*+ UNNEST(@SUB) */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COUNT(*)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SALARY IN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SELECT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/*+ QB_NAME(SUB) */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MAX(SALARY)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FROM EMPLOYEES C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WHERE C.EMPLOYEE_ID = S.EMPLOYEE_ID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EMPLOYEE_ID BETWEEN 100 AND 150;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SORT AGGREGATE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2 |   HASH JOIN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|   3 |    VIEW                          | VW_SQ_1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FILTER 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HASH GROUP BY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 TABLE ACCESS BY INDEX ROWID|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  INDEX RANGE SCAN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TABLE ACCESS BY INDEX ROWID   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INDEX RANGE SCAN   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</a:t>
            </a: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access("SALARY"="MAX(SALARY)" AND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"ITEM_1"="S"."EMPLOYEE_ID")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filter(MAX("SALARY")&gt;0)                       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access("C"."EMPLOYEE_ID"&gt;=100 AND "C"."EMPLOYEE_ID"&lt;=150)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9 - access("EMPLOYEE_ID"&gt;=100 AND "EMPLOYEE_ID"&lt;=150)            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QB_NAME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을 이용하여 서브쿼리에 쿼리블럭명을 지정하여 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시키고 있다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30570" y="1731546"/>
            <a:ext cx="468297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▶MAIN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쿼리에서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NO_UNNEST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사용예제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/*+ NO_UNNEST(@SUB) */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COUNT(*)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SALARY IN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SELECT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/*+ QB_NAME(SUB) */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MAX(SALARY)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FROM EMPLOYEES C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WHERE C.EMPLOYEE_ID = S.EMPLOYEE_ID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EMPLOYEE_ID BETWEEN 100 AND 150;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SORT AGGREGATE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|*  2 |   FILTER         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TABLE ACCESS BY INDEX ROWID 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  INDEX RANGE SCAN  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SORT AGGREGATE              |   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TABLE ACCESS BY INDEX ROWID| EMPLOYEES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UNIQUE SCAN         | EMP_EMP_ID_PK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    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2 - filter("SALARY"= (SELECT /*+ NO_UNNEST QB_NAME ("SUB") */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       MAX("SALARY") FROM "EMPLOYEES" "C"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           WHERE "C"."EMPLOYEE_ID"=:B1))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access("EMPLOYEE_ID"&gt;=100 AND "EMPLOYEE_ID"&lt;=150)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7 - access("C"."EMPLOYEE_ID"=:B1)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NO_UNNEST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사용하여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CSU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발생하지 않고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FILTER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서브쿼리로 </a:t>
            </a:r>
            <a:endParaRPr lang="en-US" altLang="ko-KR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처리된 예제이다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상황에 따라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CSU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어떻게 사용할 것인지 잘 </a:t>
            </a:r>
            <a:endParaRPr lang="en-US" altLang="ko-KR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판단하고 사용해야 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CVM(Complex View Merging)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CV(Group By +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집계함수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 Distinct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포함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View)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Main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쿼리 안으로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Merging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하는 기능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일반적으로 성능개선효과를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가져오나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상황에 따라 역효과 발생</a:t>
            </a:r>
            <a:endParaRPr lang="en-US" altLang="ko-KR" sz="14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MERGE, NO_MERGE HINT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로 처리가능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763815"/>
            <a:ext cx="9341795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인덱스현황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1.EMP_JOB_DEPT_IX   : JOB_ID + DEPARTMENT_ID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다음 장 설명을 위해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2.EMP_DEPARTMENT_IX : DEPARTMENT_ID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QB_NAME(OUTER) */ E.*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(SELECT /*+ QB_NAME(INNER)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NO_PUSH_PRED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*/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 JPPD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방지하기 위해 힌트 사용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뒤에 별도 설명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DEPARTMENT_ID, AVG(SALARY) SALARY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FROM EMPLOYEES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GROUP BY DEPARTMENT_ID) AVG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AVG.DEPARTMENT_ID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E.SALARY       &gt;= AVG.SALARY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= 'HR_REP';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| Name      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|                   |     1 |    76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|*  1 |  FILTER                         |                   |      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HASH GROUP BY                 |                   |     1 |    76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NESTED LOOPS                 |                   |      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NESTED LOOPS                |                   |    31 |  2356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TABLE ACCESS BY INDEX ROWID| EMPLOYEES         |     1 |    69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  INDEX RANGE SCAN          | EMP_JOB_DEPT_IX  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RANGE SCAN           | EMP_DEPARTMENT_IX |    10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 TABLE ACCESS BY INDEX ROWID | EMPLOYEES         |    31 |   217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1 - filter("E"."SALARY"&gt;=AVG("SALARY"))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access("E"."JOB_ID"='HR_REP')  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access("E"."DEPARTMENT_ID"="DEPARTMENT_ID") 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5530" y="4258542"/>
            <a:ext cx="344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Plan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분석</a:t>
            </a:r>
            <a:endParaRPr lang="en-US" altLang="ko-KR" sz="20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1.CVM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하기 위해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NO_PUSH_PRED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사용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2.GROUP BY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된 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뷰가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사라짐</a:t>
            </a:r>
            <a:endParaRPr lang="en-US" altLang="ko-KR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3.ID 1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번 기준으로 마지막에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절과 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FILTER(HAVING)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만들어 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CVM(Complex View Merging) </a:t>
            </a:r>
            <a:r>
              <a:rPr lang="ko-KR" altLang="en-US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앞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Page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 계속해서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CV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병합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(Merging)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되지 않고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형태로 풀렸을 경우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(NO_MERGE)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478" y="1431816"/>
            <a:ext cx="9341795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인덱스현황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1.EMP_JOB_DEPT_IX   : JOB_ID + DEPARTMENT_ID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(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다음 장 설명을 위해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2.EMP_DEPARTMENT_IX : DEPARTMENT_ID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QB_NAME(OUTER) */ E.*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예제가 조금은 이상함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양해 바람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^^;;)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(SELECT /*+ QB_NAME(INNER) */</a:t>
            </a:r>
            <a:endParaRPr lang="ko-KR" altLang="en-US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DEPARTMENT_ID, AVG(SALARY) SALARY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FROM EMPLOYEES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GROUP BY DEPARTMENT_ID) AVG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E.DEPARTMENT_ID = AVG.DEPARTMENT_ID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E.SALARY       &gt;= AVG.SALARY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= 'HR_REP';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      |     1 |    82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  |                   |     1 |    82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  | EMPLOYEES         |     1 |    69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RANGE SCAN            | EMP_JOB_DEPT_IX  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|*  4 |   VIEW PUSHED PREDICATE        |                   |     1 |    13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5 |    SORT AGGREGATE              |                   |     1 |     7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TABLE ACCESS BY INDEX ROWID| EMPLOYEES         |    10 |    70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RANGE SCAN          | EMP_DEPARTMENT_IX |    10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3 - access("E"."JOB_ID"='HR_REP')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filter("E"."SALARY"&gt;="AVG"."SALARY")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access("DEPARTMENT_ID"="E"."DEPARTMENT_ID")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75530" y="3768133"/>
            <a:ext cx="34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Plan 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분석</a:t>
            </a:r>
            <a:endParaRPr lang="en-US" altLang="ko-KR" sz="20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앞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Page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CVM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과는 다름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2.View Merging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이 발생하지 않함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3.JPPD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형태로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GROUP BY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된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VIEW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유지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4.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바깥에서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뷰를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파고 들음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(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미약하지만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CVM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보다는 좋은 형태로 풀림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273" y="6150786"/>
            <a:ext cx="8685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NO_MERGE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 제어가 가능하다고 하나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상황에 따라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NO_PUSH_PRED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HINT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 제어도 효과적임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79" y="998730"/>
            <a:ext cx="8685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또는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인라인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뷰와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조인시에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조인 조건을 </a:t>
            </a:r>
            <a:r>
              <a:rPr lang="ko-KR" altLang="en-US" sz="14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내부로 침투시키는 기능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효과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일반적인 업무형태에 많이 나타나며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NL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조인만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사용가능함</a:t>
            </a:r>
            <a:endParaRPr lang="en-US" altLang="ko-KR" sz="14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기타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 Version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 따라 기능의 차이가 있음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845636"/>
            <a:ext cx="9341795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활용가능한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5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가지 형태의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</a:p>
          <a:p>
            <a:pPr algn="l">
              <a:lnSpc>
                <a:spcPct val="80000"/>
              </a:lnSpc>
            </a:pP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①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 Union View : Union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을 사용한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</a:p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②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 Union All View : Union All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을 사용한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endParaRPr lang="ko-KR" altLang="en-US" sz="16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③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 Outer Join View : </a:t>
            </a:r>
            <a:r>
              <a:rPr lang="ko-KR" altLang="en-US" sz="16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뷰에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Outer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조인을 사용한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endParaRPr lang="ko-KR" altLang="en-US" sz="16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④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Multi Level JPPD : </a:t>
            </a:r>
            <a:r>
              <a:rPr lang="ko-KR" alt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내부에 또 다른 </a:t>
            </a:r>
            <a:r>
              <a:rPr lang="ko-KR" alt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뷰가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있을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경우의 </a:t>
            </a: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endParaRPr lang="ko-KR" alt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⑤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 Extension : Distinct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나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Group by, Semi / Anti-Join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을 사용한 뷰의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JPPD(11g NF)</a:t>
            </a:r>
            <a:endParaRPr lang="ko-KR" altLang="en-US" sz="16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인덱스현황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1.EMP_JOB_DEPT_IX   : JOB_ID + DEPARTMENT_ID(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앞에서 미리 생성함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>
              <a:lnSpc>
                <a:spcPct val="8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           EMP_JOB_IX        : JOB_ID</a:t>
            </a:r>
          </a:p>
          <a:p>
            <a:pPr algn="l">
              <a:lnSpc>
                <a:spcPct val="80000"/>
              </a:lnSpc>
            </a:pP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</a:t>
            </a:r>
          </a:p>
          <a:p>
            <a:pPr algn="l">
              <a:lnSpc>
                <a:spcPct val="80000"/>
              </a:lnSpc>
            </a:pPr>
            <a:r>
              <a:rPr lang="en-US" altLang="ko-K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2.EMP_DEPARTMENT_IX : DEPARTMENT_ID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 CASE1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022828"/>
            <a:ext cx="9341795" cy="558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CASE 1 - JPPD Union all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인덱스현황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1.EMP_JOB_DEPT_IX   : JOB_ID + DEPARTMENT_ID, EMP_JOB_IX : JOB_ID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2.EMP_DEPARTMENT_IX : DEPARTMENT_ID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QB_NAME(OUTER) LEADING(D) USE_NL(E)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PUSH_PRED(E)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*/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D.DEPARTMENT_ID, D.DEPARTMENT_NAME, E.EMPLOYEE_ID, E.JOB_ID, E.EMAIL_PHONE_NUM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 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QB_NAME(INNER1) */ EMPLOYEE_ID, DEPARTMENT_ID, JOB_ID, EMAIL AS EMAIL_PHONE_NUM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JOB_ID = 'AD_ASST‘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 JOB_ID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조건 밖에 없음을 유의하면서 보자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(★★★)</a:t>
            </a:r>
            <a:endParaRPr lang="ko-KR" altLang="en-US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UNION ALL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QB_NAME(INNER1) */ EMPLOYEE_ID, DEPARTMENT_ID, JOB_ID, PHONE_NUMBER AS EMAIL_PHONE_NUM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JOB_ID = 'AD_PRES‘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-- JOB_ID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조건 밖에 없음을 유의하면서 보자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(★★★)</a:t>
            </a:r>
            <a:endParaRPr lang="ko-KR" altLang="en-US" sz="12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D.DEPARTMENT_ID = E.DEPARTMENT_ID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D.LOCATION_ID   = 1700;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     | Rows  | Bytes | Cost (%CPU)|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     |     1 |    56 |    86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  |                  |     1 |    56 |    86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  | DEPARTMENTS      |    21 |   399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RANGE SCAN            | DEPT_LOCATION_IX |    21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VIEW                         |                  |     1 |    37 |     4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5 |    UNION ALL PUSHED PREDICATE  |                  |       |       |     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TABLE ACCESS BY INDEX ROWID| EMPLOYEES        |     1 |    24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RANGE SCAN          | EMP_JOB_DEPT_IX  |     1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 TABLE ACCESS BY INDEX ROWID| EMPLOYEES        |     1 |    31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 INDEX RANGE SCAN          | EMP_JOB_DEPT_IX  |     1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3 - access("D"."LOCATION_ID"=1700)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7 - access("JOB_ID"='AD_ASST' AND "DEPARTMENT_ID"="D"."DEPARTMENT_ID")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9 - access("JOB_ID"='AD_PRES' AND "DEPARTMENT_ID"="D"."DEPARTMENT_ID”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510" y="4284095"/>
            <a:ext cx="34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Plan 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분석</a:t>
            </a:r>
            <a:endParaRPr lang="en-US" altLang="ko-KR" sz="20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1.Predicate(Id 7,9)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정보를 참조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2.access("JOB_ID"='AD_ASST' AND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"DEPARTMENT_ID"="D"."DEPARTMENT_ID")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사용함으로 원하는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Access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패턴으로 유도함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(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단일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Index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가 아닌 결합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Index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를 사용함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endParaRPr lang="ko-KR" altLang="en-US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 CASE2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022828"/>
            <a:ext cx="93417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CASE 2 - JPPD Outer Join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E.EMPLOYEE_ID, E.FIRST_NAME, E.LAST_NAME, E.PHONE_NUMBER, D.CITY, D.COUNTRY_ID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D.DEPARTMENT_ID, L.CITY, L.COUNTRY_ID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DEPARTMENTS D, LOCATIONS 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D.LOCATION_ID = L.LOCATION_ID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D.DEPARTMENT_ID(+) = E.DEPARTMENT_ID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E.JOB_ID           = 'AD_PRES';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    | Rows  | Bytes | Cost (%CPU)|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    |     1 |    69 |     4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OUTER            |                 |     1 |    69 |     4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  | EMPLOYEES       |     1 |    46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RANGE SCAN            | EMP_JOB_DEPT_IX |     1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4 |   VIEW PUSHED PREDICATE        |                 |     1 |    23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NESTED LOOPS                |                 |     1 |    22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TABLE ACCESS BY INDEX ROWID| DEPARTMENTS     |     1 |     7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 INDEX UNIQUE SCAN         | DEPT_ID_PK      |     1 |       |     0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 TABLE ACCESS BY INDEX ROWID| LOCATIONS       |    23 |   345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 INDEX UNIQUE SCAN         | LOC_ID_PK       |     1 |       |     0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3 - access("E"."JOB_ID"='AD_PRES')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7 - access("D"."DEPARTMENT_ID"="E"."DEPARTMENT_ID")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  9 - access("D"."LOCATION_ID"="L"."LOCATION_ID")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510" y="2978950"/>
            <a:ext cx="3448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PLAN 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분석</a:t>
            </a:r>
            <a:endParaRPr lang="en-US" altLang="ko-KR" sz="20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1.Id 4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번에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발생함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결과적으로 인라인뷰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내의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DEPARTMENT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테이블에 조인 조건인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E.DEPARTMENT_ID = </a:t>
            </a: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D.DEPARTMENT_ID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조건이 추가됨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3.DEPARTMENT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와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LOCATION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의 조인조건인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LOCATION_ID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와 연결되어 처리됨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 CASE3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78" y="1022828"/>
            <a:ext cx="9341795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CASE 3 - JPPD Extension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오라클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11g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에서 추가된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기능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(★★★)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-10g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까지는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Distinct, Group by, Semi / Anti Join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사용한 뷰에 대해서는 조인 조건이 </a:t>
            </a:r>
            <a:r>
              <a:rPr lang="ko-KR" altLang="en-US" sz="12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내부로 파고들지 못함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-11g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에서 이러한 제약조건들이 사라지는 데 이를 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Extension</a:t>
            </a:r>
            <a:r>
              <a:rPr lang="ko-KR" altLang="en-US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이라 한다</a:t>
            </a:r>
            <a:r>
              <a:rPr lang="en-US" altLang="ko-KR" sz="12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LEADING(D) USE_NL(E) */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D.DEPARTMENT_ID, D.DEPARTMENT_NAME, E.JOB_TITLE, E.SUM_SAL, E.MAX_SAL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DEPARTMENTS 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E.DEPARTMENT_ID, E.JOB_ID,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MIN(J.JOB_TITLE) JOB_TITLE, SUM(E.SALARY) SUM_SAL, MAX(E.SALARY) MAX_SAL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FROM EMPLOYEES E, JOBS J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WHERE E.JOB_ID = J.JOB_ID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GROUP BY E.DEPARTMENT_ID, E.JOB_ID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WHERE D.DEPARTMENT_ID = E.DEPARTMENT_ID(+);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    | Rows  | Bytes | Cost (%CPU)|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    |    27 |  1701 |   138  (20)|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OUTER              |                   |    27 |  1701 |   138  (20)|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FULL              | DEPARTMENTS       |    27 |   432 |     3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3 |   VIEW PUSHED PREDICATE          |                   |     1 |    47 |     5  (20)|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SORT GROUP BY                 |                   |     1 |    43 |     5  (20)|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MERGE JOIN                   |                   |    10 |   430 |     5  (20)|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TABLE ACCESS BY INDEX ROWID | JOBS              |    19 |   513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7 |       INDEX FULL SCAN            | JOB_ID_PK         |    19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  SORT JOIN                   |                   |    10 |   160 |     3  (34)|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9 |       TABLE ACCESS BY INDEX ROWID| EMPLOYEES         |    10 |   160 |     2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10 |        INDEX RANGE SCAN          | EMP_DEPARTMENT_IX |    10 |       |     1   (0)|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8 - access("E"."JOB_ID"="J"."JOB_ID")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filter("E"."JOB_ID"="J"."JOB_ID")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10 - access("E"."DEPARTMENT_ID"="D"."DEPARTMENT_ID")</a:t>
            </a:r>
            <a:endParaRPr lang="en-US" altLang="ko-KR" sz="10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5510" y="4014065"/>
            <a:ext cx="34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PLAN</a:t>
            </a:r>
            <a:r>
              <a:rPr lang="ko-KR" altLang="en-US" sz="20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분석</a:t>
            </a:r>
            <a:endParaRPr lang="en-US" altLang="ko-KR" sz="20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1.Group By(Distinct)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에도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가 발생함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2.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만약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위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에서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(+)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조건을 생략한다면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…?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1004" y="4803248"/>
            <a:ext cx="34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CVM</a:t>
            </a:r>
            <a:r>
              <a:rPr lang="ko-KR" altLang="en-US" sz="1600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이 발생할 가능성이 높음</a:t>
            </a:r>
            <a:endParaRPr lang="en-US" altLang="ko-KR" sz="1600" u="sng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(Complex View Merging)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 CASE3</a:t>
            </a:r>
            <a:r>
              <a:rPr lang="en-US" altLang="ko-KR" sz="2000" dirty="0" smtClean="0"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2000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r>
              <a:rPr lang="en-US" altLang="ko-KR" sz="2000" dirty="0" smtClean="0">
                <a:latin typeface="나눔고딕코딩" pitchFamily="49" charset="-127"/>
                <a:ea typeface="나눔고딕코딩" pitchFamily="49" charset="-127"/>
              </a:rPr>
              <a:t>)</a:t>
            </a:r>
            <a:endParaRPr lang="en-US" altLang="ko-KR" sz="2000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1022828"/>
            <a:ext cx="4635515" cy="410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CASE 3 - JPPD Extension 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대신 </a:t>
            </a: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CVM </a:t>
            </a:r>
            <a:r>
              <a:rPr lang="ko-KR" altLang="en-US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발생</a:t>
            </a:r>
            <a:endParaRPr lang="en-US" altLang="ko-KR" u="sng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LEADING(D) USE_NL(E) */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USE_NL(E, J) */ ~~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D.DEPARTMENT_ID = E.DEPARTMENT_ID;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| Name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|             |   106 |  6784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1 |  HASH GROUP BY                 |             |   106 |  6784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2 |   HASH JOIN                    |             |   106 |  6784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3 |    MERGE JOIN                  |             |   106 |  3922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 TABLE ACCESS BY INDEX ROWID| DEPARTMENTS |    27 |   567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 INDEX FULL SCAN           | DEPT_ID_PK  |    27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6 |     SORT JOIN                  |             |   107 |  1712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7 |      TABLE ACCESS FULL         | EMPLOYEES   |   107 |  1712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8 |    TABLE ACCESS FULL           | JOBS        |    19 |   513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2 - access("E"."JOB_ID"="J"."JOB_ID")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6 - access("D"."DEPARTMENT_ID"="E"."DEPARTMENT_ID")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filter("D"."DEPARTMENT_ID"="E"."DEPARTMENT_ID")</a:t>
            </a: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2990" y="1024488"/>
            <a:ext cx="5175575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u="sng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CASE 3 - JPPD Extension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LEADING(D) USE_NL(E) */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,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SELECT /*+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NO_MERGE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USE_NL(E, J) */ ~~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중간생략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...)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)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D.DEPARTMENT_ID = E.DEPARTMENT_ID;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    | Name    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    |                 |    20 |  1260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                   |                 |    20 |  1260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FULL              | DEPARTMENTS     |    27 |   432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3 |   VIEW PUSHED PREDICATE          |                 |     1 |    47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4 |    SORT GROUP BY                 |                 |     1 |    43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 NESTED LOOPS                 |                 |      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 NESTED LOOPS                |                 |    10 |   430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7 |       TABLE ACCESS BY INDEX ROWID| EMPLOYEES       |    10 |   160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8 |        INDEX FULL SCAN           | EMP_JOB_DEPT_IX |    10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9 |       INDEX UNIQUE SCAN          | JOB_ID_PK      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10 |      TABLE ACCESS BY INDEX ROWID | JOBS            |     1 |    27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8 - access("E"."DEPARTMENT_ID"="D"."DEPARTMENT_ID")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filter("E"."DEPARTMENT_ID"="D"."DEPARTMENT_ID")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9 - access("E"."JOB_ID"="J"."JOB_ID")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273" y="5094185"/>
            <a:ext cx="868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해결책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1.NO_MERGE HINT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로 제어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2.WHY? JPPD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개념은 인라인 </a:t>
            </a:r>
            <a:r>
              <a:rPr lang="ko-KR" altLang="en-US" sz="1600" dirty="0" err="1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뷰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내부로 파고드는 것이기에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VIEW MERGE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발생하면 안됨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762" y="5949280"/>
            <a:ext cx="868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Extension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은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Semi/Anti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조인에도 적용시킬 수 있으나 약간의 제약사항이 존재함</a:t>
            </a:r>
            <a:endParaRPr lang="en-US" altLang="ko-KR" sz="1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제약사항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서브쿼리의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FROM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 테이블이 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개 이상 존재하는 경우 발생함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(DUAL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로 해결가능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CBQT - JPPD(Join Predicate Push Down) CASE3</a:t>
            </a:r>
            <a:r>
              <a:rPr lang="en-US" altLang="ko-KR" sz="2000" dirty="0" smtClean="0"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2000" dirty="0" smtClean="0">
                <a:latin typeface="나눔고딕코딩" pitchFamily="49" charset="-127"/>
                <a:ea typeface="나눔고딕코딩" pitchFamily="49" charset="-127"/>
              </a:rPr>
              <a:t>계속</a:t>
            </a:r>
            <a:r>
              <a:rPr lang="en-US" altLang="ko-KR" sz="2000" dirty="0" smtClean="0">
                <a:latin typeface="나눔고딕코딩" pitchFamily="49" charset="-127"/>
                <a:ea typeface="나눔고딕코딩" pitchFamily="49" charset="-127"/>
              </a:rPr>
              <a:t>)</a:t>
            </a:r>
            <a:endParaRPr lang="en-US" altLang="ko-KR" sz="2000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586" y="1657621"/>
            <a:ext cx="481553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CASE 3 - JPPD Extension(Anti Join JPPD)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-- EMPLOYEES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와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DEPARTMENTS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R/I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관계가 없다고 가정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E.EMPLOYEE_ID, E.LAST_NAME, E.EMAIL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E.JOB_ID = 'AD_ASST'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NOT EXISTS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SELECT /*+ QB_NAME(SUB) UNNEST */ 1 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FROM DEPARTMENTS 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WHERE D.DEPARTMENT_ID = E.DEPARTMENT_ID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);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| Name    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|                 |     1 |    36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ANTI           |                 |     1 |    36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ROWID| EMPLOYEES       |     1 |    32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RANGE SCAN          | EMP_JOB_DEPT_IX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4 |   INDEX UNIQUE SCAN          | DEPT_ID_PK      |    27 |   108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3 - access("E"."JOB_ID"='AD_ASST')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4 - access("D"."DEPARTMENT_ID"="E"."DEPARTMENT_ID")</a:t>
            </a: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2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JPPD </a:t>
            </a:r>
            <a:r>
              <a:rPr lang="ko-KR" altLang="en-US" sz="2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발생 </a:t>
            </a:r>
            <a:r>
              <a:rPr lang="ko-KR" altLang="en-US" sz="2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안함</a:t>
            </a:r>
            <a:endParaRPr lang="en-US" altLang="ko-KR" sz="24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505" y="998730"/>
            <a:ext cx="893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Extension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은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Semi/Anti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조인에도 적용시킬 수 있으나 약간의 제약사항이 존재함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/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제약사항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-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서브쿼리의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FROM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절에 테이블이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개 이상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존재하는 경우 발생함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(DUAL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로 해결가능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0" y="1659934"/>
            <a:ext cx="481553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CASE 3 - JPPD Extension(Anti Join JPPD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편법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-- EMPLOYEES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와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DEPARTMENTS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의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R/I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관계가 없다고 가정</a:t>
            </a:r>
            <a:endParaRPr lang="en-US" altLang="ko-KR" sz="1200" dirty="0" smtClean="0">
              <a:solidFill>
                <a:srgbClr val="FF0000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SELECT /*+ QB_NAME(MAIN) */ E.EMPLOYEE_ID, E.LAST_NAME, E.EMAIL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FROM EMPLOYEES E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WHERE E.JOB_ID = 'AD_ASST'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AND NOT EXISTS (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SELECT /*+ QB_NAME(SUB) UNNEST */ 1  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 FROM DEPARTMENTS D,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DUAL L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 WHERE D.DEPARTMENT_ID = E.DEPARTMENT_ID</a:t>
            </a:r>
          </a:p>
          <a:p>
            <a:pPr algn="l">
              <a:lnSpc>
                <a:spcPct val="80000"/>
              </a:lnSpc>
            </a:pP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               );</a:t>
            </a:r>
          </a:p>
          <a:p>
            <a:pPr algn="l">
              <a:lnSpc>
                <a:spcPct val="80000"/>
              </a:lnSpc>
            </a:pP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Id  | Operation                    | Name            | Rows  | Bytes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0 | SELECT STATEMENT             |                 |     1 |    34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1 |  NESTED LOOPS ANTI           |                 |     1 |    34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2 |   TABLE ACCESS BY INDEX ROWID| EMPLOYEES       |     1 |    32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3 |    INDEX RANGE SCAN          | EMP_JOB_DEPT_IX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|   4 |   VIEW PUSHED PREDICATE      | VW_SQ_1         |     1 |     2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5 |    NESTED LOOPS              |                 |     1 |     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   6 |     FAST DUAL                |                 |     1 |      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|*  7 |     INDEX UNIQUE SCAN        | DEPT_ID_PK      |     1 |     4 |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Predicate Information (identified by operation id):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---------------------------------------------------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3 - access("E"."JOB_ID"='AD_ASST')</a:t>
            </a:r>
          </a:p>
          <a:p>
            <a:pPr algn="l">
              <a:lnSpc>
                <a:spcPct val="80000"/>
              </a:lnSpc>
            </a:pPr>
            <a:r>
              <a:rPr lang="en-US" altLang="ko-KR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코딩" pitchFamily="49" charset="-127"/>
                <a:ea typeface="나눔고딕코딩" pitchFamily="49" charset="-127"/>
              </a:rPr>
              <a:t>   7 - access("D"."DEPARTMENT_ID"="E"."DEPARTMENT_ID")</a:t>
            </a: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80000"/>
              </a:lnSpc>
            </a:pPr>
            <a:endParaRPr lang="en-US" altLang="ko-KR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2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 </a:t>
            </a:r>
            <a:r>
              <a:rPr lang="ko-KR" altLang="en-US" sz="2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발생함</a:t>
            </a:r>
            <a:endParaRPr lang="en-US" altLang="ko-KR" sz="24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500" y="214890"/>
            <a:ext cx="8985250" cy="438582"/>
          </a:xfrm>
        </p:spPr>
        <p:txBody>
          <a:bodyPr/>
          <a:lstStyle/>
          <a:p>
            <a:r>
              <a:rPr lang="en-US" altLang="ko-KR" dirty="0" smtClean="0">
                <a:latin typeface="나눔고딕코딩" pitchFamily="49" charset="-127"/>
                <a:ea typeface="나눔고딕코딩" pitchFamily="49" charset="-127"/>
              </a:rPr>
              <a:t>Cost Based Query Transformation Note</a:t>
            </a:r>
            <a:endParaRPr lang="en-US" altLang="ko-KR" dirty="0"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727" y="1264488"/>
            <a:ext cx="931603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1.Logical Optimizer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Cost Estimator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에게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CBQT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적용 전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/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후의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Cost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를 구하여 비용이 저렴한 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쪽을 선택한다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1727" y="1976251"/>
            <a:ext cx="9316035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2.Cost Estimator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불완전성 때문에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Logical Optimizer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는 종종 잘못된 판단을 할 수 있다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이 때 사람이 개입하여 올바른 길로 안내해야 한다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 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여러 가지 힌트를 사용하거나 원리에 맞게 수동으로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SQL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을 재작성 한다면 어렵지 않게 해결할 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수 있지만 그렇게 하려면 각각의 개념을 알아야 한다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</a:t>
            </a:r>
            <a:endParaRPr lang="en-US" altLang="ko-KR" sz="16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1727" y="3425714"/>
            <a:ext cx="9316035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3.CBQT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내용 중 실무에서 가장 많이 사용되는 기능은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OR-Expansion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종류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고도화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2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권 참조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와 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CSU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(Complex 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 CVM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(Complex View Merging)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 JPPD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(Join Predicate Push Down)</a:t>
            </a:r>
            <a:r>
              <a:rPr lang="en-US" altLang="ko-KR" sz="14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등이</a:t>
            </a:r>
            <a:endParaRPr lang="en-US" altLang="ko-KR" sz="1600" dirty="0" smtClean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있다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특히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, CSU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(Complex 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Subquery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 </a:t>
            </a:r>
            <a:r>
              <a:rPr lang="en-US" altLang="ko-KR" sz="1400" dirty="0" err="1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Unnesting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코딩" pitchFamily="49" charset="-127"/>
                <a:ea typeface="나눔고딕코딩" pitchFamily="49" charset="-127"/>
              </a:rPr>
              <a:t>)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는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CBQT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의 출발점이 된다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. </a:t>
            </a:r>
          </a:p>
          <a:p>
            <a:pPr algn="l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  CSU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적용되면 연이어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CVM 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혹은 </a:t>
            </a:r>
            <a:r>
              <a:rPr lang="en-US" altLang="ko-KR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JPPD</a:t>
            </a:r>
            <a:r>
              <a:rPr lang="ko-KR" altLang="en-US" sz="1600" dirty="0" smtClean="0">
                <a:solidFill>
                  <a:srgbClr val="0000FF"/>
                </a:solidFill>
                <a:latin typeface="나눔고딕코딩" pitchFamily="49" charset="-127"/>
                <a:ea typeface="나눔고딕코딩" pitchFamily="49" charset="-127"/>
              </a:rPr>
              <a:t>가 고려됨을 알아두자   </a:t>
            </a:r>
            <a:endParaRPr lang="ko-KR" altLang="en-US" sz="1600" dirty="0">
              <a:solidFill>
                <a:srgbClr val="0000FF"/>
              </a:solidFill>
              <a:latin typeface="나눔고딕코딩" pitchFamily="49" charset="-127"/>
              <a:ea typeface="나눔고딕코딩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Snoopy-A4-blue-승인번호">
  <a:themeElements>
    <a:clrScheme name="">
      <a:dk1>
        <a:srgbClr val="000000"/>
      </a:dk1>
      <a:lt1>
        <a:srgbClr val="FFFFFF"/>
      </a:lt1>
      <a:dk2>
        <a:srgbClr val="FFFFFF"/>
      </a:dk2>
      <a:lt2>
        <a:srgbClr val="B3B3B3"/>
      </a:lt2>
      <a:accent1>
        <a:srgbClr val="FF8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C0AA"/>
      </a:accent5>
      <a:accent6>
        <a:srgbClr val="2D2D8A"/>
      </a:accent6>
      <a:hlink>
        <a:srgbClr val="1C92FF"/>
      </a:hlink>
      <a:folHlink>
        <a:srgbClr val="99CC00"/>
      </a:folHlink>
    </a:clrScheme>
    <a:fontScheme name="영어-나눔고딕 한글-나눔고딕">
      <a:majorFont>
        <a:latin typeface="나눔고딕코딩"/>
        <a:ea typeface="나눔고딕코딩"/>
        <a:cs typeface=""/>
      </a:majorFont>
      <a:minorFont>
        <a:latin typeface="나눔고딕코딩"/>
        <a:ea typeface="나눔고딕코딩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78AB9">
            <a:alpha val="80000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1" i="0" u="none" strike="noStrike" cap="none" normalizeH="0" baseline="0" smtClean="0">
            <a:ln>
              <a:noFill/>
            </a:ln>
            <a:solidFill>
              <a:srgbClr val="96D4FF"/>
            </a:solidFill>
            <a:effectLst/>
            <a:latin typeface="가는각진제목체" pitchFamily="18" charset="-127"/>
            <a:ea typeface="가는각진제목체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78AB9">
            <a:alpha val="80000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1" i="0" u="none" strike="noStrike" cap="none" normalizeH="0" baseline="0" smtClean="0">
            <a:ln>
              <a:noFill/>
            </a:ln>
            <a:solidFill>
              <a:srgbClr val="96D4FF"/>
            </a:solidFill>
            <a:effectLst/>
            <a:latin typeface="가는각진제목체" pitchFamily="18" charset="-127"/>
            <a:ea typeface="가는각진제목체" pitchFamily="18" charset="-127"/>
          </a:defRPr>
        </a:defPPr>
      </a:lstStyle>
    </a:lnDef>
  </a:objectDefaults>
  <a:extraClrSchemeLst>
    <a:extraClrScheme>
      <a:clrScheme name="Snoopy-A4-blue-승인번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noopy-A4-blue-승인번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noopy-A4-blue-승인번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noopy-A4-blue-승인번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noopy-A4-blue-승인번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noopy-A4-blue-승인번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noopy-A4-blue-승인번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11131</TotalTime>
  <Words>9201</Words>
  <Application>Microsoft Office PowerPoint</Application>
  <PresentationFormat>A4 용지(210x297mm)</PresentationFormat>
  <Paragraphs>1310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8" baseType="lpstr">
      <vt:lpstr>굴림</vt:lpstr>
      <vt:lpstr>Arial</vt:lpstr>
      <vt:lpstr>나눔고딕코딩</vt:lpstr>
      <vt:lpstr>가는각진제목체</vt:lpstr>
      <vt:lpstr>Snoopy-A4-blue-승인번호</vt:lpstr>
      <vt:lpstr>쿼리 변환 (Query Transformation)</vt:lpstr>
      <vt:lpstr>Logical Optimization vs Physical Optimization </vt:lpstr>
      <vt:lpstr>Optimizer 구조도</vt:lpstr>
      <vt:lpstr>QT 정보추출</vt:lpstr>
      <vt:lpstr>QT 정보추출 - 10053 Event</vt:lpstr>
      <vt:lpstr>QT의 두 가지 방식</vt:lpstr>
      <vt:lpstr>서브쿼리 Unnesting - 별도 설명</vt:lpstr>
      <vt:lpstr>HQT - CSE(Common Subexpression Elimination)</vt:lpstr>
      <vt:lpstr>HQT - CSE(Common Subexpression Elimination) 계속</vt:lpstr>
      <vt:lpstr>HQT - DE(Distinct Elimination)</vt:lpstr>
      <vt:lpstr>HQT - DE(Distinct Elimination)</vt:lpstr>
      <vt:lpstr>DE의 활용편</vt:lpstr>
      <vt:lpstr>DE의 또 다른 유형 - DEUI(Distinct Elimination using  Unique Index)</vt:lpstr>
      <vt:lpstr>HQT - SJ(Semi Join) : FILTER 처리</vt:lpstr>
      <vt:lpstr>HQT - SJ(Semi Join) : UNNEST 처리</vt:lpstr>
      <vt:lpstr>Heuristic Query Transformation Note</vt:lpstr>
      <vt:lpstr>CBQT - CBPPD(Cost Based Predicate Push Down)</vt:lpstr>
      <vt:lpstr>CBQT - CBPPD(Cost Based Predicate Push Down) 또 다른 예제</vt:lpstr>
      <vt:lpstr>CBQT - SJC(Set to Join Conversion) 계속</vt:lpstr>
      <vt:lpstr>CBQT - SJC(Set to Join Conversion) 계속</vt:lpstr>
      <vt:lpstr>CBQT - SJC(Set to Join Conversion) 계속</vt:lpstr>
      <vt:lpstr>CBQT - SJC(Set to Join Conversion) - MINUS 사용예제(앞 Page 동일예제)</vt:lpstr>
      <vt:lpstr>CBQT - CSU(Complex Subquery Unnesting)</vt:lpstr>
      <vt:lpstr>CBQT - CSU(Complex Subquery Unnesting) 계속</vt:lpstr>
      <vt:lpstr>CBQT - CVM(Complex View Merging)</vt:lpstr>
      <vt:lpstr>CBQT - CVM(Complex View Merging) 계속</vt:lpstr>
      <vt:lpstr>CBQT - JPPD(Join Predicate Push Down)</vt:lpstr>
      <vt:lpstr>CBQT - JPPD(Join Predicate Push Down) CASE1</vt:lpstr>
      <vt:lpstr>CBQT - JPPD(Join Predicate Push Down) CASE2</vt:lpstr>
      <vt:lpstr>CBQT - JPPD(Join Predicate Push Down) CASE3</vt:lpstr>
      <vt:lpstr>CBQT - JPPD(Join Predicate Push Down) CASE3(계속)</vt:lpstr>
      <vt:lpstr>CBQT - JPPD(Join Predicate Push Down) CASE3(계속)</vt:lpstr>
      <vt:lpstr>Cost Based Query Transformation Note</vt:lpstr>
    </vt:vector>
  </TitlesOfParts>
  <Company>Met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FSR Financial Consultant</dc:title>
  <dc:creator>Met</dc:creator>
  <cp:lastModifiedBy>AllSquare</cp:lastModifiedBy>
  <cp:revision>923</cp:revision>
  <dcterms:created xsi:type="dcterms:W3CDTF">2008-06-12T17:40:55Z</dcterms:created>
  <dcterms:modified xsi:type="dcterms:W3CDTF">2011-04-27T05:56:12Z</dcterms:modified>
</cp:coreProperties>
</file>