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55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3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64"/>
  </p:notesMasterIdLst>
  <p:handoutMasterIdLst>
    <p:handoutMasterId r:id="rId65"/>
  </p:handoutMasterIdLst>
  <p:sldIdLst>
    <p:sldId id="649" r:id="rId2"/>
    <p:sldId id="720" r:id="rId3"/>
    <p:sldId id="721" r:id="rId4"/>
    <p:sldId id="722" r:id="rId5"/>
    <p:sldId id="723" r:id="rId6"/>
    <p:sldId id="730" r:id="rId7"/>
    <p:sldId id="724" r:id="rId8"/>
    <p:sldId id="725" r:id="rId9"/>
    <p:sldId id="726" r:id="rId10"/>
    <p:sldId id="727" r:id="rId11"/>
    <p:sldId id="731" r:id="rId12"/>
    <p:sldId id="728" r:id="rId13"/>
    <p:sldId id="729" r:id="rId14"/>
    <p:sldId id="695" r:id="rId15"/>
    <p:sldId id="696" r:id="rId16"/>
    <p:sldId id="697" r:id="rId17"/>
    <p:sldId id="698" r:id="rId18"/>
    <p:sldId id="713" r:id="rId19"/>
    <p:sldId id="699" r:id="rId20"/>
    <p:sldId id="700" r:id="rId21"/>
    <p:sldId id="701" r:id="rId22"/>
    <p:sldId id="735" r:id="rId23"/>
    <p:sldId id="736" r:id="rId24"/>
    <p:sldId id="702" r:id="rId25"/>
    <p:sldId id="733" r:id="rId26"/>
    <p:sldId id="734" r:id="rId27"/>
    <p:sldId id="703" r:id="rId28"/>
    <p:sldId id="689" r:id="rId29"/>
    <p:sldId id="563" r:id="rId30"/>
    <p:sldId id="564" r:id="rId31"/>
    <p:sldId id="565" r:id="rId32"/>
    <p:sldId id="566" r:id="rId33"/>
    <p:sldId id="567" r:id="rId34"/>
    <p:sldId id="568" r:id="rId35"/>
    <p:sldId id="569" r:id="rId36"/>
    <p:sldId id="570" r:id="rId37"/>
    <p:sldId id="732" r:id="rId38"/>
    <p:sldId id="737" r:id="rId39"/>
    <p:sldId id="670" r:id="rId40"/>
    <p:sldId id="571" r:id="rId41"/>
    <p:sldId id="573" r:id="rId42"/>
    <p:sldId id="574" r:id="rId43"/>
    <p:sldId id="575" r:id="rId44"/>
    <p:sldId id="671" r:id="rId45"/>
    <p:sldId id="577" r:id="rId46"/>
    <p:sldId id="578" r:id="rId47"/>
    <p:sldId id="579" r:id="rId48"/>
    <p:sldId id="580" r:id="rId49"/>
    <p:sldId id="581" r:id="rId50"/>
    <p:sldId id="582" r:id="rId51"/>
    <p:sldId id="672" r:id="rId52"/>
    <p:sldId id="583" r:id="rId53"/>
    <p:sldId id="585" r:id="rId54"/>
    <p:sldId id="586" r:id="rId55"/>
    <p:sldId id="587" r:id="rId56"/>
    <p:sldId id="588" r:id="rId57"/>
    <p:sldId id="673" r:id="rId58"/>
    <p:sldId id="589" r:id="rId59"/>
    <p:sldId id="591" r:id="rId60"/>
    <p:sldId id="592" r:id="rId61"/>
    <p:sldId id="593" r:id="rId62"/>
    <p:sldId id="594" r:id="rId63"/>
  </p:sldIdLst>
  <p:sldSz cx="9144000" cy="6858000" type="screen4x3"/>
  <p:notesSz cx="6797675" cy="987425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pitchFamily="34" charset="0"/>
        <a:ea typeface="새굴림" pitchFamily="18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pitchFamily="34" charset="0"/>
        <a:ea typeface="새굴림" pitchFamily="18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pitchFamily="34" charset="0"/>
        <a:ea typeface="새굴림" pitchFamily="18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pitchFamily="34" charset="0"/>
        <a:ea typeface="새굴림" pitchFamily="18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pitchFamily="34" charset="0"/>
        <a:ea typeface="새굴림" pitchFamily="18" charset="-127"/>
        <a:cs typeface="+mn-cs"/>
      </a:defRPr>
    </a:lvl5pPr>
    <a:lvl6pPr marL="2286000" algn="l" defTabSz="914400" rtl="0" eaLnBrk="1" latinLnBrk="1" hangingPunct="1">
      <a:defRPr sz="1200" b="1" kern="1200">
        <a:solidFill>
          <a:schemeClr val="tx1"/>
        </a:solidFill>
        <a:latin typeface="Arial" pitchFamily="34" charset="0"/>
        <a:ea typeface="새굴림" pitchFamily="18" charset="-127"/>
        <a:cs typeface="+mn-cs"/>
      </a:defRPr>
    </a:lvl6pPr>
    <a:lvl7pPr marL="2743200" algn="l" defTabSz="914400" rtl="0" eaLnBrk="1" latinLnBrk="1" hangingPunct="1">
      <a:defRPr sz="1200" b="1" kern="1200">
        <a:solidFill>
          <a:schemeClr val="tx1"/>
        </a:solidFill>
        <a:latin typeface="Arial" pitchFamily="34" charset="0"/>
        <a:ea typeface="새굴림" pitchFamily="18" charset="-127"/>
        <a:cs typeface="+mn-cs"/>
      </a:defRPr>
    </a:lvl7pPr>
    <a:lvl8pPr marL="3200400" algn="l" defTabSz="914400" rtl="0" eaLnBrk="1" latinLnBrk="1" hangingPunct="1">
      <a:defRPr sz="1200" b="1" kern="1200">
        <a:solidFill>
          <a:schemeClr val="tx1"/>
        </a:solidFill>
        <a:latin typeface="Arial" pitchFamily="34" charset="0"/>
        <a:ea typeface="새굴림" pitchFamily="18" charset="-127"/>
        <a:cs typeface="+mn-cs"/>
      </a:defRPr>
    </a:lvl8pPr>
    <a:lvl9pPr marL="3657600" algn="l" defTabSz="914400" rtl="0" eaLnBrk="1" latinLnBrk="1" hangingPunct="1">
      <a:defRPr sz="1200" b="1" kern="1200">
        <a:solidFill>
          <a:schemeClr val="tx1"/>
        </a:solidFill>
        <a:latin typeface="Arial" pitchFamily="34" charset="0"/>
        <a:ea typeface="새굴림" pitchFamily="18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6548AC"/>
    <a:srgbClr val="FF9900"/>
    <a:srgbClr val="FF6600"/>
    <a:srgbClr val="0000FF"/>
    <a:srgbClr val="FFCC00"/>
    <a:srgbClr val="FF0000"/>
    <a:srgbClr val="CC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006" autoAdjust="0"/>
    <p:restoredTop sz="57504" autoAdjust="0"/>
  </p:normalViewPr>
  <p:slideViewPr>
    <p:cSldViewPr>
      <p:cViewPr varScale="1">
        <p:scale>
          <a:sx n="43" d="100"/>
          <a:sy n="43" d="100"/>
        </p:scale>
        <p:origin x="-2238" y="-96"/>
      </p:cViewPr>
      <p:guideLst>
        <p:guide orient="horz" pos="482"/>
        <p:guide orient="horz" pos="3748"/>
        <p:guide orient="horz" pos="1026"/>
        <p:guide pos="2880"/>
        <p:guide pos="326"/>
        <p:guide pos="2168"/>
        <p:guide pos="560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49" d="100"/>
          <a:sy n="49" d="100"/>
        </p:scale>
        <p:origin x="-1326" y="-96"/>
      </p:cViewPr>
      <p:guideLst>
        <p:guide orient="horz" pos="3110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8150" cy="53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latinLnBrk="0" hangingPunct="0">
              <a:buFontTx/>
              <a:buNone/>
              <a:defRPr b="0">
                <a:latin typeface="Optima" pitchFamily="2" charset="2"/>
                <a:ea typeface="가는각진제목체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9525" y="0"/>
            <a:ext cx="2978150" cy="53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latinLnBrk="0" hangingPunct="0">
              <a:buFontTx/>
              <a:buNone/>
              <a:defRPr b="0">
                <a:latin typeface="Optima" pitchFamily="2" charset="2"/>
                <a:ea typeface="가는각진제목체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57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42438"/>
            <a:ext cx="2978150" cy="53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latinLnBrk="0" hangingPunct="0">
              <a:buFontTx/>
              <a:buNone/>
              <a:defRPr b="0">
                <a:latin typeface="Optima" pitchFamily="2" charset="2"/>
                <a:ea typeface="가는각진제목체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57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9525" y="9342438"/>
            <a:ext cx="2978150" cy="53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latinLnBrk="0" hangingPunct="0">
              <a:buFontTx/>
              <a:buNone/>
              <a:defRPr b="0">
                <a:latin typeface="Optima" pitchFamily="2" charset="2"/>
                <a:ea typeface="가는각진제목체" pitchFamily="18" charset="-127"/>
              </a:defRPr>
            </a:lvl1pPr>
          </a:lstStyle>
          <a:p>
            <a:pPr>
              <a:defRPr/>
            </a:pPr>
            <a:fld id="{69689818-1E22-48A3-A3A0-18E0C327217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eaLnBrk="0" latinLnBrk="0" hangingPunct="0">
              <a:buFontTx/>
              <a:buNone/>
              <a:defRPr b="0">
                <a:latin typeface="Optima" pitchFamily="2" charset="2"/>
                <a:ea typeface="가는각진제목체" pitchFamily="18" charset="-127"/>
              </a:defRPr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863" y="0"/>
            <a:ext cx="2944812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r" eaLnBrk="0" latinLnBrk="0" hangingPunct="0">
              <a:buFontTx/>
              <a:buNone/>
              <a:defRPr b="0">
                <a:latin typeface="Optima" pitchFamily="2" charset="2"/>
                <a:ea typeface="가는각진제목체" pitchFamily="18" charset="-127"/>
              </a:defRPr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634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4563" y="741363"/>
            <a:ext cx="4908550" cy="368141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673600"/>
            <a:ext cx="4987925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noProof="0" smtClean="0"/>
              <a:t>Click to edit Master text styles</a:t>
            </a:r>
          </a:p>
          <a:p>
            <a:pPr lvl="1"/>
            <a:r>
              <a:rPr lang="en-US" altLang="ko-KR" noProof="0" smtClean="0"/>
              <a:t>Second level</a:t>
            </a:r>
          </a:p>
          <a:p>
            <a:pPr lvl="2"/>
            <a:r>
              <a:rPr lang="en-US" altLang="ko-KR" noProof="0" smtClean="0"/>
              <a:t>Third level</a:t>
            </a:r>
          </a:p>
          <a:p>
            <a:pPr lvl="3"/>
            <a:r>
              <a:rPr lang="en-US" altLang="ko-KR" noProof="0" smtClean="0"/>
              <a:t>Fourth level</a:t>
            </a:r>
          </a:p>
          <a:p>
            <a:pPr lvl="4"/>
            <a:r>
              <a:rPr lang="en-US" altLang="ko-KR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44025"/>
            <a:ext cx="2944813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l" eaLnBrk="0" latinLnBrk="0" hangingPunct="0">
              <a:buFontTx/>
              <a:buNone/>
              <a:defRPr b="0">
                <a:latin typeface="Optima" pitchFamily="2" charset="2"/>
                <a:ea typeface="가는각진제목체" pitchFamily="18" charset="-127"/>
              </a:defRPr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863" y="9344025"/>
            <a:ext cx="2944812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r" eaLnBrk="0" latinLnBrk="0" hangingPunct="0">
              <a:buFontTx/>
              <a:buNone/>
              <a:defRPr b="0">
                <a:latin typeface="Optima" pitchFamily="2" charset="2"/>
                <a:ea typeface="가는각진제목체" pitchFamily="18" charset="-127"/>
              </a:defRPr>
            </a:lvl1pPr>
          </a:lstStyle>
          <a:p>
            <a:pPr>
              <a:defRPr/>
            </a:pPr>
            <a:fld id="{FB32FA90-B644-4181-90A3-2521BE14AD92}" type="slidenum">
              <a:rPr lang="en-US" altLang="ko-KR"/>
              <a:pPr>
                <a:defRPr/>
              </a:pPr>
              <a:t>‹#›</a:t>
            </a:fld>
            <a:endParaRPr lang="ko-KR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Optima" pitchFamily="2" charset="2"/>
        <a:ea typeface="가는각진제목체" pitchFamily="18" charset="-127"/>
        <a:cs typeface="가는각진제목체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Optima" pitchFamily="2" charset="2"/>
        <a:ea typeface="가는각진제목체" pitchFamily="18" charset="-127"/>
        <a:cs typeface="가는각진제목체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Optima" pitchFamily="2" charset="2"/>
        <a:ea typeface="가는각진제목체" pitchFamily="18" charset="-127"/>
        <a:cs typeface="가는각진제목체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Optima" pitchFamily="2" charset="2"/>
        <a:ea typeface="가는각진제목체" pitchFamily="18" charset="-127"/>
        <a:cs typeface="가는각진제목체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Optima" pitchFamily="2" charset="2"/>
        <a:ea typeface="가는각진제목체" pitchFamily="18" charset="-127"/>
        <a:cs typeface="가는각진제목체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dirty="0" smtClean="0">
              <a:latin typeface="Optima"/>
              <a:ea typeface="가는각진제목체"/>
            </a:endParaRPr>
          </a:p>
        </p:txBody>
      </p:sp>
      <p:sp>
        <p:nvSpPr>
          <p:cNvPr id="6451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1A20AD5-9CD6-464F-80F9-5929B86EF67D}" type="slidenum">
              <a:rPr lang="ko-KR" altLang="en-US" smtClean="0">
                <a:latin typeface="Optima"/>
                <a:ea typeface="가는각진제목체"/>
                <a:cs typeface="가는각진제목체"/>
              </a:rPr>
              <a:pPr/>
              <a:t>1</a:t>
            </a:fld>
            <a:endParaRPr lang="en-US" altLang="ko-KR" smtClean="0">
              <a:latin typeface="Optima"/>
              <a:ea typeface="가는각진제목체"/>
              <a:cs typeface="가는각진제목체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latinLnBrk="1">
              <a:defRPr/>
            </a:pPr>
            <a:endParaRPr lang="ko-KR" altLang="en-US" dirty="0">
              <a:cs typeface="+mn-cs"/>
            </a:endParaRPr>
          </a:p>
        </p:txBody>
      </p:sp>
      <p:sp>
        <p:nvSpPr>
          <p:cNvPr id="7270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B8B45D7-1B67-4498-8691-BE31A7F7A3AB}" type="slidenum">
              <a:rPr lang="en-US" altLang="ko-KR" smtClean="0">
                <a:latin typeface="Optima"/>
                <a:ea typeface="가는각진제목체"/>
                <a:cs typeface="가는각진제목체"/>
              </a:rPr>
              <a:pPr/>
              <a:t>11</a:t>
            </a:fld>
            <a:endParaRPr lang="ko-KR" altLang="ko-KR" smtClean="0">
              <a:latin typeface="Optima"/>
              <a:ea typeface="가는각진제목체"/>
              <a:cs typeface="가는각진제목체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latinLnBrk="1">
              <a:defRPr/>
            </a:pPr>
            <a:endParaRPr lang="ko-KR" altLang="en-US" dirty="0">
              <a:cs typeface="+mn-cs"/>
            </a:endParaRPr>
          </a:p>
        </p:txBody>
      </p:sp>
      <p:sp>
        <p:nvSpPr>
          <p:cNvPr id="73732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143EC8-0B2F-485D-8DCF-A50DCEF11A17}" type="slidenum">
              <a:rPr lang="en-US" altLang="ko-KR" smtClean="0">
                <a:latin typeface="Optima"/>
                <a:ea typeface="가는각진제목체"/>
                <a:cs typeface="가는각진제목체"/>
              </a:rPr>
              <a:pPr/>
              <a:t>12</a:t>
            </a:fld>
            <a:endParaRPr lang="ko-KR" altLang="ko-KR" smtClean="0">
              <a:latin typeface="Optima"/>
              <a:ea typeface="가는각진제목체"/>
              <a:cs typeface="가는각진제목체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latinLnBrk="1">
              <a:defRPr/>
            </a:pPr>
            <a:endParaRPr lang="ko-KR" altLang="en-US" dirty="0">
              <a:cs typeface="+mn-cs"/>
            </a:endParaRPr>
          </a:p>
        </p:txBody>
      </p:sp>
      <p:sp>
        <p:nvSpPr>
          <p:cNvPr id="7475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6241F53-0429-471B-94FB-8F84076A0B16}" type="slidenum">
              <a:rPr lang="en-US" altLang="ko-KR" smtClean="0">
                <a:latin typeface="Optima"/>
                <a:ea typeface="가는각진제목체"/>
                <a:cs typeface="가는각진제목체"/>
              </a:rPr>
              <a:pPr/>
              <a:t>13</a:t>
            </a:fld>
            <a:endParaRPr lang="ko-KR" altLang="ko-KR" smtClean="0">
              <a:latin typeface="Optima"/>
              <a:ea typeface="가는각진제목체"/>
              <a:cs typeface="가는각진제목체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5779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>
              <a:latin typeface="Optima"/>
              <a:ea typeface="가는각진제목체"/>
            </a:endParaRPr>
          </a:p>
        </p:txBody>
      </p:sp>
      <p:sp>
        <p:nvSpPr>
          <p:cNvPr id="75780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E68B18-EF05-4246-89CD-4AA5B1FEE342}" type="slidenum">
              <a:rPr lang="ko-KR" altLang="en-US" smtClean="0">
                <a:latin typeface="Optima"/>
                <a:ea typeface="가는각진제목체"/>
                <a:cs typeface="가는각진제목체"/>
              </a:rPr>
              <a:pPr/>
              <a:t>14</a:t>
            </a:fld>
            <a:endParaRPr lang="en-US" altLang="ko-KR" smtClean="0">
              <a:latin typeface="Optima"/>
              <a:ea typeface="가는각진제목체"/>
              <a:cs typeface="가는각진제목체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latinLnBrk="1"/>
            <a:r>
              <a:rPr lang="en-US" altLang="ko-KR" dirty="0" smtClean="0">
                <a:latin typeface="Optima"/>
                <a:ea typeface="가는각진제목체"/>
              </a:rPr>
              <a:t>- </a:t>
            </a:r>
            <a:r>
              <a:rPr lang="ko-KR" altLang="en-US" dirty="0" smtClean="0">
                <a:latin typeface="Optima"/>
                <a:ea typeface="가는각진제목체"/>
              </a:rPr>
              <a:t>테이블스페이스 리스트와 사용량 정보를 보여준다</a:t>
            </a:r>
            <a:r>
              <a:rPr lang="en-US" altLang="ko-KR" dirty="0" smtClean="0">
                <a:latin typeface="Optima"/>
                <a:ea typeface="가는각진제목체"/>
              </a:rPr>
              <a:t>.</a:t>
            </a:r>
            <a:endParaRPr lang="ko-KR" altLang="en-US" dirty="0" smtClean="0">
              <a:latin typeface="Optima"/>
              <a:ea typeface="가는각진제목체"/>
            </a:endParaRPr>
          </a:p>
          <a:p>
            <a:pPr latinLnBrk="1"/>
            <a:r>
              <a:rPr lang="en-US" altLang="ko-KR" dirty="0" smtClean="0">
                <a:latin typeface="Optima"/>
                <a:ea typeface="가는각진제목체"/>
              </a:rPr>
              <a:t>- Type </a:t>
            </a:r>
            <a:r>
              <a:rPr lang="ko-KR" altLang="en-US" dirty="0" smtClean="0">
                <a:latin typeface="Optima"/>
                <a:ea typeface="가는각진제목체"/>
              </a:rPr>
              <a:t>탭에서는 테이블스페이스의 세그먼트 </a:t>
            </a:r>
            <a:r>
              <a:rPr lang="ko-KR" altLang="en-US" dirty="0" err="1" smtClean="0">
                <a:latin typeface="Optima"/>
                <a:ea typeface="가는각진제목체"/>
              </a:rPr>
              <a:t>타입별</a:t>
            </a:r>
            <a:r>
              <a:rPr lang="ko-KR" altLang="en-US" dirty="0" smtClean="0">
                <a:latin typeface="Optima"/>
                <a:ea typeface="가는각진제목체"/>
              </a:rPr>
              <a:t> 리스트와 정보를 보여준다</a:t>
            </a:r>
            <a:r>
              <a:rPr lang="en-US" altLang="ko-KR" dirty="0" smtClean="0">
                <a:latin typeface="Optima"/>
                <a:ea typeface="가는각진제목체"/>
              </a:rPr>
              <a:t>.</a:t>
            </a:r>
            <a:endParaRPr lang="ko-KR" altLang="en-US" dirty="0" smtClean="0">
              <a:latin typeface="Optima"/>
              <a:ea typeface="가는각진제목체"/>
            </a:endParaRPr>
          </a:p>
          <a:p>
            <a:pPr latinLnBrk="1"/>
            <a:r>
              <a:rPr lang="en-US" altLang="ko-KR" dirty="0" smtClean="0">
                <a:latin typeface="Optima"/>
                <a:ea typeface="가는각진제목체"/>
              </a:rPr>
              <a:t>- Owner </a:t>
            </a:r>
            <a:r>
              <a:rPr lang="ko-KR" altLang="en-US" dirty="0" smtClean="0">
                <a:latin typeface="Optima"/>
                <a:ea typeface="가는각진제목체"/>
              </a:rPr>
              <a:t>탭에서는 테이블스페이스의 세그먼트</a:t>
            </a:r>
            <a:r>
              <a:rPr lang="en-US" dirty="0" smtClean="0">
                <a:latin typeface="Optima"/>
                <a:ea typeface="가는각진제목체"/>
              </a:rPr>
              <a:t> </a:t>
            </a:r>
            <a:r>
              <a:rPr lang="en-US" altLang="ko-KR" dirty="0" smtClean="0">
                <a:latin typeface="Optima"/>
                <a:ea typeface="가는각진제목체"/>
              </a:rPr>
              <a:t>Owner</a:t>
            </a:r>
            <a:r>
              <a:rPr lang="ko-KR" altLang="en-US" dirty="0" smtClean="0">
                <a:latin typeface="Optima"/>
                <a:ea typeface="가는각진제목체"/>
              </a:rPr>
              <a:t>별로 리스트와 정보를 보여준다</a:t>
            </a:r>
            <a:r>
              <a:rPr lang="en-US" altLang="ko-KR" dirty="0" smtClean="0">
                <a:latin typeface="Optima"/>
                <a:ea typeface="가는각진제목체"/>
              </a:rPr>
              <a:t>.</a:t>
            </a:r>
            <a:endParaRPr lang="ko-KR" altLang="en-US" dirty="0" smtClean="0">
              <a:latin typeface="Optima"/>
              <a:ea typeface="가는각진제목체"/>
            </a:endParaRPr>
          </a:p>
          <a:p>
            <a:pPr latinLnBrk="1"/>
            <a:r>
              <a:rPr lang="en-US" altLang="ko-KR" dirty="0" smtClean="0">
                <a:latin typeface="Optima"/>
                <a:ea typeface="가는각진제목체"/>
              </a:rPr>
              <a:t>- </a:t>
            </a:r>
            <a:r>
              <a:rPr lang="en-US" altLang="ko-KR" dirty="0" err="1" smtClean="0">
                <a:latin typeface="Optima"/>
                <a:ea typeface="가는각진제목체"/>
              </a:rPr>
              <a:t>Datafile</a:t>
            </a:r>
            <a:r>
              <a:rPr lang="en-US" altLang="ko-KR" dirty="0" smtClean="0">
                <a:latin typeface="Optima"/>
                <a:ea typeface="가는각진제목체"/>
              </a:rPr>
              <a:t> List </a:t>
            </a:r>
            <a:r>
              <a:rPr lang="ko-KR" altLang="en-US" dirty="0" smtClean="0">
                <a:latin typeface="Optima"/>
                <a:ea typeface="가는각진제목체"/>
              </a:rPr>
              <a:t>탭에서는 테이블스페이스의 데이터파일 리스트를 볼 수 있다</a:t>
            </a:r>
            <a:r>
              <a:rPr lang="en-US" altLang="ko-KR" dirty="0" smtClean="0">
                <a:latin typeface="Optima"/>
                <a:ea typeface="가는각진제목체"/>
              </a:rPr>
              <a:t>.</a:t>
            </a:r>
            <a:endParaRPr lang="ko-KR" altLang="en-US" dirty="0" smtClean="0">
              <a:latin typeface="Optima"/>
              <a:ea typeface="가는각진제목체"/>
            </a:endParaRPr>
          </a:p>
          <a:p>
            <a:pPr latinLnBrk="1"/>
            <a:r>
              <a:rPr lang="en-US" altLang="ko-KR" dirty="0" smtClean="0">
                <a:latin typeface="Optima"/>
                <a:ea typeface="가는각진제목체"/>
              </a:rPr>
              <a:t>- </a:t>
            </a:r>
            <a:r>
              <a:rPr lang="en-US" altLang="ko-KR" dirty="0" err="1" smtClean="0">
                <a:latin typeface="Optima"/>
                <a:ea typeface="가는각진제목체"/>
              </a:rPr>
              <a:t>Tablespace</a:t>
            </a:r>
            <a:r>
              <a:rPr lang="en-US" altLang="ko-KR" dirty="0" smtClean="0">
                <a:latin typeface="Optima"/>
                <a:ea typeface="가는각진제목체"/>
              </a:rPr>
              <a:t> Info </a:t>
            </a:r>
            <a:r>
              <a:rPr lang="ko-KR" altLang="en-US" dirty="0" smtClean="0">
                <a:latin typeface="Optima"/>
                <a:ea typeface="가는각진제목체"/>
              </a:rPr>
              <a:t>탭에서는 테이블스페이스 속성 정보를 보여준다</a:t>
            </a:r>
            <a:r>
              <a:rPr lang="en-US" altLang="ko-KR" dirty="0" smtClean="0">
                <a:latin typeface="Optima"/>
                <a:ea typeface="가는각진제목체"/>
              </a:rPr>
              <a:t>.</a:t>
            </a:r>
            <a:endParaRPr lang="ko-KR" altLang="en-US" dirty="0" smtClean="0">
              <a:latin typeface="Optima"/>
              <a:ea typeface="가는각진제목체"/>
            </a:endParaRPr>
          </a:p>
          <a:p>
            <a:endParaRPr lang="ko-KR" altLang="en-US" dirty="0" smtClean="0">
              <a:latin typeface="Optima"/>
              <a:ea typeface="가는각진제목체"/>
            </a:endParaRPr>
          </a:p>
        </p:txBody>
      </p:sp>
      <p:sp>
        <p:nvSpPr>
          <p:cNvPr id="76804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6AE9F6-5EDD-4E19-8948-8E21AFA7E46C}" type="slidenum">
              <a:rPr lang="en-US" altLang="ko-KR" smtClean="0">
                <a:latin typeface="Optima"/>
                <a:ea typeface="가는각진제목체"/>
                <a:cs typeface="가는각진제목체"/>
              </a:rPr>
              <a:pPr/>
              <a:t>16</a:t>
            </a:fld>
            <a:endParaRPr lang="ko-KR" altLang="ko-KR" smtClean="0">
              <a:latin typeface="Optima"/>
              <a:ea typeface="가는각진제목체"/>
              <a:cs typeface="가는각진제목체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782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latinLnBrk="1"/>
            <a:r>
              <a:rPr lang="en-US" altLang="ko-KR" b="1" dirty="0" smtClean="0">
                <a:latin typeface="Optima"/>
                <a:ea typeface="가는각진제목체"/>
              </a:rPr>
              <a:t>&lt;General </a:t>
            </a:r>
            <a:r>
              <a:rPr lang="ko-KR" altLang="en-US" b="1" dirty="0" smtClean="0">
                <a:latin typeface="Optima"/>
                <a:ea typeface="가는각진제목체"/>
              </a:rPr>
              <a:t>탭</a:t>
            </a:r>
            <a:r>
              <a:rPr lang="en-US" altLang="ko-KR" b="1" dirty="0" smtClean="0">
                <a:latin typeface="Optima"/>
                <a:ea typeface="가는각진제목체"/>
              </a:rPr>
              <a:t>&gt;</a:t>
            </a:r>
            <a:endParaRPr lang="ko-KR" altLang="en-US" b="1" dirty="0" smtClean="0">
              <a:latin typeface="Optima"/>
              <a:ea typeface="가는각진제목체"/>
            </a:endParaRPr>
          </a:p>
          <a:p>
            <a:pPr latinLnBrk="1"/>
            <a:r>
              <a:rPr lang="en-US" altLang="ko-KR" dirty="0" smtClean="0">
                <a:latin typeface="Optima"/>
                <a:ea typeface="가는각진제목체"/>
              </a:rPr>
              <a:t>BIGFILE : </a:t>
            </a:r>
            <a:r>
              <a:rPr lang="ko-KR" altLang="en-US" dirty="0" smtClean="0">
                <a:latin typeface="Optima"/>
                <a:ea typeface="가는각진제목체"/>
              </a:rPr>
              <a:t>기존의 </a:t>
            </a:r>
            <a:r>
              <a:rPr lang="en-US" altLang="ko-KR" dirty="0" smtClean="0">
                <a:latin typeface="Optima"/>
                <a:ea typeface="가는각진제목체"/>
              </a:rPr>
              <a:t>Small File </a:t>
            </a:r>
            <a:r>
              <a:rPr lang="ko-KR" altLang="en-US" dirty="0" smtClean="0">
                <a:latin typeface="Optima"/>
                <a:ea typeface="가는각진제목체"/>
              </a:rPr>
              <a:t>보다 더 큰 </a:t>
            </a:r>
            <a:r>
              <a:rPr lang="en-US" altLang="ko-KR" dirty="0" err="1" smtClean="0">
                <a:latin typeface="Optima"/>
                <a:ea typeface="가는각진제목체"/>
              </a:rPr>
              <a:t>Datafile</a:t>
            </a:r>
            <a:r>
              <a:rPr lang="en-US" altLang="ko-KR" dirty="0" smtClean="0">
                <a:latin typeface="Optima"/>
                <a:ea typeface="가는각진제목체"/>
              </a:rPr>
              <a:t> </a:t>
            </a:r>
            <a:r>
              <a:rPr lang="ko-KR" altLang="en-US" dirty="0" smtClean="0">
                <a:latin typeface="Optima"/>
                <a:ea typeface="가는각진제목체"/>
              </a:rPr>
              <a:t>을 만들 수 있다</a:t>
            </a:r>
            <a:r>
              <a:rPr lang="en-US" altLang="ko-KR" dirty="0" smtClean="0">
                <a:latin typeface="Optima"/>
                <a:ea typeface="가는각진제목체"/>
              </a:rPr>
              <a:t>. 10g </a:t>
            </a:r>
            <a:r>
              <a:rPr lang="ko-KR" altLang="en-US" dirty="0" smtClean="0">
                <a:latin typeface="Optima"/>
                <a:ea typeface="가는각진제목체"/>
              </a:rPr>
              <a:t>이상에서만 사용가능 하다</a:t>
            </a:r>
            <a:r>
              <a:rPr lang="en-US" altLang="ko-KR" dirty="0" smtClean="0">
                <a:latin typeface="Optima"/>
                <a:ea typeface="가는각진제목체"/>
              </a:rPr>
              <a:t>.</a:t>
            </a:r>
          </a:p>
          <a:p>
            <a:pPr latinLnBrk="1"/>
            <a:r>
              <a:rPr lang="en-US" altLang="ko-KR" dirty="0" smtClean="0">
                <a:latin typeface="Optima"/>
                <a:ea typeface="가는각진제목체"/>
              </a:rPr>
              <a:t>Contents : </a:t>
            </a:r>
            <a:r>
              <a:rPr lang="ko-KR" altLang="en-US" dirty="0" smtClean="0">
                <a:latin typeface="Optima"/>
                <a:ea typeface="가는각진제목체"/>
              </a:rPr>
              <a:t>테이블 스페이스에 저장될 데이터 속성을 설정 한다</a:t>
            </a:r>
            <a:r>
              <a:rPr lang="en-US" altLang="ko-KR" dirty="0" smtClean="0">
                <a:latin typeface="Optima"/>
                <a:ea typeface="가는각진제목체"/>
              </a:rPr>
              <a:t>.</a:t>
            </a:r>
          </a:p>
          <a:p>
            <a:pPr latinLnBrk="1"/>
            <a:r>
              <a:rPr lang="en-US" altLang="ko-KR" dirty="0" smtClean="0">
                <a:latin typeface="Optima"/>
                <a:ea typeface="가는각진제목체"/>
              </a:rPr>
              <a:t>Block Size : </a:t>
            </a:r>
            <a:r>
              <a:rPr lang="ko-KR" altLang="en-US" dirty="0" err="1" smtClean="0">
                <a:latin typeface="Optima"/>
                <a:ea typeface="가는각진제목체"/>
              </a:rPr>
              <a:t>익스텐트를</a:t>
            </a:r>
            <a:r>
              <a:rPr lang="ko-KR" altLang="en-US" dirty="0" smtClean="0">
                <a:latin typeface="Optima"/>
                <a:ea typeface="가는각진제목체"/>
              </a:rPr>
              <a:t> 구성하는 블록의 크기를 설정 한다</a:t>
            </a:r>
            <a:r>
              <a:rPr lang="en-US" altLang="ko-KR" dirty="0" smtClean="0">
                <a:latin typeface="Optima"/>
                <a:ea typeface="가는각진제목체"/>
              </a:rPr>
              <a:t>.</a:t>
            </a:r>
          </a:p>
          <a:p>
            <a:pPr latinLnBrk="1"/>
            <a:r>
              <a:rPr lang="en-US" altLang="ko-KR" dirty="0" smtClean="0">
                <a:latin typeface="Optima"/>
                <a:ea typeface="가는각진제목체"/>
              </a:rPr>
              <a:t>Logging : Redo log </a:t>
            </a:r>
            <a:r>
              <a:rPr lang="ko-KR" altLang="en-US" dirty="0" smtClean="0">
                <a:latin typeface="Optima"/>
                <a:ea typeface="가는각진제목체"/>
              </a:rPr>
              <a:t>파일의 기록 여부를 체크한다</a:t>
            </a:r>
            <a:r>
              <a:rPr lang="en-US" altLang="ko-KR" dirty="0" smtClean="0">
                <a:latin typeface="Optima"/>
                <a:ea typeface="가는각진제목체"/>
              </a:rPr>
              <a:t>.</a:t>
            </a:r>
          </a:p>
          <a:p>
            <a:pPr latinLnBrk="1"/>
            <a:r>
              <a:rPr lang="en-US" altLang="ko-KR" dirty="0" smtClean="0">
                <a:latin typeface="Optima"/>
                <a:ea typeface="가는각진제목체"/>
              </a:rPr>
              <a:t>Extent Management : Extent </a:t>
            </a:r>
            <a:r>
              <a:rPr lang="ko-KR" altLang="en-US" dirty="0" smtClean="0">
                <a:latin typeface="Optima"/>
                <a:ea typeface="가는각진제목체"/>
              </a:rPr>
              <a:t>관리 방식을 선택한다</a:t>
            </a:r>
            <a:r>
              <a:rPr lang="en-US" altLang="ko-KR" dirty="0" smtClean="0">
                <a:latin typeface="Optima"/>
                <a:ea typeface="가는각진제목체"/>
              </a:rPr>
              <a:t>.</a:t>
            </a:r>
          </a:p>
        </p:txBody>
      </p:sp>
      <p:sp>
        <p:nvSpPr>
          <p:cNvPr id="7782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868162-44A9-4890-A825-202D028DFE14}" type="slidenum">
              <a:rPr lang="en-US" altLang="ko-KR" smtClean="0">
                <a:latin typeface="Optima"/>
                <a:ea typeface="가는각진제목체"/>
                <a:cs typeface="가는각진제목체"/>
              </a:rPr>
              <a:pPr/>
              <a:t>17</a:t>
            </a:fld>
            <a:endParaRPr lang="ko-KR" altLang="ko-KR" smtClean="0">
              <a:latin typeface="Optima"/>
              <a:ea typeface="가는각진제목체"/>
              <a:cs typeface="가는각진제목체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8851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latinLnBrk="1"/>
            <a:r>
              <a:rPr lang="en-US" altLang="ko-KR" b="1" dirty="0" smtClean="0">
                <a:latin typeface="Optima"/>
                <a:ea typeface="가는각진제목체"/>
              </a:rPr>
              <a:t>&lt;</a:t>
            </a:r>
            <a:r>
              <a:rPr lang="en-US" altLang="ko-KR" b="1" dirty="0" err="1" smtClean="0">
                <a:latin typeface="Optima"/>
                <a:ea typeface="가는각진제목체"/>
              </a:rPr>
              <a:t>Datafiles</a:t>
            </a:r>
            <a:r>
              <a:rPr lang="en-US" altLang="ko-KR" b="1" dirty="0" smtClean="0">
                <a:latin typeface="Optima"/>
                <a:ea typeface="가는각진제목체"/>
              </a:rPr>
              <a:t> </a:t>
            </a:r>
            <a:r>
              <a:rPr lang="ko-KR" altLang="en-US" b="1" dirty="0" smtClean="0">
                <a:latin typeface="Optima"/>
                <a:ea typeface="가는각진제목체"/>
              </a:rPr>
              <a:t>탭</a:t>
            </a:r>
            <a:r>
              <a:rPr lang="en-US" altLang="ko-KR" b="1" dirty="0" smtClean="0">
                <a:latin typeface="Optima"/>
                <a:ea typeface="가는각진제목체"/>
              </a:rPr>
              <a:t>&gt;</a:t>
            </a:r>
            <a:endParaRPr lang="ko-KR" altLang="en-US" b="1" dirty="0" smtClean="0">
              <a:latin typeface="Optima"/>
              <a:ea typeface="가는각진제목체"/>
            </a:endParaRPr>
          </a:p>
          <a:p>
            <a:pPr latinLnBrk="1"/>
            <a:r>
              <a:rPr lang="en-US" altLang="ko-KR" dirty="0" smtClean="0">
                <a:latin typeface="Optima"/>
                <a:ea typeface="가는각진제목체"/>
              </a:rPr>
              <a:t>File Name : </a:t>
            </a:r>
            <a:r>
              <a:rPr lang="ko-KR" altLang="en-US" dirty="0" smtClean="0">
                <a:latin typeface="Optima"/>
                <a:ea typeface="가는각진제목체"/>
              </a:rPr>
              <a:t>데이터 파일 이름을 입력한다</a:t>
            </a:r>
            <a:r>
              <a:rPr lang="en-US" altLang="ko-KR" dirty="0" smtClean="0">
                <a:latin typeface="Optima"/>
                <a:ea typeface="가는각진제목체"/>
              </a:rPr>
              <a:t>.</a:t>
            </a:r>
            <a:endParaRPr lang="ko-KR" altLang="en-US" dirty="0" smtClean="0">
              <a:latin typeface="Optima"/>
              <a:ea typeface="가는각진제목체"/>
            </a:endParaRPr>
          </a:p>
          <a:p>
            <a:pPr latinLnBrk="1"/>
            <a:r>
              <a:rPr lang="en-US" altLang="ko-KR" dirty="0" smtClean="0">
                <a:latin typeface="Optima"/>
                <a:ea typeface="가는각진제목체"/>
              </a:rPr>
              <a:t>File Size : </a:t>
            </a:r>
            <a:r>
              <a:rPr lang="ko-KR" altLang="en-US" dirty="0" smtClean="0">
                <a:latin typeface="Optima"/>
                <a:ea typeface="가는각진제목체"/>
              </a:rPr>
              <a:t>초기 크기를 지정한다</a:t>
            </a:r>
            <a:r>
              <a:rPr lang="en-US" altLang="ko-KR" dirty="0" smtClean="0">
                <a:latin typeface="Optima"/>
                <a:ea typeface="가는각진제목체"/>
              </a:rPr>
              <a:t>.</a:t>
            </a:r>
            <a:endParaRPr lang="ko-KR" altLang="en-US" dirty="0" smtClean="0">
              <a:latin typeface="Optima"/>
              <a:ea typeface="가는각진제목체"/>
            </a:endParaRPr>
          </a:p>
          <a:p>
            <a:pPr latinLnBrk="1"/>
            <a:r>
              <a:rPr lang="en-US" altLang="ko-KR" dirty="0" smtClean="0">
                <a:latin typeface="Optima"/>
                <a:ea typeface="가는각진제목체"/>
              </a:rPr>
              <a:t>Auto Extend : </a:t>
            </a:r>
            <a:r>
              <a:rPr lang="ko-KR" altLang="en-US" dirty="0" smtClean="0">
                <a:latin typeface="Optima"/>
                <a:ea typeface="가는각진제목체"/>
              </a:rPr>
              <a:t>자동 확장 여부를 선택한다</a:t>
            </a:r>
            <a:r>
              <a:rPr lang="en-US" altLang="ko-KR" dirty="0" smtClean="0">
                <a:latin typeface="Optima"/>
                <a:ea typeface="가는각진제목체"/>
              </a:rPr>
              <a:t>.</a:t>
            </a:r>
            <a:endParaRPr lang="ko-KR" altLang="en-US" dirty="0" smtClean="0">
              <a:latin typeface="Optima"/>
              <a:ea typeface="가는각진제목체"/>
            </a:endParaRPr>
          </a:p>
          <a:p>
            <a:pPr latinLnBrk="1"/>
            <a:r>
              <a:rPr lang="en-US" altLang="ko-KR" dirty="0" smtClean="0">
                <a:latin typeface="Optima"/>
                <a:ea typeface="가는각진제목체"/>
              </a:rPr>
              <a:t>Next Size : </a:t>
            </a:r>
            <a:r>
              <a:rPr lang="ko-KR" altLang="en-US" dirty="0" smtClean="0">
                <a:latin typeface="Optima"/>
                <a:ea typeface="가는각진제목체"/>
              </a:rPr>
              <a:t>자동 확장 선택 시 늘어날 크기를 설정한다</a:t>
            </a:r>
            <a:r>
              <a:rPr lang="en-US" altLang="ko-KR" dirty="0" smtClean="0">
                <a:latin typeface="Optima"/>
                <a:ea typeface="가는각진제목체"/>
              </a:rPr>
              <a:t>.</a:t>
            </a:r>
            <a:endParaRPr lang="ko-KR" altLang="en-US" dirty="0" smtClean="0">
              <a:latin typeface="Optima"/>
              <a:ea typeface="가는각진제목체"/>
            </a:endParaRPr>
          </a:p>
          <a:p>
            <a:pPr latinLnBrk="1"/>
            <a:r>
              <a:rPr lang="en-US" altLang="ko-KR" dirty="0" smtClean="0">
                <a:latin typeface="Optima"/>
                <a:ea typeface="가는각진제목체"/>
              </a:rPr>
              <a:t>Max Size : </a:t>
            </a:r>
            <a:r>
              <a:rPr lang="ko-KR" altLang="en-US" dirty="0" smtClean="0">
                <a:latin typeface="Optima"/>
                <a:ea typeface="가는각진제목체"/>
              </a:rPr>
              <a:t>자동 확장 선택 시 최대 크기를 설정한다</a:t>
            </a:r>
            <a:r>
              <a:rPr lang="en-US" altLang="ko-KR" dirty="0" smtClean="0">
                <a:latin typeface="Optima"/>
                <a:ea typeface="가는각진제목체"/>
              </a:rPr>
              <a:t>.</a:t>
            </a:r>
          </a:p>
          <a:p>
            <a:pPr latinLnBrk="1"/>
            <a:endParaRPr lang="ko-KR" altLang="en-US" dirty="0" smtClean="0">
              <a:latin typeface="Optima"/>
              <a:ea typeface="가는각진제목체"/>
            </a:endParaRPr>
          </a:p>
          <a:p>
            <a:pPr latinLnBrk="1"/>
            <a:r>
              <a:rPr lang="en-US" altLang="ko-KR" b="1" dirty="0" smtClean="0">
                <a:latin typeface="Optima"/>
                <a:ea typeface="가는각진제목체"/>
              </a:rPr>
              <a:t>&lt;Script </a:t>
            </a:r>
            <a:r>
              <a:rPr lang="ko-KR" altLang="en-US" b="1" dirty="0" smtClean="0">
                <a:latin typeface="Optima"/>
                <a:ea typeface="가는각진제목체"/>
              </a:rPr>
              <a:t>탭</a:t>
            </a:r>
            <a:r>
              <a:rPr lang="en-US" altLang="ko-KR" b="1" dirty="0" smtClean="0">
                <a:latin typeface="Optima"/>
                <a:ea typeface="가는각진제목체"/>
              </a:rPr>
              <a:t>&gt;</a:t>
            </a:r>
          </a:p>
          <a:p>
            <a:pPr latinLnBrk="1"/>
            <a:r>
              <a:rPr lang="ko-KR" altLang="en-US" dirty="0" smtClean="0">
                <a:latin typeface="Optima"/>
                <a:ea typeface="가는각진제목체"/>
              </a:rPr>
              <a:t>사용자 선택에 의해 실행될 스크립트를 보여준다</a:t>
            </a:r>
            <a:r>
              <a:rPr lang="en-US" altLang="ko-KR" dirty="0" smtClean="0">
                <a:latin typeface="Optima"/>
                <a:ea typeface="가는각진제목체"/>
              </a:rPr>
              <a:t>.</a:t>
            </a:r>
            <a:endParaRPr lang="ko-KR" altLang="en-US" dirty="0" smtClean="0">
              <a:latin typeface="Optima"/>
              <a:ea typeface="가는각진제목체"/>
            </a:endParaRPr>
          </a:p>
          <a:p>
            <a:endParaRPr lang="ko-KR" altLang="en-US" dirty="0" smtClean="0">
              <a:latin typeface="Optima"/>
              <a:ea typeface="가는각진제목체"/>
            </a:endParaRPr>
          </a:p>
        </p:txBody>
      </p:sp>
      <p:sp>
        <p:nvSpPr>
          <p:cNvPr id="78852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CB46C3E-2812-46FE-ABC0-A82BCFEACB6A}" type="slidenum">
              <a:rPr lang="en-US" altLang="ko-KR" smtClean="0">
                <a:latin typeface="Optima"/>
                <a:ea typeface="가는각진제목체"/>
                <a:cs typeface="가는각진제목체"/>
              </a:rPr>
              <a:pPr/>
              <a:t>18</a:t>
            </a:fld>
            <a:endParaRPr lang="ko-KR" altLang="ko-KR" smtClean="0">
              <a:latin typeface="Optima"/>
              <a:ea typeface="가는각진제목체"/>
              <a:cs typeface="가는각진제목체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latinLnBrk="1">
              <a:defRPr/>
            </a:pPr>
            <a:r>
              <a:rPr lang="en-US" b="1" dirty="0" smtClean="0">
                <a:cs typeface="+mn-cs"/>
              </a:rPr>
              <a:t>&lt;General </a:t>
            </a:r>
            <a:r>
              <a:rPr lang="ko-KR" altLang="en-US" b="1" dirty="0" smtClean="0">
                <a:cs typeface="+mn-cs"/>
              </a:rPr>
              <a:t>탭</a:t>
            </a:r>
            <a:r>
              <a:rPr lang="en-US" altLang="ko-KR" b="1" dirty="0" smtClean="0">
                <a:cs typeface="+mn-cs"/>
              </a:rPr>
              <a:t>&gt;</a:t>
            </a:r>
            <a:endParaRPr lang="ko-KR" altLang="en-US" b="1" dirty="0" smtClean="0">
              <a:cs typeface="+mn-cs"/>
            </a:endParaRPr>
          </a:p>
          <a:p>
            <a:pPr latinLnBrk="1">
              <a:defRPr/>
            </a:pPr>
            <a:r>
              <a:rPr lang="en-US" dirty="0" smtClean="0">
                <a:cs typeface="+mn-cs"/>
              </a:rPr>
              <a:t>Contents : </a:t>
            </a:r>
            <a:r>
              <a:rPr lang="ko-KR" altLang="en-US" dirty="0" smtClean="0">
                <a:cs typeface="+mn-cs"/>
              </a:rPr>
              <a:t>테이블스페이스 유형을 보여주며 변경할 수 없다</a:t>
            </a:r>
            <a:r>
              <a:rPr lang="en-US" dirty="0" smtClean="0">
                <a:cs typeface="+mn-cs"/>
              </a:rPr>
              <a:t>.</a:t>
            </a:r>
            <a:endParaRPr lang="ko-KR" altLang="en-US" dirty="0" smtClean="0">
              <a:cs typeface="+mn-cs"/>
            </a:endParaRPr>
          </a:p>
          <a:p>
            <a:pPr latinLnBrk="1">
              <a:defRPr/>
            </a:pPr>
            <a:r>
              <a:rPr lang="en-US" dirty="0" smtClean="0">
                <a:cs typeface="+mn-cs"/>
              </a:rPr>
              <a:t>Extent Management : Extent </a:t>
            </a:r>
            <a:r>
              <a:rPr lang="ko-KR" altLang="en-US" dirty="0" smtClean="0">
                <a:cs typeface="+mn-cs"/>
              </a:rPr>
              <a:t>관리 방식을 보여주며 변경할 수 없다</a:t>
            </a:r>
            <a:r>
              <a:rPr lang="en-US" dirty="0" smtClean="0">
                <a:cs typeface="+mn-cs"/>
              </a:rPr>
              <a:t>.</a:t>
            </a:r>
            <a:endParaRPr lang="ko-KR" altLang="en-US" dirty="0" smtClean="0">
              <a:cs typeface="+mn-cs"/>
            </a:endParaRPr>
          </a:p>
          <a:p>
            <a:pPr latinLnBrk="1">
              <a:defRPr/>
            </a:pPr>
            <a:r>
              <a:rPr lang="en-US" dirty="0" smtClean="0">
                <a:cs typeface="+mn-cs"/>
              </a:rPr>
              <a:t>Uniform Size : Extent </a:t>
            </a:r>
            <a:r>
              <a:rPr lang="ko-KR" altLang="en-US" dirty="0" smtClean="0">
                <a:cs typeface="+mn-cs"/>
              </a:rPr>
              <a:t>관리 방식이</a:t>
            </a:r>
            <a:r>
              <a:rPr lang="en-US" dirty="0" smtClean="0">
                <a:cs typeface="+mn-cs"/>
              </a:rPr>
              <a:t> UNIFORM </a:t>
            </a:r>
            <a:r>
              <a:rPr lang="ko-KR" altLang="en-US" dirty="0" smtClean="0">
                <a:cs typeface="+mn-cs"/>
              </a:rPr>
              <a:t>일 경우</a:t>
            </a:r>
            <a:r>
              <a:rPr lang="en-US" dirty="0" smtClean="0">
                <a:cs typeface="+mn-cs"/>
              </a:rPr>
              <a:t> Uniform Size</a:t>
            </a:r>
            <a:r>
              <a:rPr lang="ko-KR" altLang="en-US" dirty="0" smtClean="0">
                <a:cs typeface="+mn-cs"/>
              </a:rPr>
              <a:t>가 나타난다</a:t>
            </a:r>
            <a:r>
              <a:rPr lang="en-US" dirty="0" smtClean="0">
                <a:cs typeface="+mn-cs"/>
              </a:rPr>
              <a:t>.</a:t>
            </a:r>
          </a:p>
          <a:p>
            <a:pPr latinLnBrk="1">
              <a:defRPr/>
            </a:pPr>
            <a:endParaRPr lang="ko-KR" altLang="en-US" dirty="0" smtClean="0">
              <a:cs typeface="+mn-cs"/>
            </a:endParaRPr>
          </a:p>
          <a:p>
            <a:pPr latinLnBrk="1">
              <a:defRPr/>
            </a:pPr>
            <a:r>
              <a:rPr lang="en-US" b="1" dirty="0" smtClean="0">
                <a:cs typeface="+mn-cs"/>
              </a:rPr>
              <a:t>&lt;</a:t>
            </a:r>
            <a:r>
              <a:rPr lang="en-US" b="1" dirty="0" err="1" smtClean="0">
                <a:cs typeface="+mn-cs"/>
              </a:rPr>
              <a:t>Datafiles</a:t>
            </a:r>
            <a:r>
              <a:rPr lang="en-US" b="1" dirty="0" smtClean="0">
                <a:cs typeface="+mn-cs"/>
              </a:rPr>
              <a:t> </a:t>
            </a:r>
            <a:r>
              <a:rPr lang="ko-KR" altLang="en-US" b="1" dirty="0" smtClean="0">
                <a:cs typeface="+mn-cs"/>
              </a:rPr>
              <a:t>탭</a:t>
            </a:r>
            <a:r>
              <a:rPr lang="en-US" altLang="ko-KR" b="1" dirty="0" smtClean="0">
                <a:cs typeface="+mn-cs"/>
              </a:rPr>
              <a:t>&gt;</a:t>
            </a:r>
            <a:endParaRPr lang="ko-KR" altLang="en-US" b="1" dirty="0" smtClean="0">
              <a:cs typeface="+mn-cs"/>
            </a:endParaRPr>
          </a:p>
          <a:p>
            <a:pPr latinLnBrk="1">
              <a:defRPr/>
            </a:pPr>
            <a:r>
              <a:rPr lang="en-US" dirty="0" smtClean="0">
                <a:cs typeface="+mn-cs"/>
              </a:rPr>
              <a:t>File Name : </a:t>
            </a:r>
            <a:r>
              <a:rPr lang="ko-KR" altLang="en-US" dirty="0" smtClean="0">
                <a:cs typeface="+mn-cs"/>
              </a:rPr>
              <a:t>추가할 데이터 파일 이름을 입력한다</a:t>
            </a:r>
            <a:r>
              <a:rPr lang="en-US" dirty="0" smtClean="0">
                <a:cs typeface="+mn-cs"/>
              </a:rPr>
              <a:t>.</a:t>
            </a:r>
            <a:endParaRPr lang="ko-KR" altLang="en-US" dirty="0" smtClean="0">
              <a:cs typeface="+mn-cs"/>
            </a:endParaRPr>
          </a:p>
          <a:p>
            <a:pPr latinLnBrk="1">
              <a:defRPr/>
            </a:pPr>
            <a:r>
              <a:rPr lang="en-US" dirty="0" smtClean="0">
                <a:cs typeface="+mn-cs"/>
              </a:rPr>
              <a:t>File Size : </a:t>
            </a:r>
            <a:r>
              <a:rPr lang="ko-KR" altLang="en-US" dirty="0" smtClean="0">
                <a:cs typeface="+mn-cs"/>
              </a:rPr>
              <a:t>추가할 데이터 파일의 초기 크기를 지정한다</a:t>
            </a:r>
            <a:r>
              <a:rPr lang="en-US" dirty="0" smtClean="0">
                <a:cs typeface="+mn-cs"/>
              </a:rPr>
              <a:t>.</a:t>
            </a:r>
            <a:endParaRPr lang="ko-KR" altLang="en-US" dirty="0" smtClean="0">
              <a:cs typeface="+mn-cs"/>
            </a:endParaRPr>
          </a:p>
          <a:p>
            <a:pPr latinLnBrk="1">
              <a:defRPr/>
            </a:pPr>
            <a:r>
              <a:rPr lang="en-US" dirty="0" smtClean="0">
                <a:cs typeface="+mn-cs"/>
              </a:rPr>
              <a:t>Auto Extend : </a:t>
            </a:r>
            <a:r>
              <a:rPr lang="ko-KR" altLang="en-US" dirty="0" smtClean="0">
                <a:cs typeface="+mn-cs"/>
              </a:rPr>
              <a:t>추가할 데이터 파일의 자동 확장 여부를 선택한다</a:t>
            </a:r>
            <a:r>
              <a:rPr lang="en-US" dirty="0" smtClean="0">
                <a:cs typeface="+mn-cs"/>
              </a:rPr>
              <a:t>.</a:t>
            </a:r>
            <a:endParaRPr lang="ko-KR" altLang="en-US" dirty="0" smtClean="0">
              <a:cs typeface="+mn-cs"/>
            </a:endParaRPr>
          </a:p>
          <a:p>
            <a:pPr latinLnBrk="1">
              <a:defRPr/>
            </a:pPr>
            <a:r>
              <a:rPr lang="en-US" dirty="0" smtClean="0">
                <a:cs typeface="+mn-cs"/>
              </a:rPr>
              <a:t>Next Size : </a:t>
            </a:r>
            <a:r>
              <a:rPr lang="ko-KR" altLang="en-US" dirty="0" smtClean="0">
                <a:cs typeface="+mn-cs"/>
              </a:rPr>
              <a:t>자동 확장 선택 시 늘어날 크기를 설정한다</a:t>
            </a:r>
            <a:r>
              <a:rPr lang="en-US" dirty="0" smtClean="0">
                <a:cs typeface="+mn-cs"/>
              </a:rPr>
              <a:t>.</a:t>
            </a:r>
            <a:endParaRPr lang="ko-KR" altLang="en-US" dirty="0" smtClean="0">
              <a:cs typeface="+mn-cs"/>
            </a:endParaRPr>
          </a:p>
          <a:p>
            <a:pPr latinLnBrk="1">
              <a:defRPr/>
            </a:pPr>
            <a:r>
              <a:rPr lang="en-US" dirty="0" smtClean="0">
                <a:cs typeface="+mn-cs"/>
              </a:rPr>
              <a:t>Max Size : </a:t>
            </a:r>
            <a:r>
              <a:rPr lang="ko-KR" altLang="en-US" dirty="0" smtClean="0">
                <a:cs typeface="+mn-cs"/>
              </a:rPr>
              <a:t>자동 확장 선택 시 최대 크기를 설정한다</a:t>
            </a:r>
            <a:r>
              <a:rPr lang="en-US" dirty="0" smtClean="0">
                <a:cs typeface="+mn-cs"/>
              </a:rPr>
              <a:t>.</a:t>
            </a:r>
          </a:p>
          <a:p>
            <a:pPr latinLnBrk="1">
              <a:defRPr/>
            </a:pPr>
            <a:endParaRPr lang="ko-KR" altLang="en-US" dirty="0" smtClean="0">
              <a:cs typeface="+mn-cs"/>
            </a:endParaRPr>
          </a:p>
          <a:p>
            <a:pPr latinLnBrk="1">
              <a:defRPr/>
            </a:pPr>
            <a:r>
              <a:rPr lang="en-US" b="1" dirty="0" smtClean="0">
                <a:cs typeface="+mn-cs"/>
              </a:rPr>
              <a:t>&lt;Script </a:t>
            </a:r>
            <a:r>
              <a:rPr lang="ko-KR" altLang="en-US" b="1" dirty="0" smtClean="0">
                <a:cs typeface="+mn-cs"/>
              </a:rPr>
              <a:t>탭</a:t>
            </a:r>
            <a:r>
              <a:rPr lang="en-US" altLang="ko-KR" b="1" dirty="0" smtClean="0">
                <a:cs typeface="+mn-cs"/>
              </a:rPr>
              <a:t>&gt;</a:t>
            </a:r>
          </a:p>
          <a:p>
            <a:pPr latinLnBrk="1">
              <a:defRPr/>
            </a:pPr>
            <a:r>
              <a:rPr lang="ko-KR" altLang="en-US" dirty="0" smtClean="0">
                <a:cs typeface="+mn-cs"/>
              </a:rPr>
              <a:t>사용자 선택에 의해 실행될 변경 스크립트를 보여준다</a:t>
            </a:r>
            <a:r>
              <a:rPr lang="en-US" dirty="0" smtClean="0">
                <a:cs typeface="+mn-cs"/>
              </a:rPr>
              <a:t>.</a:t>
            </a:r>
            <a:endParaRPr lang="ko-KR" altLang="en-US" dirty="0" smtClean="0">
              <a:cs typeface="+mn-cs"/>
            </a:endParaRPr>
          </a:p>
          <a:p>
            <a:pPr>
              <a:defRPr/>
            </a:pPr>
            <a:endParaRPr lang="ko-KR" altLang="en-US" dirty="0">
              <a:cs typeface="+mn-cs"/>
            </a:endParaRPr>
          </a:p>
        </p:txBody>
      </p:sp>
      <p:sp>
        <p:nvSpPr>
          <p:cNvPr id="7987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05A9E5E-F06E-415F-81AE-449521AC5318}" type="slidenum">
              <a:rPr lang="en-US" altLang="ko-KR" smtClean="0">
                <a:latin typeface="Optima"/>
                <a:ea typeface="가는각진제목체"/>
                <a:cs typeface="가는각진제목체"/>
              </a:rPr>
              <a:pPr/>
              <a:t>19</a:t>
            </a:fld>
            <a:endParaRPr lang="ko-KR" altLang="ko-KR" smtClean="0">
              <a:latin typeface="Optima"/>
              <a:ea typeface="가는각진제목체"/>
              <a:cs typeface="가는각진제목체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0899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latinLnBrk="1"/>
            <a:r>
              <a:rPr lang="en-US" altLang="ko-KR" b="1" smtClean="0">
                <a:latin typeface="Optima"/>
                <a:ea typeface="가는각진제목체"/>
              </a:rPr>
              <a:t>&lt;General </a:t>
            </a:r>
            <a:r>
              <a:rPr lang="ko-KR" altLang="en-US" b="1" smtClean="0">
                <a:latin typeface="Optima"/>
                <a:ea typeface="가는각진제목체"/>
              </a:rPr>
              <a:t>탭</a:t>
            </a:r>
            <a:r>
              <a:rPr lang="en-US" altLang="ko-KR" b="1" smtClean="0">
                <a:latin typeface="Optima"/>
                <a:ea typeface="가는각진제목체"/>
              </a:rPr>
              <a:t>&gt;</a:t>
            </a:r>
            <a:endParaRPr lang="ko-KR" altLang="en-US" b="1" smtClean="0">
              <a:latin typeface="Optima"/>
              <a:ea typeface="가는각진제목체"/>
            </a:endParaRPr>
          </a:p>
          <a:p>
            <a:pPr latinLnBrk="1"/>
            <a:r>
              <a:rPr lang="en-US" altLang="ko-KR" smtClean="0">
                <a:latin typeface="Optima"/>
                <a:ea typeface="가는각진제목체"/>
              </a:rPr>
              <a:t>Including Contents : </a:t>
            </a:r>
            <a:r>
              <a:rPr lang="ko-KR" altLang="en-US" smtClean="0">
                <a:latin typeface="Optima"/>
                <a:ea typeface="가는각진제목체"/>
              </a:rPr>
              <a:t>테이블스페이스 내의 모든 객체를 같이 삭제할 지를 선택한다</a:t>
            </a:r>
            <a:r>
              <a:rPr lang="en-US" altLang="ko-KR" smtClean="0">
                <a:latin typeface="Optima"/>
                <a:ea typeface="가는각진제목체"/>
              </a:rPr>
              <a:t>.</a:t>
            </a:r>
            <a:endParaRPr lang="ko-KR" altLang="en-US" smtClean="0">
              <a:latin typeface="Optima"/>
              <a:ea typeface="가는각진제목체"/>
            </a:endParaRPr>
          </a:p>
          <a:p>
            <a:pPr latinLnBrk="1"/>
            <a:r>
              <a:rPr lang="en-US" altLang="ko-KR" smtClean="0">
                <a:latin typeface="Optima"/>
                <a:ea typeface="가는각진제목체"/>
              </a:rPr>
              <a:t>And Datafiles : OS </a:t>
            </a:r>
            <a:r>
              <a:rPr lang="ko-KR" altLang="en-US" smtClean="0">
                <a:latin typeface="Optima"/>
                <a:ea typeface="가는각진제목체"/>
              </a:rPr>
              <a:t>상의 파일도 같이 삭제할 지 여부를 선택한다</a:t>
            </a:r>
            <a:r>
              <a:rPr lang="en-US" altLang="ko-KR" smtClean="0">
                <a:latin typeface="Optima"/>
                <a:ea typeface="가는각진제목체"/>
              </a:rPr>
              <a:t>.</a:t>
            </a:r>
          </a:p>
          <a:p>
            <a:pPr latinLnBrk="1"/>
            <a:r>
              <a:rPr lang="en-US" altLang="ko-KR" smtClean="0">
                <a:latin typeface="Optima"/>
                <a:ea typeface="가는각진제목체"/>
              </a:rPr>
              <a:t>Keep Datafiles : 10g </a:t>
            </a:r>
            <a:r>
              <a:rPr lang="ko-KR" altLang="en-US" smtClean="0">
                <a:latin typeface="Optima"/>
                <a:ea typeface="가는각진제목체"/>
              </a:rPr>
              <a:t>이상인 경우 사용가능</a:t>
            </a:r>
            <a:r>
              <a:rPr lang="en-US" altLang="ko-KR" smtClean="0">
                <a:latin typeface="Optima"/>
                <a:ea typeface="가는각진제목체"/>
              </a:rPr>
              <a:t>. OS </a:t>
            </a:r>
            <a:r>
              <a:rPr lang="ko-KR" altLang="en-US" smtClean="0">
                <a:latin typeface="Optima"/>
                <a:ea typeface="가는각진제목체"/>
              </a:rPr>
              <a:t>상의 파일은 그대로 두도록 한다</a:t>
            </a:r>
            <a:r>
              <a:rPr lang="en-US" altLang="ko-KR" smtClean="0">
                <a:latin typeface="Optima"/>
                <a:ea typeface="가는각진제목체"/>
              </a:rPr>
              <a:t>.</a:t>
            </a:r>
            <a:endParaRPr lang="ko-KR" altLang="en-US" smtClean="0">
              <a:latin typeface="Optima"/>
              <a:ea typeface="가는각진제목체"/>
            </a:endParaRPr>
          </a:p>
          <a:p>
            <a:pPr latinLnBrk="1"/>
            <a:r>
              <a:rPr lang="en-US" altLang="ko-KR" smtClean="0">
                <a:latin typeface="Optima"/>
                <a:ea typeface="가는각진제목체"/>
              </a:rPr>
              <a:t>Cascade : </a:t>
            </a:r>
            <a:r>
              <a:rPr lang="ko-KR" altLang="en-US" smtClean="0">
                <a:latin typeface="Optima"/>
                <a:ea typeface="가는각진제목체"/>
              </a:rPr>
              <a:t>테이블스페이스에 존재하는 테이블과 관련된 참조 무결성 제약조건도 같이 제거하도록 하는 옵션이다</a:t>
            </a:r>
            <a:r>
              <a:rPr lang="en-US" altLang="ko-KR" smtClean="0">
                <a:latin typeface="Optima"/>
                <a:ea typeface="가는각진제목체"/>
              </a:rPr>
              <a:t>.</a:t>
            </a:r>
          </a:p>
          <a:p>
            <a:pPr latinLnBrk="1"/>
            <a:endParaRPr lang="ko-KR" altLang="en-US" smtClean="0">
              <a:latin typeface="Optima"/>
              <a:ea typeface="가는각진제목체"/>
            </a:endParaRPr>
          </a:p>
          <a:p>
            <a:pPr latinLnBrk="1"/>
            <a:r>
              <a:rPr lang="en-US" altLang="ko-KR" b="1" smtClean="0">
                <a:latin typeface="Optima"/>
                <a:ea typeface="가는각진제목체"/>
              </a:rPr>
              <a:t>&lt;Script </a:t>
            </a:r>
            <a:r>
              <a:rPr lang="ko-KR" altLang="en-US" b="1" smtClean="0">
                <a:latin typeface="Optima"/>
                <a:ea typeface="가는각진제목체"/>
              </a:rPr>
              <a:t>탭</a:t>
            </a:r>
            <a:r>
              <a:rPr lang="en-US" altLang="ko-KR" b="1" smtClean="0">
                <a:latin typeface="Optima"/>
                <a:ea typeface="가는각진제목체"/>
              </a:rPr>
              <a:t>&gt;</a:t>
            </a:r>
          </a:p>
          <a:p>
            <a:pPr latinLnBrk="1"/>
            <a:r>
              <a:rPr lang="ko-KR" altLang="en-US" smtClean="0">
                <a:latin typeface="Optima"/>
                <a:ea typeface="가는각진제목체"/>
              </a:rPr>
              <a:t>사용자 선택에 의해 실행될 삭제 스크립트를 보여준다</a:t>
            </a:r>
            <a:r>
              <a:rPr lang="en-US" altLang="ko-KR" smtClean="0">
                <a:latin typeface="Optima"/>
                <a:ea typeface="가는각진제목체"/>
              </a:rPr>
              <a:t>.</a:t>
            </a:r>
            <a:endParaRPr lang="ko-KR" altLang="en-US" smtClean="0">
              <a:latin typeface="Optima"/>
              <a:ea typeface="가는각진제목체"/>
            </a:endParaRPr>
          </a:p>
          <a:p>
            <a:endParaRPr lang="ko-KR" altLang="en-US" smtClean="0">
              <a:latin typeface="Optima"/>
              <a:ea typeface="가는각진제목체"/>
            </a:endParaRPr>
          </a:p>
        </p:txBody>
      </p:sp>
      <p:sp>
        <p:nvSpPr>
          <p:cNvPr id="80900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E5FE92-1298-4DD5-82E2-5667672AA2A0}" type="slidenum">
              <a:rPr lang="en-US" altLang="ko-KR" smtClean="0">
                <a:latin typeface="Optima"/>
                <a:ea typeface="가는각진제목체"/>
                <a:cs typeface="가는각진제목체"/>
              </a:rPr>
              <a:pPr/>
              <a:t>20</a:t>
            </a:fld>
            <a:endParaRPr lang="ko-KR" altLang="ko-KR" smtClean="0">
              <a:latin typeface="Optima"/>
              <a:ea typeface="가는각진제목체"/>
              <a:cs typeface="가는각진제목체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2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latinLnBrk="1"/>
            <a:r>
              <a:rPr lang="en-US" altLang="ko-KR" smtClean="0">
                <a:latin typeface="Optima"/>
                <a:ea typeface="가는각진제목체"/>
              </a:rPr>
              <a:t>- </a:t>
            </a:r>
            <a:r>
              <a:rPr lang="ko-KR" altLang="en-US" smtClean="0">
                <a:latin typeface="Optima"/>
                <a:ea typeface="가는각진제목체"/>
              </a:rPr>
              <a:t>데이터파일의 초기 크기와 현재 크기</a:t>
            </a:r>
            <a:r>
              <a:rPr lang="en-US" altLang="ko-KR" smtClean="0">
                <a:latin typeface="Optima"/>
                <a:ea typeface="가는각진제목체"/>
              </a:rPr>
              <a:t>, </a:t>
            </a:r>
            <a:r>
              <a:rPr lang="ko-KR" altLang="en-US" smtClean="0">
                <a:latin typeface="Optima"/>
                <a:ea typeface="가는각진제목체"/>
              </a:rPr>
              <a:t>최대 크기 정보를 조회할 수 있다</a:t>
            </a:r>
            <a:r>
              <a:rPr lang="en-US" altLang="ko-KR" smtClean="0">
                <a:latin typeface="Optima"/>
                <a:ea typeface="가는각진제목체"/>
              </a:rPr>
              <a:t>.</a:t>
            </a:r>
            <a:endParaRPr lang="ko-KR" altLang="en-US" smtClean="0">
              <a:latin typeface="Optima"/>
              <a:ea typeface="가는각진제목체"/>
            </a:endParaRPr>
          </a:p>
          <a:p>
            <a:pPr latinLnBrk="1">
              <a:buFontTx/>
              <a:buChar char="-"/>
            </a:pPr>
            <a:r>
              <a:rPr lang="en-US" altLang="ko-KR" smtClean="0">
                <a:latin typeface="Optima"/>
                <a:ea typeface="가는각진제목체"/>
              </a:rPr>
              <a:t> Datafile </a:t>
            </a:r>
            <a:r>
              <a:rPr lang="en-US" altLang="ko-KR" smtClean="0">
                <a:latin typeface="Optima"/>
                <a:ea typeface="가는각진제목체"/>
              </a:rPr>
              <a:t>Info </a:t>
            </a:r>
            <a:r>
              <a:rPr lang="ko-KR" altLang="en-US" smtClean="0">
                <a:latin typeface="Optima"/>
                <a:ea typeface="가는각진제목체"/>
              </a:rPr>
              <a:t>탭에서는 데이터파일 속성 정보를 보여준다</a:t>
            </a:r>
            <a:r>
              <a:rPr lang="en-US" altLang="ko-KR" smtClean="0">
                <a:latin typeface="Optima"/>
                <a:ea typeface="가는각진제목체"/>
              </a:rPr>
              <a:t>.</a:t>
            </a:r>
          </a:p>
          <a:p>
            <a:pPr latinLnBrk="1">
              <a:buFontTx/>
              <a:buChar char="-"/>
            </a:pPr>
            <a:r>
              <a:rPr lang="en-US" altLang="ko-KR" smtClean="0">
                <a:latin typeface="Optima"/>
                <a:ea typeface="가는각진제목체"/>
              </a:rPr>
              <a:t> Extents </a:t>
            </a:r>
            <a:r>
              <a:rPr lang="ko-KR" altLang="en-US" smtClean="0">
                <a:latin typeface="Optima"/>
                <a:ea typeface="가는각진제목체"/>
              </a:rPr>
              <a:t>탭에서는 선택된 데이터 파일에</a:t>
            </a:r>
            <a:r>
              <a:rPr lang="ko-KR" altLang="en-US" baseline="0" smtClean="0">
                <a:latin typeface="Optima"/>
                <a:ea typeface="가는각진제목체"/>
              </a:rPr>
              <a:t> 들어있는 </a:t>
            </a:r>
            <a:r>
              <a:rPr lang="en-US" altLang="ko-KR" baseline="0" smtClean="0">
                <a:latin typeface="Optima"/>
                <a:ea typeface="가는각진제목체"/>
              </a:rPr>
              <a:t>extent </a:t>
            </a:r>
            <a:r>
              <a:rPr lang="ko-KR" altLang="en-US" baseline="0" smtClean="0">
                <a:latin typeface="Optima"/>
                <a:ea typeface="가는각진제목체"/>
              </a:rPr>
              <a:t>정보를 제공한다</a:t>
            </a:r>
            <a:r>
              <a:rPr lang="en-US" altLang="ko-KR" baseline="0" smtClean="0">
                <a:latin typeface="Optima"/>
                <a:ea typeface="가는각진제목체"/>
              </a:rPr>
              <a:t>.</a:t>
            </a:r>
            <a:endParaRPr lang="ko-KR" altLang="en-US" smtClean="0">
              <a:latin typeface="Optima"/>
              <a:ea typeface="가는각진제목체"/>
            </a:endParaRPr>
          </a:p>
          <a:p>
            <a:endParaRPr lang="ko-KR" altLang="en-US" smtClean="0">
              <a:latin typeface="Optima"/>
              <a:ea typeface="가는각진제목체"/>
            </a:endParaRPr>
          </a:p>
        </p:txBody>
      </p:sp>
      <p:sp>
        <p:nvSpPr>
          <p:cNvPr id="81924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52F3C1-10D6-41FB-A074-590266AB2F0C}" type="slidenum">
              <a:rPr lang="en-US" altLang="ko-KR" smtClean="0">
                <a:latin typeface="Optima"/>
                <a:ea typeface="가는각진제목체"/>
                <a:cs typeface="가는각진제목체"/>
              </a:rPr>
              <a:pPr/>
              <a:t>21</a:t>
            </a:fld>
            <a:endParaRPr lang="ko-KR" altLang="ko-KR" smtClean="0">
              <a:latin typeface="Optima"/>
              <a:ea typeface="가는각진제목체"/>
              <a:cs typeface="가는각진제목체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altLang="ko-KR" dirty="0" smtClean="0">
                <a:latin typeface="Optima"/>
                <a:ea typeface="가는각진제목체"/>
              </a:rPr>
              <a:t>4.0 </a:t>
            </a:r>
            <a:r>
              <a:rPr lang="ko-KR" altLang="en-US" dirty="0" smtClean="0">
                <a:latin typeface="Optima"/>
                <a:ea typeface="가는각진제목체"/>
              </a:rPr>
              <a:t>에서는</a:t>
            </a:r>
            <a:r>
              <a:rPr lang="en-US" altLang="ko-KR" baseline="0" dirty="0" smtClean="0">
                <a:latin typeface="Optima"/>
                <a:ea typeface="가는각진제목체"/>
              </a:rPr>
              <a:t> </a:t>
            </a:r>
            <a:r>
              <a:rPr lang="ko-KR" altLang="en-US" baseline="0" dirty="0" err="1" smtClean="0">
                <a:latin typeface="Optima"/>
                <a:ea typeface="가는각진제목체"/>
              </a:rPr>
              <a:t>인스턴스</a:t>
            </a:r>
            <a:r>
              <a:rPr lang="ko-KR" altLang="en-US" baseline="0" dirty="0" smtClean="0">
                <a:latin typeface="Optima"/>
                <a:ea typeface="가는각진제목체"/>
              </a:rPr>
              <a:t> 모니터에서 대기 이벤트를 모니터링 하였으나 </a:t>
            </a:r>
            <a:endParaRPr lang="en-US" altLang="ko-KR" baseline="0" dirty="0" smtClean="0">
              <a:latin typeface="Optima"/>
              <a:ea typeface="가는각진제목체"/>
            </a:endParaRPr>
          </a:p>
          <a:p>
            <a:r>
              <a:rPr lang="en-US" altLang="ko-KR" baseline="0" dirty="0" smtClean="0">
                <a:latin typeface="Optima"/>
                <a:ea typeface="가는각진제목체"/>
              </a:rPr>
              <a:t>5.0 </a:t>
            </a:r>
            <a:r>
              <a:rPr lang="ko-KR" altLang="en-US" baseline="0" dirty="0" smtClean="0">
                <a:latin typeface="Optima"/>
                <a:ea typeface="가는각진제목체"/>
              </a:rPr>
              <a:t>에서는 대기 이벤트 모니터링은 대기 이벤트 모니터 라는 별도의 툴로 제공한다</a:t>
            </a:r>
            <a:r>
              <a:rPr lang="en-US" altLang="ko-KR" baseline="0" dirty="0" smtClean="0">
                <a:latin typeface="Optima"/>
                <a:ea typeface="가는각진제목체"/>
              </a:rPr>
              <a:t>.</a:t>
            </a:r>
            <a:endParaRPr lang="ko-KR" altLang="en-US" dirty="0" smtClean="0">
              <a:latin typeface="Optima"/>
              <a:ea typeface="가는각진제목체"/>
            </a:endParaRPr>
          </a:p>
        </p:txBody>
      </p:sp>
      <p:sp>
        <p:nvSpPr>
          <p:cNvPr id="65540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6B8C96-BD44-4410-8A5E-F9D708AFD665}" type="slidenum">
              <a:rPr lang="ko-KR" altLang="en-US" smtClean="0">
                <a:latin typeface="Optima"/>
                <a:ea typeface="가는각진제목체"/>
                <a:cs typeface="가는각진제목체"/>
              </a:rPr>
              <a:pPr/>
              <a:t>2</a:t>
            </a:fld>
            <a:endParaRPr lang="en-US" altLang="ko-KR" smtClean="0">
              <a:latin typeface="Optima"/>
              <a:ea typeface="가는각진제목체"/>
              <a:cs typeface="가는각진제목체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2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latinLnBrk="1"/>
            <a:r>
              <a:rPr lang="en-US" altLang="ko-KR" smtClean="0">
                <a:latin typeface="Optima"/>
                <a:ea typeface="가는각진제목체"/>
              </a:rPr>
              <a:t>- </a:t>
            </a:r>
            <a:r>
              <a:rPr lang="ko-KR" altLang="en-US" smtClean="0">
                <a:latin typeface="Optima"/>
                <a:ea typeface="가는각진제목체"/>
              </a:rPr>
              <a:t>화면 좌측에서 선택한 데이터파일에 포함된 세그먼트 리스트를 보여준다</a:t>
            </a:r>
            <a:r>
              <a:rPr lang="en-US" altLang="ko-KR" smtClean="0">
                <a:latin typeface="Optima"/>
                <a:ea typeface="가는각진제목체"/>
              </a:rPr>
              <a:t>.</a:t>
            </a:r>
            <a:endParaRPr lang="ko-KR" altLang="en-US" smtClean="0">
              <a:latin typeface="Optima"/>
              <a:ea typeface="가는각진제목체"/>
            </a:endParaRPr>
          </a:p>
          <a:p>
            <a:pPr latinLnBrk="1">
              <a:buFontTx/>
              <a:buChar char="-"/>
            </a:pPr>
            <a:r>
              <a:rPr lang="en-US" altLang="ko-KR" smtClean="0">
                <a:latin typeface="Optima"/>
                <a:ea typeface="가는각진제목체"/>
              </a:rPr>
              <a:t> Map </a:t>
            </a:r>
            <a:r>
              <a:rPr lang="ko-KR" altLang="en-US" smtClean="0">
                <a:latin typeface="Optima"/>
                <a:ea typeface="가는각진제목체"/>
              </a:rPr>
              <a:t>탭에서는 </a:t>
            </a:r>
            <a:r>
              <a:rPr lang="ko-KR" altLang="en-US" smtClean="0">
                <a:latin typeface="Optima"/>
                <a:ea typeface="가는각진제목체"/>
              </a:rPr>
              <a:t>전체 파일 중에서 선택한 세그먼트가 어떻게 분포되어 있는 지를 제공한다</a:t>
            </a:r>
            <a:r>
              <a:rPr lang="en-US" altLang="ko-KR" smtClean="0">
                <a:latin typeface="Optima"/>
                <a:ea typeface="가는각진제목체"/>
              </a:rPr>
              <a:t>. </a:t>
            </a:r>
            <a:r>
              <a:rPr lang="ko-KR" altLang="en-US" smtClean="0">
                <a:latin typeface="Optima"/>
                <a:ea typeface="가는각진제목체"/>
              </a:rPr>
              <a:t>빨간색으로 표시된 것이 선택된 세그먼트가 저장된 곳이다</a:t>
            </a:r>
            <a:r>
              <a:rPr lang="en-US" altLang="ko-KR" smtClean="0">
                <a:latin typeface="Optima"/>
                <a:ea typeface="가는각진제목체"/>
              </a:rPr>
              <a:t>.</a:t>
            </a:r>
          </a:p>
          <a:p>
            <a:endParaRPr lang="ko-KR" altLang="en-US" smtClean="0">
              <a:latin typeface="Optima"/>
              <a:ea typeface="가는각진제목체"/>
            </a:endParaRPr>
          </a:p>
        </p:txBody>
      </p:sp>
      <p:sp>
        <p:nvSpPr>
          <p:cNvPr id="81924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52F3C1-10D6-41FB-A074-590266AB2F0C}" type="slidenum">
              <a:rPr lang="en-US" altLang="ko-KR" smtClean="0">
                <a:latin typeface="Optima"/>
                <a:ea typeface="가는각진제목체"/>
                <a:cs typeface="가는각진제목체"/>
              </a:rPr>
              <a:pPr/>
              <a:t>22</a:t>
            </a:fld>
            <a:endParaRPr lang="ko-KR" altLang="ko-KR" smtClean="0">
              <a:latin typeface="Optima"/>
              <a:ea typeface="가는각진제목체"/>
              <a:cs typeface="가는각진제목체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2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marR="0" indent="0" algn="l" defTabSz="914400" rtl="0" eaLnBrk="0" fontAlgn="base" latinLnBrk="1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mtClean="0">
                <a:latin typeface="Optima"/>
                <a:ea typeface="가는각진제목체"/>
              </a:rPr>
              <a:t>- </a:t>
            </a:r>
            <a:r>
              <a:rPr lang="ko-KR" altLang="en-US" smtClean="0">
                <a:latin typeface="Optima"/>
                <a:ea typeface="가는각진제목체"/>
              </a:rPr>
              <a:t>화면 좌측에서 선택한 데이터파일에 포함된 세그먼트 리스트를 보여준다</a:t>
            </a:r>
            <a:r>
              <a:rPr lang="en-US" altLang="ko-KR" smtClean="0">
                <a:latin typeface="Optima"/>
                <a:ea typeface="가는각진제목체"/>
              </a:rPr>
              <a:t>.</a:t>
            </a:r>
          </a:p>
          <a:p>
            <a:pPr latinLnBrk="1">
              <a:buFontTx/>
              <a:buChar char="-"/>
            </a:pPr>
            <a:r>
              <a:rPr lang="en-US" altLang="ko-KR" smtClean="0">
                <a:latin typeface="Optima"/>
                <a:ea typeface="가는각진제목체"/>
              </a:rPr>
              <a:t> Segment Info </a:t>
            </a:r>
            <a:r>
              <a:rPr lang="ko-KR" altLang="en-US" smtClean="0">
                <a:latin typeface="Optima"/>
                <a:ea typeface="가는각진제목체"/>
              </a:rPr>
              <a:t>탭에서는 선택된 세그먼트의 블럭 사용량 정보를 제공한다</a:t>
            </a:r>
            <a:r>
              <a:rPr lang="en-US" altLang="ko-KR" smtClean="0">
                <a:latin typeface="Optima"/>
                <a:ea typeface="가는각진제목체"/>
              </a:rPr>
              <a:t>.</a:t>
            </a:r>
            <a:endParaRPr lang="ko-KR" altLang="en-US" smtClean="0">
              <a:latin typeface="Optima"/>
              <a:ea typeface="가는각진제목체"/>
            </a:endParaRPr>
          </a:p>
          <a:p>
            <a:endParaRPr lang="ko-KR" altLang="en-US" smtClean="0">
              <a:latin typeface="Optima"/>
              <a:ea typeface="가는각진제목체"/>
            </a:endParaRPr>
          </a:p>
        </p:txBody>
      </p:sp>
      <p:sp>
        <p:nvSpPr>
          <p:cNvPr id="81924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52F3C1-10D6-41FB-A074-590266AB2F0C}" type="slidenum">
              <a:rPr lang="en-US" altLang="ko-KR" smtClean="0">
                <a:latin typeface="Optima"/>
                <a:ea typeface="가는각진제목체"/>
                <a:cs typeface="가는각진제목체"/>
              </a:rPr>
              <a:pPr/>
              <a:t>23</a:t>
            </a:fld>
            <a:endParaRPr lang="ko-KR" altLang="ko-KR" smtClean="0">
              <a:latin typeface="Optima"/>
              <a:ea typeface="가는각진제목체"/>
              <a:cs typeface="가는각진제목체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294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latinLnBrk="1"/>
            <a:r>
              <a:rPr lang="en-US" altLang="ko-KR" smtClean="0">
                <a:latin typeface="Optima"/>
                <a:ea typeface="가는각진제목체"/>
              </a:rPr>
              <a:t>- Current </a:t>
            </a:r>
            <a:r>
              <a:rPr lang="ko-KR" altLang="en-US" smtClean="0">
                <a:latin typeface="Optima"/>
                <a:ea typeface="가는각진제목체"/>
              </a:rPr>
              <a:t>리두 로그 그룹 정보와 리두 로그 그룹의 크기와 시작 시간을 보여준다</a:t>
            </a:r>
            <a:r>
              <a:rPr lang="en-US" altLang="ko-KR" smtClean="0">
                <a:latin typeface="Optima"/>
                <a:ea typeface="가는각진제목체"/>
              </a:rPr>
              <a:t>.</a:t>
            </a:r>
            <a:endParaRPr lang="ko-KR" altLang="en-US" smtClean="0">
              <a:latin typeface="Optima"/>
              <a:ea typeface="가는각진제목체"/>
            </a:endParaRPr>
          </a:p>
          <a:p>
            <a:r>
              <a:rPr lang="en-US" altLang="ko-KR" smtClean="0">
                <a:latin typeface="Optima"/>
                <a:ea typeface="가는각진제목체"/>
              </a:rPr>
              <a:t>- Redo Log Member </a:t>
            </a:r>
            <a:r>
              <a:rPr lang="ko-KR" altLang="en-US" smtClean="0">
                <a:latin typeface="Optima"/>
                <a:ea typeface="가는각진제목체"/>
              </a:rPr>
              <a:t>탭에서는 해당 리두 로그 그룹내의 멤버 정보를 보여준다</a:t>
            </a:r>
            <a:r>
              <a:rPr lang="en-US" altLang="ko-KR" smtClean="0">
                <a:latin typeface="Optima"/>
                <a:ea typeface="가는각진제목체"/>
              </a:rPr>
              <a:t>.</a:t>
            </a:r>
            <a:endParaRPr lang="ko-KR" altLang="en-US" smtClean="0">
              <a:latin typeface="Optima"/>
              <a:ea typeface="가는각진제목체"/>
            </a:endParaRPr>
          </a:p>
        </p:txBody>
      </p:sp>
      <p:sp>
        <p:nvSpPr>
          <p:cNvPr id="8294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CDC017-B3CF-4121-9C46-503E1BD91554}" type="slidenum">
              <a:rPr lang="en-US" altLang="ko-KR" smtClean="0">
                <a:latin typeface="Optima"/>
                <a:ea typeface="가는각진제목체"/>
                <a:cs typeface="가는각진제목체"/>
              </a:rPr>
              <a:pPr/>
              <a:t>24</a:t>
            </a:fld>
            <a:endParaRPr lang="ko-KR" altLang="ko-KR" smtClean="0">
              <a:latin typeface="Optima"/>
              <a:ea typeface="가는각진제목체"/>
              <a:cs typeface="가는각진제목체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3971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latinLnBrk="1"/>
            <a:endParaRPr lang="ko-KR" altLang="en-US" smtClean="0">
              <a:latin typeface="Optima"/>
              <a:ea typeface="가는각진제목체"/>
            </a:endParaRPr>
          </a:p>
        </p:txBody>
      </p:sp>
      <p:sp>
        <p:nvSpPr>
          <p:cNvPr id="83972" name="슬라이드 번호 개체 틀 3"/>
          <p:cNvSpPr txBox="1">
            <a:spLocks noGrp="1"/>
          </p:cNvSpPr>
          <p:nvPr/>
        </p:nvSpPr>
        <p:spPr bwMode="auto">
          <a:xfrm>
            <a:off x="3852863" y="9344025"/>
            <a:ext cx="2944812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b"/>
          <a:lstStyle/>
          <a:p>
            <a:pPr algn="r" eaLnBrk="0" latinLnBrk="0" hangingPunct="0"/>
            <a:fld id="{5F228D7A-C5CA-4138-BBE7-6FCE0A19A688}" type="slidenum">
              <a:rPr lang="en-US" altLang="ko-KR" b="0">
                <a:latin typeface="Optima"/>
                <a:ea typeface="가는각진제목체"/>
                <a:cs typeface="가는각진제목체"/>
              </a:rPr>
              <a:pPr algn="r" eaLnBrk="0" latinLnBrk="0" hangingPunct="0"/>
              <a:t>25</a:t>
            </a:fld>
            <a:endParaRPr lang="ko-KR" altLang="ko-KR" b="0">
              <a:latin typeface="Optima"/>
              <a:ea typeface="가는각진제목체"/>
              <a:cs typeface="가는각진제목체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499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latinLnBrk="1"/>
            <a:endParaRPr lang="ko-KR" altLang="en-US" smtClean="0">
              <a:latin typeface="Optima"/>
              <a:ea typeface="가는각진제목체"/>
            </a:endParaRPr>
          </a:p>
        </p:txBody>
      </p:sp>
      <p:sp>
        <p:nvSpPr>
          <p:cNvPr id="84996" name="슬라이드 번호 개체 틀 3"/>
          <p:cNvSpPr txBox="1">
            <a:spLocks noGrp="1"/>
          </p:cNvSpPr>
          <p:nvPr/>
        </p:nvSpPr>
        <p:spPr bwMode="auto">
          <a:xfrm>
            <a:off x="3852863" y="9344025"/>
            <a:ext cx="2944812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b"/>
          <a:lstStyle/>
          <a:p>
            <a:pPr algn="r" eaLnBrk="0" latinLnBrk="0" hangingPunct="0"/>
            <a:fld id="{24864A2D-8977-46FE-9EDD-1ABEDD9D0469}" type="slidenum">
              <a:rPr lang="en-US" altLang="ko-KR" b="0">
                <a:latin typeface="Optima"/>
                <a:ea typeface="가는각진제목체"/>
                <a:cs typeface="가는각진제목체"/>
              </a:rPr>
              <a:pPr algn="r" eaLnBrk="0" latinLnBrk="0" hangingPunct="0"/>
              <a:t>26</a:t>
            </a:fld>
            <a:endParaRPr lang="ko-KR" altLang="ko-KR" b="0">
              <a:latin typeface="Optima"/>
              <a:ea typeface="가는각진제목체"/>
              <a:cs typeface="가는각진제목체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6019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latinLnBrk="1"/>
            <a:r>
              <a:rPr lang="en-US" altLang="ko-KR" smtClean="0">
                <a:latin typeface="Optima"/>
                <a:ea typeface="가는각진제목체"/>
              </a:rPr>
              <a:t>- </a:t>
            </a:r>
            <a:r>
              <a:rPr lang="ko-KR" altLang="en-US" smtClean="0">
                <a:latin typeface="Optima"/>
                <a:ea typeface="가는각진제목체"/>
              </a:rPr>
              <a:t>롤백 세그먼트의</a:t>
            </a:r>
            <a:r>
              <a:rPr lang="en-US" smtClean="0">
                <a:latin typeface="Optima"/>
                <a:ea typeface="가는각진제목체"/>
              </a:rPr>
              <a:t> </a:t>
            </a:r>
            <a:r>
              <a:rPr lang="en-US" altLang="ko-KR" smtClean="0">
                <a:latin typeface="Optima"/>
                <a:ea typeface="가는각진제목체"/>
              </a:rPr>
              <a:t>Extent </a:t>
            </a:r>
            <a:r>
              <a:rPr lang="ko-KR" altLang="en-US" smtClean="0">
                <a:latin typeface="Optima"/>
                <a:ea typeface="가는각진제목체"/>
              </a:rPr>
              <a:t>개수와 현재 크기를 알 수 있다</a:t>
            </a:r>
            <a:r>
              <a:rPr lang="en-US" altLang="ko-KR" smtClean="0">
                <a:latin typeface="Optima"/>
                <a:ea typeface="가는각진제목체"/>
              </a:rPr>
              <a:t>.</a:t>
            </a:r>
            <a:endParaRPr lang="ko-KR" altLang="en-US" smtClean="0">
              <a:latin typeface="Optima"/>
              <a:ea typeface="가는각진제목체"/>
            </a:endParaRPr>
          </a:p>
          <a:p>
            <a:pPr latinLnBrk="1"/>
            <a:r>
              <a:rPr lang="en-US" altLang="ko-KR" smtClean="0">
                <a:latin typeface="Optima"/>
                <a:ea typeface="가는각진제목체"/>
              </a:rPr>
              <a:t>- Rollback Segment Info </a:t>
            </a:r>
            <a:r>
              <a:rPr lang="ko-KR" altLang="en-US" smtClean="0">
                <a:latin typeface="Optima"/>
                <a:ea typeface="가는각진제목체"/>
              </a:rPr>
              <a:t>탭에서는 롤백 세그먼트 속성 정보를 보여준다</a:t>
            </a:r>
            <a:r>
              <a:rPr lang="en-US" altLang="ko-KR" smtClean="0">
                <a:latin typeface="Optima"/>
                <a:ea typeface="가는각진제목체"/>
              </a:rPr>
              <a:t>.</a:t>
            </a:r>
            <a:endParaRPr lang="ko-KR" altLang="en-US" smtClean="0">
              <a:latin typeface="Optima"/>
              <a:ea typeface="가는각진제목체"/>
            </a:endParaRPr>
          </a:p>
          <a:p>
            <a:endParaRPr lang="ko-KR" altLang="en-US" smtClean="0">
              <a:latin typeface="Optima"/>
              <a:ea typeface="가는각진제목체"/>
            </a:endParaRPr>
          </a:p>
        </p:txBody>
      </p:sp>
      <p:sp>
        <p:nvSpPr>
          <p:cNvPr id="86020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AB313B-AA29-4457-834F-54D9A8F3BFB2}" type="slidenum">
              <a:rPr lang="en-US" altLang="ko-KR" smtClean="0">
                <a:latin typeface="Optima"/>
                <a:ea typeface="가는각진제목체"/>
                <a:cs typeface="가는각진제목체"/>
              </a:rPr>
              <a:pPr/>
              <a:t>27</a:t>
            </a:fld>
            <a:endParaRPr lang="ko-KR" altLang="ko-KR" smtClean="0">
              <a:latin typeface="Optima"/>
              <a:ea typeface="가는각진제목체"/>
              <a:cs typeface="가는각진제목체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704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dirty="0" smtClean="0">
              <a:latin typeface="Optima"/>
              <a:ea typeface="가는각진제목체"/>
            </a:endParaRPr>
          </a:p>
        </p:txBody>
      </p:sp>
      <p:sp>
        <p:nvSpPr>
          <p:cNvPr id="87044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132F5D-80AA-449B-AA60-F3F9713575B1}" type="slidenum">
              <a:rPr lang="ko-KR" altLang="en-US" smtClean="0">
                <a:latin typeface="Optima"/>
                <a:ea typeface="가는각진제목체"/>
                <a:cs typeface="가는각진제목체"/>
              </a:rPr>
              <a:pPr/>
              <a:t>28</a:t>
            </a:fld>
            <a:endParaRPr lang="en-US" altLang="ko-KR" smtClean="0">
              <a:latin typeface="Optima"/>
              <a:ea typeface="가는각진제목체"/>
              <a:cs typeface="가는각진제목체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32FA90-B644-4181-90A3-2521BE14AD92}" type="slidenum">
              <a:rPr lang="en-US" altLang="ko-KR" smtClean="0"/>
              <a:pPr>
                <a:defRPr/>
              </a:pPr>
              <a:t>29</a:t>
            </a:fld>
            <a:endParaRPr lang="ko-KR" altLang="ko-KR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806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latinLnBrk="1"/>
            <a:r>
              <a:rPr lang="en-US" altLang="ko-KR" dirty="0" smtClean="0">
                <a:latin typeface="Optima"/>
                <a:ea typeface="가는각진제목체"/>
              </a:rPr>
              <a:t>- </a:t>
            </a:r>
            <a:r>
              <a:rPr lang="ko-KR" altLang="en-US" dirty="0" smtClean="0">
                <a:latin typeface="Optima"/>
                <a:ea typeface="가는각진제목체"/>
              </a:rPr>
              <a:t>화면 상단에서는 사용자 리스트와 사용자의 기본 정보를 보여준다</a:t>
            </a:r>
            <a:r>
              <a:rPr lang="en-US" altLang="ko-KR" dirty="0" smtClean="0">
                <a:latin typeface="Optima"/>
                <a:ea typeface="가는각진제목체"/>
              </a:rPr>
              <a:t>.</a:t>
            </a:r>
            <a:endParaRPr lang="ko-KR" altLang="en-US" dirty="0" smtClean="0">
              <a:latin typeface="Optima"/>
              <a:ea typeface="가는각진제목체"/>
            </a:endParaRPr>
          </a:p>
          <a:p>
            <a:pPr latinLnBrk="1"/>
            <a:r>
              <a:rPr lang="en-US" altLang="ko-KR" dirty="0" smtClean="0">
                <a:latin typeface="Optima"/>
                <a:ea typeface="가는각진제목체"/>
              </a:rPr>
              <a:t>- Roles </a:t>
            </a:r>
            <a:r>
              <a:rPr lang="ko-KR" altLang="en-US" dirty="0" smtClean="0">
                <a:latin typeface="Optima"/>
                <a:ea typeface="가는각진제목체"/>
              </a:rPr>
              <a:t>탭에서는 선택한 사용자에게 부여된 </a:t>
            </a:r>
            <a:r>
              <a:rPr lang="ko-KR" altLang="en-US" dirty="0" err="1" smtClean="0">
                <a:latin typeface="Optima"/>
                <a:ea typeface="가는각진제목체"/>
              </a:rPr>
              <a:t>롤</a:t>
            </a:r>
            <a:r>
              <a:rPr lang="ko-KR" altLang="en-US" dirty="0" smtClean="0">
                <a:latin typeface="Optima"/>
                <a:ea typeface="가는각진제목체"/>
              </a:rPr>
              <a:t> 리스트를 보여준다</a:t>
            </a:r>
            <a:r>
              <a:rPr lang="en-US" altLang="ko-KR" dirty="0" smtClean="0">
                <a:latin typeface="Optima"/>
                <a:ea typeface="가는각진제목체"/>
              </a:rPr>
              <a:t>.</a:t>
            </a:r>
            <a:endParaRPr lang="ko-KR" altLang="en-US" dirty="0" smtClean="0">
              <a:latin typeface="Optima"/>
              <a:ea typeface="가는각진제목체"/>
            </a:endParaRPr>
          </a:p>
          <a:p>
            <a:pPr latinLnBrk="1"/>
            <a:r>
              <a:rPr lang="en-US" altLang="ko-KR" dirty="0" smtClean="0">
                <a:latin typeface="Optima"/>
                <a:ea typeface="가는각진제목체"/>
              </a:rPr>
              <a:t>- System Privileges </a:t>
            </a:r>
            <a:r>
              <a:rPr lang="ko-KR" altLang="en-US" dirty="0" smtClean="0">
                <a:latin typeface="Optima"/>
                <a:ea typeface="가는각진제목체"/>
              </a:rPr>
              <a:t>탭에서는 선택한 사용자에게 부여된 시스템 권한 리스트를 보여준다</a:t>
            </a:r>
            <a:r>
              <a:rPr lang="en-US" altLang="ko-KR" dirty="0" smtClean="0">
                <a:latin typeface="Optima"/>
                <a:ea typeface="가는각진제목체"/>
              </a:rPr>
              <a:t>.</a:t>
            </a:r>
            <a:endParaRPr lang="ko-KR" altLang="en-US" dirty="0" smtClean="0">
              <a:latin typeface="Optima"/>
              <a:ea typeface="가는각진제목체"/>
            </a:endParaRPr>
          </a:p>
          <a:p>
            <a:pPr latinLnBrk="1"/>
            <a:r>
              <a:rPr lang="en-US" altLang="ko-KR" dirty="0" smtClean="0">
                <a:latin typeface="Optima"/>
                <a:ea typeface="가는각진제목체"/>
              </a:rPr>
              <a:t>- Object Privileges </a:t>
            </a:r>
            <a:r>
              <a:rPr lang="ko-KR" altLang="en-US" dirty="0" smtClean="0">
                <a:latin typeface="Optima"/>
                <a:ea typeface="가는각진제목체"/>
              </a:rPr>
              <a:t>탭에서는 선택한 사용자에게 부여된 오브젝트 권한 리스트를 보여준다</a:t>
            </a:r>
            <a:r>
              <a:rPr lang="en-US" altLang="ko-KR" dirty="0" smtClean="0">
                <a:latin typeface="Optima"/>
                <a:ea typeface="가는각진제목체"/>
              </a:rPr>
              <a:t>.</a:t>
            </a:r>
            <a:endParaRPr lang="ko-KR" altLang="en-US" dirty="0" smtClean="0">
              <a:latin typeface="Optima"/>
              <a:ea typeface="가는각진제목체"/>
            </a:endParaRPr>
          </a:p>
          <a:p>
            <a:endParaRPr lang="ko-KR" altLang="en-US" dirty="0" smtClean="0">
              <a:latin typeface="Optima"/>
              <a:ea typeface="가는각진제목체"/>
            </a:endParaRPr>
          </a:p>
        </p:txBody>
      </p:sp>
      <p:sp>
        <p:nvSpPr>
          <p:cNvPr id="8806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47AAF91-403D-47FF-944A-B9FAD50F6DFC}" type="slidenum">
              <a:rPr lang="en-US" altLang="ko-KR" smtClean="0">
                <a:latin typeface="Optima"/>
                <a:ea typeface="가는각진제목체"/>
                <a:cs typeface="가는각진제목체"/>
              </a:rPr>
              <a:pPr/>
              <a:t>30</a:t>
            </a:fld>
            <a:endParaRPr lang="ko-KR" altLang="ko-KR" smtClean="0">
              <a:latin typeface="Optima"/>
              <a:ea typeface="가는각진제목체"/>
              <a:cs typeface="가는각진제목체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9091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latinLnBrk="1"/>
            <a:r>
              <a:rPr lang="en-US" altLang="ko-KR" b="1" smtClean="0">
                <a:latin typeface="Optima"/>
                <a:ea typeface="가는각진제목체"/>
              </a:rPr>
              <a:t>&lt;General </a:t>
            </a:r>
            <a:r>
              <a:rPr lang="ko-KR" altLang="en-US" b="1" smtClean="0">
                <a:latin typeface="Optima"/>
                <a:ea typeface="가는각진제목체"/>
              </a:rPr>
              <a:t>탭</a:t>
            </a:r>
            <a:r>
              <a:rPr lang="en-US" altLang="ko-KR" b="1" smtClean="0">
                <a:latin typeface="Optima"/>
                <a:ea typeface="가는각진제목체"/>
              </a:rPr>
              <a:t>&gt;</a:t>
            </a:r>
            <a:endParaRPr lang="ko-KR" altLang="en-US" b="1" smtClean="0">
              <a:latin typeface="Optima"/>
              <a:ea typeface="가는각진제목체"/>
            </a:endParaRPr>
          </a:p>
          <a:p>
            <a:pPr latinLnBrk="1"/>
            <a:r>
              <a:rPr lang="en-US" altLang="ko-KR" smtClean="0">
                <a:latin typeface="Optima"/>
                <a:ea typeface="가는각진제목체"/>
              </a:rPr>
              <a:t>Name : </a:t>
            </a:r>
            <a:r>
              <a:rPr lang="ko-KR" altLang="en-US" smtClean="0">
                <a:latin typeface="Optima"/>
                <a:ea typeface="가는각진제목체"/>
              </a:rPr>
              <a:t>사용자 이름을 입력한다</a:t>
            </a:r>
            <a:r>
              <a:rPr lang="en-US" altLang="ko-KR" smtClean="0">
                <a:latin typeface="Optima"/>
                <a:ea typeface="가는각진제목체"/>
              </a:rPr>
              <a:t>.</a:t>
            </a:r>
            <a:endParaRPr lang="ko-KR" altLang="en-US" smtClean="0">
              <a:latin typeface="Optima"/>
              <a:ea typeface="가는각진제목체"/>
            </a:endParaRPr>
          </a:p>
          <a:p>
            <a:pPr latinLnBrk="1"/>
            <a:r>
              <a:rPr lang="en-US" altLang="ko-KR" smtClean="0">
                <a:latin typeface="Optima"/>
                <a:ea typeface="가는각진제목체"/>
              </a:rPr>
              <a:t>Password : </a:t>
            </a:r>
            <a:r>
              <a:rPr lang="ko-KR" altLang="en-US" smtClean="0">
                <a:latin typeface="Optima"/>
                <a:ea typeface="가는각진제목체"/>
              </a:rPr>
              <a:t>패스워드를 입력한다</a:t>
            </a:r>
            <a:r>
              <a:rPr lang="en-US" altLang="ko-KR" smtClean="0">
                <a:latin typeface="Optima"/>
                <a:ea typeface="가는각진제목체"/>
              </a:rPr>
              <a:t>.</a:t>
            </a:r>
            <a:endParaRPr lang="ko-KR" altLang="en-US" smtClean="0">
              <a:latin typeface="Optima"/>
              <a:ea typeface="가는각진제목체"/>
            </a:endParaRPr>
          </a:p>
          <a:p>
            <a:pPr latinLnBrk="1"/>
            <a:r>
              <a:rPr lang="en-US" altLang="ko-KR" smtClean="0">
                <a:latin typeface="Optima"/>
                <a:ea typeface="가는각진제목체"/>
              </a:rPr>
              <a:t>Confirm Password : </a:t>
            </a:r>
            <a:r>
              <a:rPr lang="ko-KR" altLang="en-US" smtClean="0">
                <a:latin typeface="Optima"/>
                <a:ea typeface="가는각진제목체"/>
              </a:rPr>
              <a:t>패스워드를 다시 한번 입력한다</a:t>
            </a:r>
            <a:r>
              <a:rPr lang="en-US" altLang="ko-KR" smtClean="0">
                <a:latin typeface="Optima"/>
                <a:ea typeface="가는각진제목체"/>
              </a:rPr>
              <a:t>.</a:t>
            </a:r>
            <a:endParaRPr lang="ko-KR" altLang="en-US" smtClean="0">
              <a:latin typeface="Optima"/>
              <a:ea typeface="가는각진제목체"/>
            </a:endParaRPr>
          </a:p>
          <a:p>
            <a:pPr latinLnBrk="1"/>
            <a:r>
              <a:rPr lang="en-US" altLang="ko-KR" smtClean="0">
                <a:latin typeface="Optima"/>
                <a:ea typeface="가는각진제목체"/>
              </a:rPr>
              <a:t>Default Tablespace : </a:t>
            </a:r>
            <a:r>
              <a:rPr lang="ko-KR" altLang="en-US" smtClean="0">
                <a:latin typeface="Optima"/>
                <a:ea typeface="가는각진제목체"/>
              </a:rPr>
              <a:t>기본 테이블스페이스를 입력한다</a:t>
            </a:r>
            <a:r>
              <a:rPr lang="en-US" altLang="ko-KR" smtClean="0">
                <a:latin typeface="Optima"/>
                <a:ea typeface="가는각진제목체"/>
              </a:rPr>
              <a:t>.</a:t>
            </a:r>
            <a:endParaRPr lang="ko-KR" altLang="en-US" smtClean="0">
              <a:latin typeface="Optima"/>
              <a:ea typeface="가는각진제목체"/>
            </a:endParaRPr>
          </a:p>
          <a:p>
            <a:pPr latinLnBrk="1"/>
            <a:r>
              <a:rPr lang="en-US" altLang="ko-KR" smtClean="0">
                <a:latin typeface="Optima"/>
                <a:ea typeface="가는각진제목체"/>
              </a:rPr>
              <a:t>Password Expire : </a:t>
            </a:r>
            <a:r>
              <a:rPr lang="ko-KR" altLang="en-US" smtClean="0">
                <a:latin typeface="Optima"/>
                <a:ea typeface="가는각진제목체"/>
              </a:rPr>
              <a:t>패스워드가 </a:t>
            </a:r>
            <a:r>
              <a:rPr lang="en-US" altLang="ko-KR" smtClean="0">
                <a:latin typeface="Optima"/>
                <a:ea typeface="가는각진제목체"/>
              </a:rPr>
              <a:t>expired </a:t>
            </a:r>
            <a:r>
              <a:rPr lang="ko-KR" altLang="en-US" smtClean="0">
                <a:latin typeface="Optima"/>
                <a:ea typeface="가는각진제목체"/>
              </a:rPr>
              <a:t>된 상태로 생성할 지 여부를 선택한다</a:t>
            </a:r>
            <a:r>
              <a:rPr lang="en-US" altLang="ko-KR" smtClean="0">
                <a:latin typeface="Optima"/>
                <a:ea typeface="가는각진제목체"/>
              </a:rPr>
              <a:t>.</a:t>
            </a:r>
            <a:endParaRPr lang="ko-KR" altLang="en-US" smtClean="0">
              <a:latin typeface="Optima"/>
              <a:ea typeface="가는각진제목체"/>
            </a:endParaRPr>
          </a:p>
          <a:p>
            <a:pPr latinLnBrk="1"/>
            <a:r>
              <a:rPr lang="en-US" altLang="ko-KR" smtClean="0">
                <a:latin typeface="Optima"/>
                <a:ea typeface="가는각진제목체"/>
              </a:rPr>
              <a:t>Account Lock : </a:t>
            </a:r>
            <a:r>
              <a:rPr lang="ko-KR" altLang="en-US" smtClean="0">
                <a:latin typeface="Optima"/>
                <a:ea typeface="가는각진제목체"/>
              </a:rPr>
              <a:t>계정 잠금 상태로 생성할 지 여부를 선택한다</a:t>
            </a:r>
            <a:r>
              <a:rPr lang="en-US" altLang="ko-KR" smtClean="0">
                <a:latin typeface="Optima"/>
                <a:ea typeface="가는각진제목체"/>
              </a:rPr>
              <a:t>.</a:t>
            </a:r>
            <a:endParaRPr lang="ko-KR" altLang="en-US" smtClean="0">
              <a:latin typeface="Optima"/>
              <a:ea typeface="가는각진제목체"/>
            </a:endParaRPr>
          </a:p>
          <a:p>
            <a:endParaRPr lang="ko-KR" altLang="en-US" smtClean="0">
              <a:latin typeface="Optima"/>
              <a:ea typeface="가는각진제목체"/>
            </a:endParaRPr>
          </a:p>
        </p:txBody>
      </p:sp>
      <p:sp>
        <p:nvSpPr>
          <p:cNvPr id="89092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31A564-AEF7-4F16-807C-65EAC6909253}" type="slidenum">
              <a:rPr lang="en-US" altLang="ko-KR" smtClean="0">
                <a:latin typeface="Optima"/>
                <a:ea typeface="가는각진제목체"/>
                <a:cs typeface="가는각진제목체"/>
              </a:rPr>
              <a:pPr/>
              <a:t>31</a:t>
            </a:fld>
            <a:endParaRPr lang="ko-KR" altLang="ko-KR" smtClean="0">
              <a:latin typeface="Optima"/>
              <a:ea typeface="가는각진제목체"/>
              <a:cs typeface="가는각진제목체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dirty="0" smtClean="0">
              <a:latin typeface="Optima"/>
              <a:ea typeface="가는각진제목체"/>
            </a:endParaRPr>
          </a:p>
        </p:txBody>
      </p:sp>
      <p:sp>
        <p:nvSpPr>
          <p:cNvPr id="66564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0A52BF-6279-4D68-A7E5-19C6FAD12CF5}" type="slidenum">
              <a:rPr lang="en-US" altLang="ko-KR" smtClean="0">
                <a:latin typeface="Optima"/>
                <a:ea typeface="가는각진제목체"/>
                <a:cs typeface="가는각진제목체"/>
              </a:rPr>
              <a:pPr/>
              <a:t>3</a:t>
            </a:fld>
            <a:endParaRPr lang="ko-KR" altLang="ko-KR" smtClean="0">
              <a:latin typeface="Optima"/>
              <a:ea typeface="가는각진제목체"/>
              <a:cs typeface="가는각진제목체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011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ko-KR" altLang="en-US" smtClean="0">
                <a:latin typeface="Optima"/>
                <a:ea typeface="가는각진제목체"/>
              </a:rPr>
              <a:t>사용자 변경에 대한 속정 정보는 사용자 생성의 속성 부분과 동일하다</a:t>
            </a:r>
            <a:r>
              <a:rPr lang="en-US" altLang="ko-KR" smtClean="0">
                <a:latin typeface="Optima"/>
                <a:ea typeface="가는각진제목체"/>
              </a:rPr>
              <a:t>.</a:t>
            </a:r>
          </a:p>
          <a:p>
            <a:endParaRPr lang="en-US" altLang="ko-KR" smtClean="0">
              <a:latin typeface="Optima"/>
              <a:ea typeface="가는각진제목체"/>
            </a:endParaRPr>
          </a:p>
          <a:p>
            <a:r>
              <a:rPr lang="en-US" altLang="ko-KR" b="1" smtClean="0">
                <a:latin typeface="Optima"/>
                <a:ea typeface="가는각진제목체"/>
              </a:rPr>
              <a:t>&lt;</a:t>
            </a:r>
            <a:r>
              <a:rPr lang="ko-KR" altLang="en-US" b="1" smtClean="0">
                <a:latin typeface="Optima"/>
                <a:ea typeface="가는각진제목체"/>
              </a:rPr>
              <a:t>사용자 삭제</a:t>
            </a:r>
            <a:r>
              <a:rPr lang="en-US" altLang="ko-KR" b="1" smtClean="0">
                <a:latin typeface="Optima"/>
                <a:ea typeface="가는각진제목체"/>
              </a:rPr>
              <a:t>&gt;</a:t>
            </a:r>
          </a:p>
          <a:p>
            <a:r>
              <a:rPr lang="ko-KR" altLang="en-US" smtClean="0">
                <a:latin typeface="Optima"/>
                <a:ea typeface="가는각진제목체"/>
              </a:rPr>
              <a:t>사용자 리스트에서 삭제하고자 하는 사용자를 선택하고 </a:t>
            </a:r>
            <a:r>
              <a:rPr lang="en-US" altLang="ko-KR" smtClean="0">
                <a:latin typeface="Optima"/>
                <a:ea typeface="가는각진제목체"/>
              </a:rPr>
              <a:t>[Action] </a:t>
            </a:r>
            <a:r>
              <a:rPr lang="ko-KR" altLang="en-US" smtClean="0">
                <a:latin typeface="Optima"/>
                <a:ea typeface="가는각진제목체"/>
              </a:rPr>
              <a:t>메뉴 </a:t>
            </a:r>
            <a:r>
              <a:rPr lang="en-US" altLang="ko-KR" smtClean="0">
                <a:latin typeface="Optima"/>
                <a:ea typeface="가는각진제목체"/>
                <a:sym typeface="Wingdings" pitchFamily="2" charset="2"/>
              </a:rPr>
              <a:t> [Drop User] </a:t>
            </a:r>
            <a:r>
              <a:rPr lang="ko-KR" altLang="en-US" smtClean="0">
                <a:latin typeface="Optima"/>
                <a:ea typeface="가는각진제목체"/>
                <a:sym typeface="Wingdings" pitchFamily="2" charset="2"/>
              </a:rPr>
              <a:t>메뉴를 선택하거나 </a:t>
            </a:r>
            <a:r>
              <a:rPr lang="en-US" altLang="ko-KR" smtClean="0">
                <a:latin typeface="Optima"/>
                <a:ea typeface="가는각진제목체"/>
                <a:sym typeface="Wingdings" pitchFamily="2" charset="2"/>
              </a:rPr>
              <a:t>Security Manager </a:t>
            </a:r>
            <a:r>
              <a:rPr lang="ko-KR" altLang="en-US" smtClean="0">
                <a:latin typeface="Optima"/>
                <a:ea typeface="가는각진제목체"/>
                <a:sym typeface="Wingdings" pitchFamily="2" charset="2"/>
              </a:rPr>
              <a:t>툴바에서 사용자 삭제 아이콘을 클릭한다</a:t>
            </a:r>
            <a:r>
              <a:rPr lang="en-US" altLang="ko-KR" smtClean="0">
                <a:latin typeface="Optima"/>
                <a:ea typeface="가는각진제목체"/>
                <a:sym typeface="Wingdings" pitchFamily="2" charset="2"/>
              </a:rPr>
              <a:t>.</a:t>
            </a:r>
            <a:endParaRPr lang="ko-KR" altLang="en-US" smtClean="0">
              <a:latin typeface="Optima"/>
              <a:ea typeface="가는각진제목체"/>
            </a:endParaRPr>
          </a:p>
        </p:txBody>
      </p:sp>
      <p:sp>
        <p:nvSpPr>
          <p:cNvPr id="9011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7FD1F9-1DEE-4FE3-A926-6DD3817B8F93}" type="slidenum">
              <a:rPr lang="en-US" altLang="ko-KR" smtClean="0">
                <a:latin typeface="Optima"/>
                <a:ea typeface="가는각진제목체"/>
                <a:cs typeface="가는각진제목체"/>
              </a:rPr>
              <a:pPr/>
              <a:t>32</a:t>
            </a:fld>
            <a:endParaRPr lang="ko-KR" altLang="ko-KR" smtClean="0">
              <a:latin typeface="Optima"/>
              <a:ea typeface="가는각진제목체"/>
              <a:cs typeface="가는각진제목체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1139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latinLnBrk="1"/>
            <a:r>
              <a:rPr lang="en-US" altLang="ko-KR" smtClean="0">
                <a:latin typeface="Optima"/>
                <a:ea typeface="가는각진제목체"/>
              </a:rPr>
              <a:t>- </a:t>
            </a:r>
            <a:r>
              <a:rPr lang="ko-KR" altLang="en-US" smtClean="0">
                <a:latin typeface="Optima"/>
                <a:ea typeface="가는각진제목체"/>
              </a:rPr>
              <a:t>시스템 권한 리스트에서 부여 혹은 회수하고자 하는 권한들을 선택한다</a:t>
            </a:r>
            <a:r>
              <a:rPr lang="en-US" altLang="ko-KR" smtClean="0">
                <a:latin typeface="Optima"/>
                <a:ea typeface="가는각진제목체"/>
              </a:rPr>
              <a:t>.</a:t>
            </a:r>
            <a:endParaRPr lang="ko-KR" altLang="en-US" smtClean="0">
              <a:latin typeface="Optima"/>
              <a:ea typeface="가는각진제목체"/>
            </a:endParaRPr>
          </a:p>
          <a:p>
            <a:pPr latinLnBrk="1"/>
            <a:r>
              <a:rPr lang="en-US" altLang="ko-KR" smtClean="0">
                <a:latin typeface="Optima"/>
                <a:ea typeface="가는각진제목체"/>
              </a:rPr>
              <a:t>- Grant : </a:t>
            </a:r>
            <a:r>
              <a:rPr lang="ko-KR" altLang="en-US" smtClean="0">
                <a:latin typeface="Optima"/>
                <a:ea typeface="가는각진제목체"/>
              </a:rPr>
              <a:t>선택한 권한을 사용자에게 부여하고자 하는 경우에 클릭한다</a:t>
            </a:r>
            <a:r>
              <a:rPr lang="en-US" altLang="ko-KR" smtClean="0">
                <a:latin typeface="Optima"/>
                <a:ea typeface="가는각진제목체"/>
              </a:rPr>
              <a:t>.</a:t>
            </a:r>
            <a:endParaRPr lang="ko-KR" altLang="en-US" smtClean="0">
              <a:latin typeface="Optima"/>
              <a:ea typeface="가는각진제목체"/>
            </a:endParaRPr>
          </a:p>
          <a:p>
            <a:pPr latinLnBrk="1"/>
            <a:r>
              <a:rPr lang="en-US" altLang="ko-KR" smtClean="0">
                <a:latin typeface="Optima"/>
                <a:ea typeface="가는각진제목체"/>
              </a:rPr>
              <a:t>- Revoke : </a:t>
            </a:r>
            <a:r>
              <a:rPr lang="ko-KR" altLang="en-US" smtClean="0">
                <a:latin typeface="Optima"/>
                <a:ea typeface="가는각진제목체"/>
              </a:rPr>
              <a:t>선택한 권한을 사용자로부터 회수하고자 하는 경우에 클릭한다</a:t>
            </a:r>
            <a:r>
              <a:rPr lang="en-US" altLang="ko-KR" smtClean="0">
                <a:latin typeface="Optima"/>
                <a:ea typeface="가는각진제목체"/>
              </a:rPr>
              <a:t>.</a:t>
            </a:r>
            <a:endParaRPr lang="ko-KR" altLang="en-US" smtClean="0">
              <a:latin typeface="Optima"/>
              <a:ea typeface="가는각진제목체"/>
            </a:endParaRPr>
          </a:p>
          <a:p>
            <a:pPr latinLnBrk="1"/>
            <a:r>
              <a:rPr lang="en-US" altLang="ko-KR" smtClean="0">
                <a:latin typeface="Optima"/>
                <a:ea typeface="가는각진제목체"/>
              </a:rPr>
              <a:t>- Select All : </a:t>
            </a:r>
            <a:r>
              <a:rPr lang="ko-KR" altLang="en-US" smtClean="0">
                <a:latin typeface="Optima"/>
                <a:ea typeface="가는각진제목체"/>
              </a:rPr>
              <a:t>모든 권한을 선택하고자 할 때 사용한다</a:t>
            </a:r>
            <a:r>
              <a:rPr lang="en-US" altLang="ko-KR" smtClean="0">
                <a:latin typeface="Optima"/>
                <a:ea typeface="가는각진제목체"/>
              </a:rPr>
              <a:t>.</a:t>
            </a:r>
            <a:endParaRPr lang="ko-KR" altLang="en-US" smtClean="0">
              <a:latin typeface="Optima"/>
              <a:ea typeface="가는각진제목체"/>
            </a:endParaRPr>
          </a:p>
          <a:p>
            <a:pPr latinLnBrk="1"/>
            <a:r>
              <a:rPr lang="en-US" altLang="ko-KR" smtClean="0">
                <a:latin typeface="Optima"/>
                <a:ea typeface="가는각진제목체"/>
              </a:rPr>
              <a:t>- Unselect All : </a:t>
            </a:r>
            <a:r>
              <a:rPr lang="ko-KR" altLang="en-US" smtClean="0">
                <a:latin typeface="Optima"/>
                <a:ea typeface="가는각진제목체"/>
              </a:rPr>
              <a:t>모든 선택을 해제하고자 할 때 사용한다</a:t>
            </a:r>
            <a:r>
              <a:rPr lang="en-US" altLang="ko-KR" smtClean="0">
                <a:latin typeface="Optima"/>
                <a:ea typeface="가는각진제목체"/>
              </a:rPr>
              <a:t>.</a:t>
            </a:r>
            <a:endParaRPr lang="ko-KR" altLang="en-US" smtClean="0">
              <a:latin typeface="Optima"/>
              <a:ea typeface="가는각진제목체"/>
            </a:endParaRPr>
          </a:p>
          <a:p>
            <a:endParaRPr lang="ko-KR" altLang="en-US" smtClean="0">
              <a:latin typeface="Optima"/>
              <a:ea typeface="가는각진제목체"/>
            </a:endParaRPr>
          </a:p>
        </p:txBody>
      </p:sp>
      <p:sp>
        <p:nvSpPr>
          <p:cNvPr id="91140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24D251-3989-4772-AB69-80AEBEBC99EF}" type="slidenum">
              <a:rPr lang="en-US" altLang="ko-KR" smtClean="0">
                <a:latin typeface="Optima"/>
                <a:ea typeface="가는각진제목체"/>
                <a:cs typeface="가는각진제목체"/>
              </a:rPr>
              <a:pPr/>
              <a:t>33</a:t>
            </a:fld>
            <a:endParaRPr lang="ko-KR" altLang="ko-KR" smtClean="0">
              <a:latin typeface="Optima"/>
              <a:ea typeface="가는각진제목체"/>
              <a:cs typeface="가는각진제목체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6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latinLnBrk="1"/>
            <a:r>
              <a:rPr lang="en-US" altLang="ko-KR" smtClean="0">
                <a:latin typeface="Optima"/>
                <a:ea typeface="가는각진제목체"/>
              </a:rPr>
              <a:t>- </a:t>
            </a:r>
            <a:r>
              <a:rPr lang="ko-KR" altLang="en-US" smtClean="0">
                <a:latin typeface="Optima"/>
                <a:ea typeface="가는각진제목체"/>
              </a:rPr>
              <a:t>대상 오브젝트를 선택한다</a:t>
            </a:r>
            <a:r>
              <a:rPr lang="en-US" altLang="ko-KR" smtClean="0">
                <a:latin typeface="Optima"/>
                <a:ea typeface="가는각진제목체"/>
              </a:rPr>
              <a:t>.</a:t>
            </a:r>
            <a:endParaRPr lang="ko-KR" altLang="en-US" smtClean="0">
              <a:latin typeface="Optima"/>
              <a:ea typeface="가는각진제목체"/>
            </a:endParaRPr>
          </a:p>
          <a:p>
            <a:pPr latinLnBrk="1"/>
            <a:r>
              <a:rPr lang="en-US" altLang="ko-KR" smtClean="0">
                <a:latin typeface="Optima"/>
                <a:ea typeface="가는각진제목체"/>
              </a:rPr>
              <a:t>- </a:t>
            </a:r>
            <a:r>
              <a:rPr lang="ko-KR" altLang="en-US" smtClean="0">
                <a:latin typeface="Optima"/>
                <a:ea typeface="가는각진제목체"/>
              </a:rPr>
              <a:t>권한 리스트에서 권한을 선택한다</a:t>
            </a:r>
            <a:r>
              <a:rPr lang="en-US" altLang="ko-KR" smtClean="0">
                <a:latin typeface="Optima"/>
                <a:ea typeface="가는각진제목체"/>
              </a:rPr>
              <a:t>.</a:t>
            </a:r>
            <a:endParaRPr lang="ko-KR" altLang="en-US" smtClean="0">
              <a:latin typeface="Optima"/>
              <a:ea typeface="가는각진제목체"/>
            </a:endParaRPr>
          </a:p>
          <a:p>
            <a:pPr latinLnBrk="1"/>
            <a:r>
              <a:rPr lang="en-US" altLang="ko-KR" smtClean="0">
                <a:latin typeface="Optima"/>
                <a:ea typeface="가는각진제목체"/>
              </a:rPr>
              <a:t>- Grant : </a:t>
            </a:r>
            <a:r>
              <a:rPr lang="ko-KR" altLang="en-US" smtClean="0">
                <a:latin typeface="Optima"/>
                <a:ea typeface="가는각진제목체"/>
              </a:rPr>
              <a:t>권한을 부여하고자 하는 경우에는</a:t>
            </a:r>
            <a:r>
              <a:rPr lang="en-US" smtClean="0">
                <a:latin typeface="Optima"/>
                <a:ea typeface="가는각진제목체"/>
              </a:rPr>
              <a:t> </a:t>
            </a:r>
            <a:r>
              <a:rPr lang="en-US" altLang="ko-KR" smtClean="0">
                <a:latin typeface="Optima"/>
                <a:ea typeface="가는각진제목체"/>
              </a:rPr>
              <a:t>Grant </a:t>
            </a:r>
            <a:r>
              <a:rPr lang="ko-KR" altLang="en-US" smtClean="0">
                <a:latin typeface="Optima"/>
                <a:ea typeface="가는각진제목체"/>
              </a:rPr>
              <a:t>버튼을 클릭한다</a:t>
            </a:r>
            <a:r>
              <a:rPr lang="en-US" altLang="ko-KR" smtClean="0">
                <a:latin typeface="Optima"/>
                <a:ea typeface="가는각진제목체"/>
              </a:rPr>
              <a:t>.</a:t>
            </a:r>
            <a:endParaRPr lang="ko-KR" altLang="en-US" smtClean="0">
              <a:latin typeface="Optima"/>
              <a:ea typeface="가는각진제목체"/>
            </a:endParaRPr>
          </a:p>
          <a:p>
            <a:pPr latinLnBrk="1"/>
            <a:r>
              <a:rPr lang="en-US" altLang="ko-KR" smtClean="0">
                <a:latin typeface="Optima"/>
                <a:ea typeface="가는각진제목체"/>
              </a:rPr>
              <a:t>- Revoke : </a:t>
            </a:r>
            <a:r>
              <a:rPr lang="ko-KR" altLang="en-US" smtClean="0">
                <a:latin typeface="Optima"/>
                <a:ea typeface="가는각진제목체"/>
              </a:rPr>
              <a:t>권한을 회수하고자 하는 경우에는</a:t>
            </a:r>
            <a:r>
              <a:rPr lang="en-US" smtClean="0">
                <a:latin typeface="Optima"/>
                <a:ea typeface="가는각진제목체"/>
              </a:rPr>
              <a:t> </a:t>
            </a:r>
            <a:r>
              <a:rPr lang="en-US" altLang="ko-KR" smtClean="0">
                <a:latin typeface="Optima"/>
                <a:ea typeface="가는각진제목체"/>
              </a:rPr>
              <a:t>Revoke </a:t>
            </a:r>
            <a:r>
              <a:rPr lang="ko-KR" altLang="en-US" smtClean="0">
                <a:latin typeface="Optima"/>
                <a:ea typeface="가는각진제목체"/>
              </a:rPr>
              <a:t>버튼을 클릭한다</a:t>
            </a:r>
            <a:r>
              <a:rPr lang="en-US" altLang="ko-KR" smtClean="0">
                <a:latin typeface="Optima"/>
                <a:ea typeface="가는각진제목체"/>
              </a:rPr>
              <a:t>.</a:t>
            </a:r>
            <a:endParaRPr lang="ko-KR" altLang="en-US" smtClean="0">
              <a:latin typeface="Optima"/>
              <a:ea typeface="가는각진제목체"/>
            </a:endParaRPr>
          </a:p>
          <a:p>
            <a:endParaRPr lang="ko-KR" altLang="en-US" smtClean="0">
              <a:latin typeface="Optima"/>
              <a:ea typeface="가는각진제목체"/>
            </a:endParaRPr>
          </a:p>
        </p:txBody>
      </p:sp>
      <p:sp>
        <p:nvSpPr>
          <p:cNvPr id="92164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E59A5A-5CFA-4E50-B914-AF99056ED5C5}" type="slidenum">
              <a:rPr lang="en-US" altLang="ko-KR" smtClean="0">
                <a:latin typeface="Optima"/>
                <a:ea typeface="가는각진제목체"/>
                <a:cs typeface="가는각진제목체"/>
              </a:rPr>
              <a:pPr/>
              <a:t>34</a:t>
            </a:fld>
            <a:endParaRPr lang="ko-KR" altLang="ko-KR" smtClean="0">
              <a:latin typeface="Optima"/>
              <a:ea typeface="가는각진제목체"/>
              <a:cs typeface="가는각진제목체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318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latinLnBrk="1"/>
            <a:r>
              <a:rPr lang="en-US" altLang="ko-KR" smtClean="0">
                <a:latin typeface="Optima"/>
                <a:ea typeface="가는각진제목체"/>
              </a:rPr>
              <a:t>- </a:t>
            </a:r>
            <a:r>
              <a:rPr lang="ko-KR" altLang="en-US" smtClean="0">
                <a:latin typeface="Optima"/>
                <a:ea typeface="가는각진제목체"/>
              </a:rPr>
              <a:t>화면 상단에서는 시스템 권한 리스트와 해당 권한에 대한 설명을 보여준다</a:t>
            </a:r>
            <a:r>
              <a:rPr lang="en-US" altLang="ko-KR" smtClean="0">
                <a:latin typeface="Optima"/>
                <a:ea typeface="가는각진제목체"/>
              </a:rPr>
              <a:t>.</a:t>
            </a:r>
            <a:endParaRPr lang="ko-KR" altLang="en-US" smtClean="0">
              <a:latin typeface="Optima"/>
              <a:ea typeface="가는각진제목체"/>
            </a:endParaRPr>
          </a:p>
          <a:p>
            <a:pPr latinLnBrk="1"/>
            <a:r>
              <a:rPr lang="en-US" altLang="ko-KR" smtClean="0">
                <a:latin typeface="Optima"/>
                <a:ea typeface="가는각진제목체"/>
              </a:rPr>
              <a:t>- Granted User </a:t>
            </a:r>
            <a:r>
              <a:rPr lang="ko-KR" altLang="en-US" smtClean="0">
                <a:latin typeface="Optima"/>
                <a:ea typeface="가는각진제목체"/>
              </a:rPr>
              <a:t>탭에서는 선택한 권한을 부여 받은 사용자 리스트를 보여준다</a:t>
            </a:r>
            <a:r>
              <a:rPr lang="en-US" altLang="ko-KR" smtClean="0">
                <a:latin typeface="Optima"/>
                <a:ea typeface="가는각진제목체"/>
              </a:rPr>
              <a:t>.</a:t>
            </a:r>
            <a:endParaRPr lang="ko-KR" altLang="en-US" smtClean="0">
              <a:latin typeface="Optima"/>
              <a:ea typeface="가는각진제목체"/>
            </a:endParaRPr>
          </a:p>
          <a:p>
            <a:r>
              <a:rPr lang="en-US" altLang="ko-KR" smtClean="0">
                <a:latin typeface="Optima"/>
                <a:ea typeface="가는각진제목체"/>
              </a:rPr>
              <a:t>- Granted Role </a:t>
            </a:r>
            <a:r>
              <a:rPr lang="ko-KR" altLang="en-US" smtClean="0">
                <a:latin typeface="Optima"/>
                <a:ea typeface="가는각진제목체"/>
              </a:rPr>
              <a:t>탭에서는 선택한 권한을 부여 받은 롤 리스트를 보여준다</a:t>
            </a:r>
            <a:r>
              <a:rPr lang="en-US" altLang="ko-KR" smtClean="0">
                <a:latin typeface="Optima"/>
                <a:ea typeface="가는각진제목체"/>
              </a:rPr>
              <a:t>.</a:t>
            </a:r>
            <a:endParaRPr lang="ko-KR" altLang="en-US" smtClean="0">
              <a:latin typeface="Optima"/>
              <a:ea typeface="가는각진제목체"/>
            </a:endParaRPr>
          </a:p>
        </p:txBody>
      </p:sp>
      <p:sp>
        <p:nvSpPr>
          <p:cNvPr id="9318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66F21F9-CE51-47F3-AB24-BD5B8AAC809D}" type="slidenum">
              <a:rPr lang="en-US" altLang="ko-KR" smtClean="0">
                <a:latin typeface="Optima"/>
                <a:ea typeface="가는각진제목체"/>
                <a:cs typeface="가는각진제목체"/>
              </a:rPr>
              <a:pPr/>
              <a:t>35</a:t>
            </a:fld>
            <a:endParaRPr lang="ko-KR" altLang="ko-KR" smtClean="0">
              <a:latin typeface="Optima"/>
              <a:ea typeface="가는각진제목체"/>
              <a:cs typeface="가는각진제목체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4211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latinLnBrk="1"/>
            <a:r>
              <a:rPr lang="ko-KR" altLang="en-US" smtClean="0">
                <a:latin typeface="Optima"/>
                <a:ea typeface="가는각진제목체"/>
              </a:rPr>
              <a:t>권한 부여</a:t>
            </a:r>
            <a:r>
              <a:rPr lang="en-US" smtClean="0">
                <a:latin typeface="Optima"/>
                <a:ea typeface="가는각진제목체"/>
              </a:rPr>
              <a:t> </a:t>
            </a:r>
            <a:r>
              <a:rPr lang="en-US" altLang="ko-KR" smtClean="0">
                <a:latin typeface="Optima"/>
                <a:ea typeface="가는각진제목체"/>
              </a:rPr>
              <a:t>/ </a:t>
            </a:r>
            <a:r>
              <a:rPr lang="ko-KR" altLang="en-US" smtClean="0">
                <a:latin typeface="Optima"/>
                <a:ea typeface="가는각진제목체"/>
              </a:rPr>
              <a:t>회수의 대상이 될 사용자를 선택한다</a:t>
            </a:r>
            <a:r>
              <a:rPr lang="en-US" altLang="ko-KR" smtClean="0">
                <a:latin typeface="Optima"/>
                <a:ea typeface="가는각진제목체"/>
              </a:rPr>
              <a:t>.</a:t>
            </a:r>
            <a:endParaRPr lang="ko-KR" altLang="en-US" smtClean="0">
              <a:latin typeface="Optima"/>
              <a:ea typeface="가는각진제목체"/>
            </a:endParaRPr>
          </a:p>
          <a:p>
            <a:pPr latinLnBrk="1"/>
            <a:r>
              <a:rPr lang="en-US" altLang="ko-KR" smtClean="0">
                <a:latin typeface="Optima"/>
                <a:ea typeface="가는각진제목체"/>
              </a:rPr>
              <a:t>Grant : </a:t>
            </a:r>
            <a:r>
              <a:rPr lang="ko-KR" altLang="en-US" smtClean="0">
                <a:latin typeface="Optima"/>
                <a:ea typeface="가는각진제목체"/>
              </a:rPr>
              <a:t>사용자에게 권한을 부여하고자 하는 경우 클릭한다</a:t>
            </a:r>
            <a:r>
              <a:rPr lang="en-US" altLang="ko-KR" smtClean="0">
                <a:latin typeface="Optima"/>
                <a:ea typeface="가는각진제목체"/>
              </a:rPr>
              <a:t>.</a:t>
            </a:r>
            <a:endParaRPr lang="ko-KR" altLang="en-US" smtClean="0">
              <a:latin typeface="Optima"/>
              <a:ea typeface="가는각진제목체"/>
            </a:endParaRPr>
          </a:p>
          <a:p>
            <a:pPr latinLnBrk="1"/>
            <a:r>
              <a:rPr lang="en-US" altLang="ko-KR" smtClean="0">
                <a:latin typeface="Optima"/>
                <a:ea typeface="가는각진제목체"/>
              </a:rPr>
              <a:t>Revoke : </a:t>
            </a:r>
            <a:r>
              <a:rPr lang="ko-KR" altLang="en-US" smtClean="0">
                <a:latin typeface="Optima"/>
                <a:ea typeface="가는각진제목체"/>
              </a:rPr>
              <a:t>사용자로부터 권한을 회수하고자 하는 경우 클릭한다</a:t>
            </a:r>
            <a:r>
              <a:rPr lang="en-US" altLang="ko-KR" smtClean="0">
                <a:latin typeface="Optima"/>
                <a:ea typeface="가는각진제목체"/>
              </a:rPr>
              <a:t>.</a:t>
            </a:r>
            <a:endParaRPr lang="ko-KR" altLang="en-US" smtClean="0">
              <a:latin typeface="Optima"/>
              <a:ea typeface="가는각진제목체"/>
            </a:endParaRPr>
          </a:p>
          <a:p>
            <a:pPr latinLnBrk="1"/>
            <a:r>
              <a:rPr lang="en-US" altLang="ko-KR" smtClean="0">
                <a:latin typeface="Optima"/>
                <a:ea typeface="가는각진제목체"/>
              </a:rPr>
              <a:t>Select All : </a:t>
            </a:r>
            <a:r>
              <a:rPr lang="ko-KR" altLang="en-US" smtClean="0">
                <a:latin typeface="Optima"/>
                <a:ea typeface="가는각진제목체"/>
              </a:rPr>
              <a:t>모든 사용자를 선택하고자 하는 경우 클릭한다</a:t>
            </a:r>
            <a:r>
              <a:rPr lang="en-US" altLang="ko-KR" smtClean="0">
                <a:latin typeface="Optima"/>
                <a:ea typeface="가는각진제목체"/>
              </a:rPr>
              <a:t>.</a:t>
            </a:r>
            <a:endParaRPr lang="ko-KR" altLang="en-US" smtClean="0">
              <a:latin typeface="Optima"/>
              <a:ea typeface="가는각진제목체"/>
            </a:endParaRPr>
          </a:p>
          <a:p>
            <a:pPr latinLnBrk="1"/>
            <a:r>
              <a:rPr lang="en-US" altLang="ko-KR" smtClean="0">
                <a:latin typeface="Optima"/>
                <a:ea typeface="가는각진제목체"/>
              </a:rPr>
              <a:t>Unselect All : </a:t>
            </a:r>
            <a:r>
              <a:rPr lang="ko-KR" altLang="en-US" smtClean="0">
                <a:latin typeface="Optima"/>
                <a:ea typeface="가는각진제목체"/>
              </a:rPr>
              <a:t>사용자 선택을 모두 해제하고자 하는 경우 클릭한다</a:t>
            </a:r>
            <a:r>
              <a:rPr lang="en-US" altLang="ko-KR" smtClean="0">
                <a:latin typeface="Optima"/>
                <a:ea typeface="가는각진제목체"/>
              </a:rPr>
              <a:t>.</a:t>
            </a:r>
            <a:endParaRPr lang="ko-KR" altLang="en-US" smtClean="0">
              <a:latin typeface="Optima"/>
              <a:ea typeface="가는각진제목체"/>
            </a:endParaRPr>
          </a:p>
          <a:p>
            <a:endParaRPr lang="ko-KR" altLang="en-US" smtClean="0">
              <a:latin typeface="Optima"/>
              <a:ea typeface="가는각진제목체"/>
            </a:endParaRPr>
          </a:p>
        </p:txBody>
      </p:sp>
      <p:sp>
        <p:nvSpPr>
          <p:cNvPr id="94212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D62B78-D7B9-4EED-AD88-853BE235C2BC}" type="slidenum">
              <a:rPr lang="en-US" altLang="ko-KR" smtClean="0">
                <a:latin typeface="Optima"/>
                <a:ea typeface="가는각진제목체"/>
                <a:cs typeface="가는각진제목체"/>
              </a:rPr>
              <a:pPr/>
              <a:t>36</a:t>
            </a:fld>
            <a:endParaRPr lang="ko-KR" altLang="ko-KR" smtClean="0">
              <a:latin typeface="Optima"/>
              <a:ea typeface="가는각진제목체"/>
              <a:cs typeface="가는각진제목체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523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latinLnBrk="1">
              <a:buFontTx/>
              <a:buChar char="-"/>
            </a:pPr>
            <a:r>
              <a:rPr lang="ko-KR" altLang="en-US" dirty="0" smtClean="0">
                <a:latin typeface="Optima"/>
                <a:ea typeface="가는각진제목체"/>
              </a:rPr>
              <a:t>화면 상단에서는 </a:t>
            </a:r>
            <a:r>
              <a:rPr lang="ko-KR" altLang="en-US" dirty="0" err="1" smtClean="0">
                <a:latin typeface="Optima"/>
                <a:ea typeface="가는각진제목체"/>
              </a:rPr>
              <a:t>롤</a:t>
            </a:r>
            <a:r>
              <a:rPr lang="ko-KR" altLang="en-US" dirty="0" smtClean="0">
                <a:latin typeface="Optima"/>
                <a:ea typeface="가는각진제목체"/>
              </a:rPr>
              <a:t> 리스트와 해당 </a:t>
            </a:r>
            <a:r>
              <a:rPr lang="ko-KR" altLang="en-US" dirty="0" err="1" smtClean="0">
                <a:latin typeface="Optima"/>
                <a:ea typeface="가는각진제목체"/>
              </a:rPr>
              <a:t>롤에</a:t>
            </a:r>
            <a:r>
              <a:rPr lang="ko-KR" altLang="en-US" dirty="0" smtClean="0">
                <a:latin typeface="Optima"/>
                <a:ea typeface="가는각진제목체"/>
              </a:rPr>
              <a:t> 대한 설명을 보여준다</a:t>
            </a:r>
            <a:r>
              <a:rPr lang="en-US" altLang="ko-KR" dirty="0" smtClean="0">
                <a:latin typeface="Optima"/>
                <a:ea typeface="가는각진제목체"/>
              </a:rPr>
              <a:t>.</a:t>
            </a:r>
          </a:p>
          <a:p>
            <a:pPr latinLnBrk="1">
              <a:buFontTx/>
              <a:buChar char="-"/>
            </a:pPr>
            <a:r>
              <a:rPr lang="en-US" altLang="ko-KR" dirty="0" smtClean="0">
                <a:latin typeface="Optima"/>
                <a:ea typeface="가는각진제목체"/>
              </a:rPr>
              <a:t> Grantee </a:t>
            </a:r>
            <a:r>
              <a:rPr lang="ko-KR" altLang="en-US" dirty="0" smtClean="0">
                <a:latin typeface="Optima"/>
                <a:ea typeface="가는각진제목체"/>
              </a:rPr>
              <a:t>탭에서는 상단에 선택된 </a:t>
            </a:r>
            <a:r>
              <a:rPr lang="ko-KR" altLang="en-US" dirty="0" err="1" smtClean="0">
                <a:latin typeface="Optima"/>
                <a:ea typeface="가는각진제목체"/>
              </a:rPr>
              <a:t>롤을</a:t>
            </a:r>
            <a:r>
              <a:rPr lang="ko-KR" altLang="en-US" dirty="0" smtClean="0">
                <a:latin typeface="Optima"/>
                <a:ea typeface="가는각진제목체"/>
              </a:rPr>
              <a:t> 부여 받은 사용자 리스트를 보여준다</a:t>
            </a:r>
            <a:r>
              <a:rPr lang="en-US" altLang="ko-KR" dirty="0" smtClean="0">
                <a:latin typeface="Optima"/>
                <a:ea typeface="가는각진제목체"/>
              </a:rPr>
              <a:t>.</a:t>
            </a:r>
            <a:endParaRPr lang="ko-KR" altLang="en-US" dirty="0" smtClean="0">
              <a:latin typeface="Optima"/>
              <a:ea typeface="가는각진제목체"/>
            </a:endParaRPr>
          </a:p>
          <a:p>
            <a:pPr latinLnBrk="1"/>
            <a:r>
              <a:rPr lang="en-US" altLang="ko-KR" dirty="0" smtClean="0">
                <a:latin typeface="Optima"/>
                <a:ea typeface="가는각진제목체"/>
              </a:rPr>
              <a:t>- Granted Role </a:t>
            </a:r>
            <a:r>
              <a:rPr lang="ko-KR" altLang="en-US" dirty="0" smtClean="0">
                <a:latin typeface="Optima"/>
                <a:ea typeface="가는각진제목체"/>
              </a:rPr>
              <a:t>탭에서는 상단에 선택된 </a:t>
            </a:r>
            <a:r>
              <a:rPr lang="ko-KR" altLang="en-US" dirty="0" err="1" smtClean="0">
                <a:latin typeface="Optima"/>
                <a:ea typeface="가는각진제목체"/>
              </a:rPr>
              <a:t>롤이</a:t>
            </a:r>
            <a:r>
              <a:rPr lang="ko-KR" altLang="en-US" dirty="0" smtClean="0">
                <a:latin typeface="Optima"/>
                <a:ea typeface="가는각진제목체"/>
              </a:rPr>
              <a:t> 부여 받은 </a:t>
            </a:r>
            <a:r>
              <a:rPr lang="ko-KR" altLang="en-US" dirty="0" err="1" smtClean="0">
                <a:latin typeface="Optima"/>
                <a:ea typeface="가는각진제목체"/>
              </a:rPr>
              <a:t>롤</a:t>
            </a:r>
            <a:r>
              <a:rPr lang="ko-KR" altLang="en-US" dirty="0" smtClean="0">
                <a:latin typeface="Optima"/>
                <a:ea typeface="가는각진제목체"/>
              </a:rPr>
              <a:t> 리스트를 보여준다</a:t>
            </a:r>
            <a:r>
              <a:rPr lang="en-US" altLang="ko-KR" dirty="0" smtClean="0">
                <a:latin typeface="Optima"/>
                <a:ea typeface="가는각진제목체"/>
              </a:rPr>
              <a:t>.</a:t>
            </a:r>
            <a:endParaRPr lang="ko-KR" altLang="en-US" dirty="0" smtClean="0">
              <a:latin typeface="Optima"/>
              <a:ea typeface="가는각진제목체"/>
            </a:endParaRPr>
          </a:p>
          <a:p>
            <a:pPr>
              <a:buFontTx/>
              <a:buChar char="-"/>
            </a:pPr>
            <a:r>
              <a:rPr lang="en-US" altLang="ko-KR" smtClean="0">
                <a:latin typeface="Optima"/>
                <a:ea typeface="가는각진제목체"/>
              </a:rPr>
              <a:t> Granted </a:t>
            </a:r>
            <a:r>
              <a:rPr lang="en-US" altLang="ko-KR" dirty="0" smtClean="0">
                <a:latin typeface="Optima"/>
                <a:ea typeface="가는각진제목체"/>
              </a:rPr>
              <a:t>System</a:t>
            </a:r>
            <a:r>
              <a:rPr lang="en-US" altLang="ko-KR" baseline="0" dirty="0" smtClean="0">
                <a:latin typeface="Optima"/>
                <a:ea typeface="가는각진제목체"/>
              </a:rPr>
              <a:t> Privileges</a:t>
            </a:r>
            <a:r>
              <a:rPr lang="en-US" altLang="ko-KR" dirty="0" smtClean="0">
                <a:latin typeface="Optima"/>
                <a:ea typeface="가는각진제목체"/>
              </a:rPr>
              <a:t> </a:t>
            </a:r>
            <a:r>
              <a:rPr lang="ko-KR" altLang="en-US" dirty="0" smtClean="0">
                <a:latin typeface="Optima"/>
                <a:ea typeface="가는각진제목체"/>
              </a:rPr>
              <a:t>탭에서는 상단에 선택된 </a:t>
            </a:r>
            <a:r>
              <a:rPr lang="ko-KR" altLang="en-US" dirty="0" err="1" smtClean="0">
                <a:latin typeface="Optima"/>
                <a:ea typeface="가는각진제목체"/>
              </a:rPr>
              <a:t>롤이</a:t>
            </a:r>
            <a:r>
              <a:rPr lang="ko-KR" altLang="en-US" dirty="0" smtClean="0">
                <a:latin typeface="Optima"/>
                <a:ea typeface="가는각진제목체"/>
              </a:rPr>
              <a:t> 부여 받은 시스템 권한 리스트를 </a:t>
            </a:r>
            <a:r>
              <a:rPr lang="ko-KR" altLang="en-US" smtClean="0">
                <a:latin typeface="Optima"/>
                <a:ea typeface="가는각진제목체"/>
              </a:rPr>
              <a:t>보여준다</a:t>
            </a:r>
            <a:r>
              <a:rPr lang="en-US" altLang="ko-KR" smtClean="0">
                <a:latin typeface="Optima"/>
                <a:ea typeface="가는각진제목체"/>
              </a:rPr>
              <a:t>.</a:t>
            </a:r>
          </a:p>
          <a:p>
            <a:pPr>
              <a:buFontTx/>
              <a:buChar char="-"/>
            </a:pPr>
            <a:r>
              <a:rPr lang="en-US" altLang="ko-KR" smtClean="0">
                <a:latin typeface="Optima"/>
                <a:ea typeface="가는각진제목체"/>
              </a:rPr>
              <a:t> Granted Object Privileges </a:t>
            </a:r>
            <a:r>
              <a:rPr lang="ko-KR" altLang="en-US" smtClean="0">
                <a:latin typeface="Optima"/>
                <a:ea typeface="가는각진제목체"/>
              </a:rPr>
              <a:t>탭에서는 상단에 선택된 롤이 부여 받은 객체 권한 리스트를 보여준다</a:t>
            </a:r>
            <a:r>
              <a:rPr lang="en-US" altLang="ko-KR" smtClean="0">
                <a:latin typeface="Optima"/>
                <a:ea typeface="가는각진제목체"/>
              </a:rPr>
              <a:t>.</a:t>
            </a:r>
            <a:endParaRPr lang="ko-KR" altLang="en-US" dirty="0" smtClean="0">
              <a:latin typeface="Optima"/>
              <a:ea typeface="가는각진제목체"/>
            </a:endParaRPr>
          </a:p>
        </p:txBody>
      </p:sp>
      <p:sp>
        <p:nvSpPr>
          <p:cNvPr id="9523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CCDD43-48E5-4163-9680-561A542B552B}" type="slidenum">
              <a:rPr lang="en-US" altLang="ko-KR" smtClean="0">
                <a:latin typeface="Optima"/>
                <a:ea typeface="가는각진제목체"/>
                <a:cs typeface="가는각진제목체"/>
              </a:rPr>
              <a:pPr/>
              <a:t>37</a:t>
            </a:fld>
            <a:endParaRPr lang="ko-KR" altLang="ko-KR" smtClean="0">
              <a:latin typeface="Optima"/>
              <a:ea typeface="가는각진제목체"/>
              <a:cs typeface="가는각진제목체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523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latinLnBrk="1">
              <a:buFontTx/>
              <a:buChar char="-"/>
            </a:pPr>
            <a:r>
              <a:rPr lang="ko-KR" altLang="en-US" dirty="0" smtClean="0">
                <a:latin typeface="Optima"/>
                <a:ea typeface="가는각진제목체"/>
              </a:rPr>
              <a:t>화면 상단에는 </a:t>
            </a:r>
            <a:r>
              <a:rPr lang="en-US" altLang="ko-KR" dirty="0" smtClean="0">
                <a:latin typeface="Optima"/>
                <a:ea typeface="가는각진제목체"/>
              </a:rPr>
              <a:t>Profile </a:t>
            </a:r>
            <a:r>
              <a:rPr lang="ko-KR" altLang="en-US" dirty="0" smtClean="0">
                <a:latin typeface="Optima"/>
                <a:ea typeface="가는각진제목체"/>
              </a:rPr>
              <a:t>리스트를 보여준다</a:t>
            </a:r>
            <a:r>
              <a:rPr lang="en-US" altLang="ko-KR" dirty="0" smtClean="0">
                <a:latin typeface="Optima"/>
                <a:ea typeface="가는각진제목체"/>
              </a:rPr>
              <a:t>.</a:t>
            </a:r>
          </a:p>
          <a:p>
            <a:pPr latinLnBrk="1">
              <a:buFontTx/>
              <a:buChar char="-"/>
            </a:pPr>
            <a:r>
              <a:rPr lang="ko-KR" altLang="en-US" dirty="0" smtClean="0">
                <a:latin typeface="Optima"/>
                <a:ea typeface="가는각진제목체"/>
              </a:rPr>
              <a:t>하단에는 상단에서 선택된 </a:t>
            </a:r>
            <a:r>
              <a:rPr lang="en-US" altLang="ko-KR" dirty="0" smtClean="0">
                <a:latin typeface="Optima"/>
                <a:ea typeface="가는각진제목체"/>
              </a:rPr>
              <a:t>Profile</a:t>
            </a:r>
            <a:r>
              <a:rPr lang="ko-KR" altLang="en-US" dirty="0" smtClean="0">
                <a:latin typeface="Optima"/>
                <a:ea typeface="가는각진제목체"/>
              </a:rPr>
              <a:t>을 </a:t>
            </a:r>
            <a:r>
              <a:rPr lang="en-US" altLang="ko-KR" dirty="0" smtClean="0">
                <a:latin typeface="Optima"/>
                <a:ea typeface="가는각진제목체"/>
              </a:rPr>
              <a:t>assign</a:t>
            </a:r>
            <a:r>
              <a:rPr lang="en-US" altLang="ko-KR" baseline="0" dirty="0" smtClean="0">
                <a:latin typeface="Optima"/>
                <a:ea typeface="가는각진제목체"/>
              </a:rPr>
              <a:t> </a:t>
            </a:r>
            <a:r>
              <a:rPr lang="ko-KR" altLang="en-US" baseline="0" dirty="0" smtClean="0">
                <a:latin typeface="Optima"/>
                <a:ea typeface="가는각진제목체"/>
              </a:rPr>
              <a:t>받은 사용자 리스트를 보여준다</a:t>
            </a:r>
            <a:r>
              <a:rPr lang="en-US" altLang="ko-KR" baseline="0" dirty="0" smtClean="0">
                <a:latin typeface="Optima"/>
                <a:ea typeface="가는각진제목체"/>
              </a:rPr>
              <a:t>.</a:t>
            </a:r>
            <a:endParaRPr lang="ko-KR" altLang="en-US" dirty="0" smtClean="0">
              <a:latin typeface="Optima"/>
              <a:ea typeface="가는각진제목체"/>
            </a:endParaRPr>
          </a:p>
        </p:txBody>
      </p:sp>
      <p:sp>
        <p:nvSpPr>
          <p:cNvPr id="9523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CCDD43-48E5-4163-9680-561A542B552B}" type="slidenum">
              <a:rPr lang="en-US" altLang="ko-KR" smtClean="0">
                <a:latin typeface="Optima"/>
                <a:ea typeface="가는각진제목체"/>
                <a:cs typeface="가는각진제목체"/>
              </a:rPr>
              <a:pPr/>
              <a:t>38</a:t>
            </a:fld>
            <a:endParaRPr lang="ko-KR" altLang="ko-KR" smtClean="0">
              <a:latin typeface="Optima"/>
              <a:ea typeface="가는각진제목체"/>
              <a:cs typeface="가는각진제목체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6259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ko-KR" altLang="en-US" dirty="0" smtClean="0">
                <a:latin typeface="Optima"/>
                <a:ea typeface="가는각진제목체"/>
              </a:rPr>
              <a:t>오렌지 </a:t>
            </a:r>
            <a:r>
              <a:rPr lang="en-US" altLang="ko-KR" dirty="0" smtClean="0">
                <a:latin typeface="Optima"/>
                <a:ea typeface="가는각진제목체"/>
              </a:rPr>
              <a:t>4.0 </a:t>
            </a:r>
            <a:r>
              <a:rPr lang="ko-KR" altLang="en-US" dirty="0" smtClean="0">
                <a:latin typeface="Optima"/>
                <a:ea typeface="가는각진제목체"/>
              </a:rPr>
              <a:t>까지는 </a:t>
            </a:r>
            <a:r>
              <a:rPr lang="en-US" altLang="ko-KR" dirty="0" smtClean="0">
                <a:latin typeface="Optima"/>
                <a:ea typeface="가는각진제목체"/>
              </a:rPr>
              <a:t>Analyze Manager </a:t>
            </a:r>
            <a:r>
              <a:rPr lang="ko-KR" altLang="en-US" dirty="0" smtClean="0">
                <a:latin typeface="Optima"/>
                <a:ea typeface="가는각진제목체"/>
              </a:rPr>
              <a:t>라고 하였으나 </a:t>
            </a:r>
            <a:r>
              <a:rPr lang="en-US" altLang="ko-KR" dirty="0" smtClean="0">
                <a:latin typeface="Optima"/>
                <a:ea typeface="가는각진제목체"/>
              </a:rPr>
              <a:t>5.0</a:t>
            </a:r>
            <a:r>
              <a:rPr lang="en-US" altLang="ko-KR" baseline="0" dirty="0" smtClean="0">
                <a:latin typeface="Optima"/>
                <a:ea typeface="가는각진제목체"/>
              </a:rPr>
              <a:t> </a:t>
            </a:r>
            <a:r>
              <a:rPr lang="ko-KR" altLang="en-US" baseline="0" dirty="0" smtClean="0">
                <a:latin typeface="Optima"/>
                <a:ea typeface="가는각진제목체"/>
              </a:rPr>
              <a:t>에서는 </a:t>
            </a:r>
            <a:r>
              <a:rPr lang="en-US" altLang="ko-KR" baseline="0" dirty="0" smtClean="0">
                <a:latin typeface="Optima"/>
                <a:ea typeface="가는각진제목체"/>
              </a:rPr>
              <a:t>DBMS_STATS </a:t>
            </a:r>
            <a:r>
              <a:rPr lang="ko-KR" altLang="en-US" baseline="0" dirty="0" smtClean="0">
                <a:latin typeface="Optima"/>
                <a:ea typeface="가는각진제목체"/>
              </a:rPr>
              <a:t>패키지를 이용한 통계정보 수집이</a:t>
            </a:r>
            <a:endParaRPr lang="en-US" altLang="ko-KR" baseline="0" dirty="0" smtClean="0">
              <a:latin typeface="Optima"/>
              <a:ea typeface="가는각진제목체"/>
            </a:endParaRPr>
          </a:p>
          <a:p>
            <a:r>
              <a:rPr lang="ko-KR" altLang="en-US" baseline="0" dirty="0" smtClean="0">
                <a:latin typeface="Optima"/>
                <a:ea typeface="가는각진제목체"/>
              </a:rPr>
              <a:t>가능해졌고 다른 </a:t>
            </a:r>
            <a:r>
              <a:rPr lang="en-US" altLang="ko-KR" baseline="0" dirty="0" smtClean="0">
                <a:latin typeface="Optima"/>
                <a:ea typeface="가는각진제목체"/>
              </a:rPr>
              <a:t>DB</a:t>
            </a:r>
            <a:r>
              <a:rPr lang="ko-KR" altLang="en-US" baseline="0" dirty="0" smtClean="0">
                <a:latin typeface="Optima"/>
                <a:ea typeface="가는각진제목체"/>
              </a:rPr>
              <a:t>와의 호환성을 유지하기 위해 </a:t>
            </a:r>
            <a:r>
              <a:rPr lang="en-US" altLang="ko-KR" baseline="0" dirty="0" smtClean="0">
                <a:latin typeface="Optima"/>
                <a:ea typeface="가는각진제목체"/>
              </a:rPr>
              <a:t>STATS Manager</a:t>
            </a:r>
            <a:r>
              <a:rPr lang="ko-KR" altLang="en-US" baseline="0" dirty="0" smtClean="0">
                <a:latin typeface="Optima"/>
                <a:ea typeface="가는각진제목체"/>
              </a:rPr>
              <a:t>로 명칭을 변경하였다</a:t>
            </a:r>
            <a:r>
              <a:rPr lang="en-US" altLang="ko-KR" baseline="0" dirty="0" smtClean="0">
                <a:latin typeface="Optima"/>
                <a:ea typeface="가는각진제목체"/>
              </a:rPr>
              <a:t>.</a:t>
            </a:r>
            <a:endParaRPr lang="ko-KR" altLang="en-US" dirty="0" smtClean="0">
              <a:latin typeface="Optima"/>
              <a:ea typeface="가는각진제목체"/>
            </a:endParaRPr>
          </a:p>
        </p:txBody>
      </p:sp>
      <p:sp>
        <p:nvSpPr>
          <p:cNvPr id="96260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179D96-D79E-43FA-B4B9-C4C5AF3CC2C0}" type="slidenum">
              <a:rPr lang="ko-KR" altLang="en-US" smtClean="0">
                <a:latin typeface="Optima"/>
                <a:ea typeface="가는각진제목체"/>
                <a:cs typeface="가는각진제목체"/>
              </a:rPr>
              <a:pPr/>
              <a:t>39</a:t>
            </a:fld>
            <a:endParaRPr lang="en-US" altLang="ko-KR" smtClean="0">
              <a:latin typeface="Optima"/>
              <a:ea typeface="가는각진제목체"/>
              <a:cs typeface="가는각진제목체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728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>
              <a:latin typeface="Optima"/>
              <a:ea typeface="가는각진제목체"/>
            </a:endParaRPr>
          </a:p>
        </p:txBody>
      </p:sp>
      <p:sp>
        <p:nvSpPr>
          <p:cNvPr id="97284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D844817-F45D-4193-B936-C82703553A59}" type="slidenum">
              <a:rPr lang="en-US" altLang="ko-KR" smtClean="0">
                <a:latin typeface="Optima"/>
                <a:ea typeface="가는각진제목체"/>
                <a:cs typeface="가는각진제목체"/>
              </a:rPr>
              <a:pPr/>
              <a:t>40</a:t>
            </a:fld>
            <a:endParaRPr lang="ko-KR" altLang="ko-KR" smtClean="0">
              <a:latin typeface="Optima"/>
              <a:ea typeface="가는각진제목체"/>
              <a:cs typeface="가는각진제목체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latinLnBrk="1">
              <a:defRPr/>
            </a:pPr>
            <a:r>
              <a:rPr lang="en-US" b="1" dirty="0" smtClean="0">
                <a:cs typeface="+mn-cs"/>
              </a:rPr>
              <a:t>&lt;Stats Destination </a:t>
            </a:r>
            <a:r>
              <a:rPr lang="en-US" altLang="ko-KR" b="1" dirty="0" smtClean="0">
                <a:cs typeface="+mn-cs"/>
              </a:rPr>
              <a:t>&gt;</a:t>
            </a:r>
            <a:endParaRPr lang="ko-KR" altLang="en-US" b="1" dirty="0" smtClean="0">
              <a:cs typeface="+mn-cs"/>
            </a:endParaRPr>
          </a:p>
          <a:p>
            <a:pPr latinLnBrk="1">
              <a:defRPr/>
            </a:pPr>
            <a:r>
              <a:rPr lang="en-US" b="1" dirty="0" smtClean="0">
                <a:cs typeface="+mn-cs"/>
              </a:rPr>
              <a:t>Type</a:t>
            </a:r>
            <a:r>
              <a:rPr lang="en-US" dirty="0" smtClean="0">
                <a:cs typeface="+mn-cs"/>
              </a:rPr>
              <a:t> : </a:t>
            </a:r>
            <a:r>
              <a:rPr lang="ko-KR" altLang="en-US" dirty="0" smtClean="0">
                <a:cs typeface="+mn-cs"/>
              </a:rPr>
              <a:t>통계 정보 대상의 유형을 선택한다</a:t>
            </a:r>
            <a:r>
              <a:rPr lang="en-US" dirty="0" smtClean="0">
                <a:cs typeface="+mn-cs"/>
              </a:rPr>
              <a:t>. </a:t>
            </a:r>
            <a:r>
              <a:rPr lang="ko-KR" altLang="en-US" dirty="0" smtClean="0">
                <a:cs typeface="+mn-cs"/>
              </a:rPr>
              <a:t>여기서 선택된 유형에 따라</a:t>
            </a:r>
            <a:r>
              <a:rPr lang="en-US" dirty="0" smtClean="0">
                <a:cs typeface="+mn-cs"/>
              </a:rPr>
              <a:t>, Sub Toolbar </a:t>
            </a:r>
            <a:r>
              <a:rPr lang="ko-KR" altLang="en-US" dirty="0" smtClean="0">
                <a:cs typeface="+mn-cs"/>
              </a:rPr>
              <a:t>의 통계정보 생성 대상 가져오기</a:t>
            </a:r>
            <a:r>
              <a:rPr lang="en-US" dirty="0" smtClean="0">
                <a:cs typeface="+mn-cs"/>
              </a:rPr>
              <a:t>( ) </a:t>
            </a:r>
            <a:r>
              <a:rPr lang="ko-KR" altLang="en-US" dirty="0" smtClean="0">
                <a:cs typeface="+mn-cs"/>
              </a:rPr>
              <a:t>의 메뉴 목록명이 바뀐다</a:t>
            </a:r>
          </a:p>
          <a:p>
            <a:pPr latinLnBrk="1">
              <a:defRPr/>
            </a:pPr>
            <a:r>
              <a:rPr lang="en-US" b="1" dirty="0" smtClean="0">
                <a:cs typeface="+mn-cs"/>
              </a:rPr>
              <a:t>Inc Temp Tables </a:t>
            </a:r>
            <a:r>
              <a:rPr lang="en-US" dirty="0" smtClean="0">
                <a:cs typeface="+mn-cs"/>
              </a:rPr>
              <a:t>: </a:t>
            </a:r>
            <a:r>
              <a:rPr lang="en-US" dirty="0" err="1" smtClean="0">
                <a:cs typeface="+mn-cs"/>
              </a:rPr>
              <a:t>Gather_Temp</a:t>
            </a:r>
            <a:r>
              <a:rPr lang="en-US" dirty="0" smtClean="0">
                <a:cs typeface="+mn-cs"/>
              </a:rPr>
              <a:t> </a:t>
            </a:r>
            <a:r>
              <a:rPr lang="ko-KR" altLang="en-US" dirty="0" smtClean="0">
                <a:cs typeface="+mn-cs"/>
              </a:rPr>
              <a:t>설정</a:t>
            </a:r>
            <a:r>
              <a:rPr lang="en-US" dirty="0" smtClean="0">
                <a:cs typeface="+mn-cs"/>
              </a:rPr>
              <a:t>. Type </a:t>
            </a:r>
            <a:r>
              <a:rPr lang="ko-KR" altLang="en-US" dirty="0" smtClean="0">
                <a:cs typeface="+mn-cs"/>
              </a:rPr>
              <a:t>이</a:t>
            </a:r>
            <a:r>
              <a:rPr lang="en-US" dirty="0" smtClean="0">
                <a:cs typeface="+mn-cs"/>
              </a:rPr>
              <a:t> Entire Database, Selected Schemas </a:t>
            </a:r>
            <a:r>
              <a:rPr lang="ko-KR" altLang="en-US" dirty="0" smtClean="0">
                <a:cs typeface="+mn-cs"/>
              </a:rPr>
              <a:t>인 경우만 사용 가능</a:t>
            </a:r>
          </a:p>
          <a:p>
            <a:pPr latinLnBrk="1">
              <a:defRPr/>
            </a:pPr>
            <a:r>
              <a:rPr lang="en-US" b="1" dirty="0" smtClean="0">
                <a:cs typeface="+mn-cs"/>
              </a:rPr>
              <a:t>Inc SYS in DB Stats</a:t>
            </a:r>
            <a:r>
              <a:rPr lang="en-US" dirty="0" smtClean="0">
                <a:cs typeface="+mn-cs"/>
              </a:rPr>
              <a:t> : </a:t>
            </a:r>
            <a:r>
              <a:rPr lang="en-US" dirty="0" err="1" smtClean="0">
                <a:cs typeface="+mn-cs"/>
              </a:rPr>
              <a:t>Gather_Sys</a:t>
            </a:r>
            <a:r>
              <a:rPr lang="en-US" dirty="0" smtClean="0">
                <a:cs typeface="+mn-cs"/>
              </a:rPr>
              <a:t> </a:t>
            </a:r>
            <a:r>
              <a:rPr lang="ko-KR" altLang="en-US" dirty="0" smtClean="0">
                <a:cs typeface="+mn-cs"/>
              </a:rPr>
              <a:t>설정</a:t>
            </a:r>
            <a:r>
              <a:rPr lang="en-US" dirty="0" smtClean="0">
                <a:cs typeface="+mn-cs"/>
              </a:rPr>
              <a:t>. Type </a:t>
            </a:r>
            <a:r>
              <a:rPr lang="ko-KR" altLang="en-US" dirty="0" smtClean="0">
                <a:cs typeface="+mn-cs"/>
              </a:rPr>
              <a:t>이</a:t>
            </a:r>
            <a:r>
              <a:rPr lang="en-US" dirty="0" smtClean="0">
                <a:cs typeface="+mn-cs"/>
              </a:rPr>
              <a:t> Entire Database </a:t>
            </a:r>
            <a:r>
              <a:rPr lang="ko-KR" altLang="en-US" dirty="0" smtClean="0">
                <a:cs typeface="+mn-cs"/>
              </a:rPr>
              <a:t>인 경우만 사용 가능</a:t>
            </a:r>
            <a:endParaRPr lang="ko-KR" altLang="en-US" b="1" dirty="0" smtClean="0">
              <a:cs typeface="+mn-cs"/>
            </a:endParaRPr>
          </a:p>
          <a:p>
            <a:pPr latinLnBrk="1">
              <a:defRPr/>
            </a:pPr>
            <a:r>
              <a:rPr lang="en-US" b="1" dirty="0" smtClean="0">
                <a:cs typeface="+mn-cs"/>
              </a:rPr>
              <a:t>Gather Options </a:t>
            </a:r>
            <a:r>
              <a:rPr lang="en-US" dirty="0" smtClean="0">
                <a:cs typeface="+mn-cs"/>
              </a:rPr>
              <a:t>: Options </a:t>
            </a:r>
            <a:r>
              <a:rPr lang="ko-KR" altLang="en-US" dirty="0" smtClean="0">
                <a:cs typeface="+mn-cs"/>
              </a:rPr>
              <a:t>값을 정의 함</a:t>
            </a:r>
            <a:r>
              <a:rPr lang="en-US" dirty="0" smtClean="0">
                <a:cs typeface="+mn-cs"/>
              </a:rPr>
              <a:t>. Type </a:t>
            </a:r>
            <a:r>
              <a:rPr lang="ko-KR" altLang="en-US" dirty="0" smtClean="0">
                <a:cs typeface="+mn-cs"/>
              </a:rPr>
              <a:t>이 </a:t>
            </a:r>
            <a:r>
              <a:rPr lang="en-US" dirty="0" smtClean="0">
                <a:cs typeface="+mn-cs"/>
              </a:rPr>
              <a:t>Entire Database, Selected Schemas, Data Dictionary </a:t>
            </a:r>
            <a:r>
              <a:rPr lang="ko-KR" altLang="en-US" dirty="0" smtClean="0">
                <a:cs typeface="+mn-cs"/>
              </a:rPr>
              <a:t>인 경우에 사용 가능</a:t>
            </a:r>
            <a:r>
              <a:rPr lang="en-US" dirty="0" smtClean="0">
                <a:cs typeface="+mn-cs"/>
              </a:rPr>
              <a:t>. </a:t>
            </a:r>
            <a:r>
              <a:rPr lang="ko-KR" altLang="en-US" dirty="0" err="1" smtClean="0">
                <a:cs typeface="+mn-cs"/>
              </a:rPr>
              <a:t>오라클</a:t>
            </a:r>
            <a:r>
              <a:rPr lang="ko-KR" altLang="en-US" dirty="0" smtClean="0">
                <a:cs typeface="+mn-cs"/>
              </a:rPr>
              <a:t> 버전</a:t>
            </a:r>
            <a:r>
              <a:rPr lang="en-US" dirty="0" smtClean="0">
                <a:cs typeface="+mn-cs"/>
              </a:rPr>
              <a:t> 10g </a:t>
            </a:r>
            <a:r>
              <a:rPr lang="ko-KR" altLang="en-US" dirty="0" smtClean="0">
                <a:cs typeface="+mn-cs"/>
              </a:rPr>
              <a:t>이상에서만 지원</a:t>
            </a:r>
            <a:endParaRPr lang="ko-KR" altLang="en-US" b="1" dirty="0" smtClean="0">
              <a:cs typeface="+mn-cs"/>
            </a:endParaRPr>
          </a:p>
          <a:p>
            <a:pPr latinLnBrk="1">
              <a:defRPr/>
            </a:pPr>
            <a:r>
              <a:rPr lang="en-US" b="1" dirty="0" smtClean="0">
                <a:cs typeface="+mn-cs"/>
              </a:rPr>
              <a:t>Granularity for Partitioned</a:t>
            </a:r>
            <a:r>
              <a:rPr lang="en-US" dirty="0" smtClean="0">
                <a:cs typeface="+mn-cs"/>
              </a:rPr>
              <a:t> : Granularity </a:t>
            </a:r>
            <a:r>
              <a:rPr lang="ko-KR" altLang="en-US" dirty="0" smtClean="0">
                <a:cs typeface="+mn-cs"/>
              </a:rPr>
              <a:t>값을 설정</a:t>
            </a:r>
            <a:r>
              <a:rPr lang="en-US" dirty="0" smtClean="0">
                <a:cs typeface="+mn-cs"/>
              </a:rPr>
              <a:t>. Type </a:t>
            </a:r>
            <a:r>
              <a:rPr lang="ko-KR" altLang="en-US" dirty="0" smtClean="0">
                <a:cs typeface="+mn-cs"/>
              </a:rPr>
              <a:t>이</a:t>
            </a:r>
            <a:r>
              <a:rPr lang="en-US" dirty="0" smtClean="0">
                <a:cs typeface="+mn-cs"/>
              </a:rPr>
              <a:t> Entire Database, Selected Schemas, Data Dictionary </a:t>
            </a:r>
            <a:r>
              <a:rPr lang="ko-KR" altLang="en-US" dirty="0" smtClean="0">
                <a:cs typeface="+mn-cs"/>
              </a:rPr>
              <a:t>인 경우에 사용 가능</a:t>
            </a:r>
            <a:r>
              <a:rPr lang="en-US" dirty="0" smtClean="0">
                <a:cs typeface="+mn-cs"/>
              </a:rPr>
              <a:t>. </a:t>
            </a:r>
            <a:r>
              <a:rPr lang="ko-KR" altLang="en-US" dirty="0" err="1" smtClean="0">
                <a:cs typeface="+mn-cs"/>
              </a:rPr>
              <a:t>오라클</a:t>
            </a:r>
            <a:r>
              <a:rPr lang="ko-KR" altLang="en-US" dirty="0" smtClean="0">
                <a:cs typeface="+mn-cs"/>
              </a:rPr>
              <a:t> 버전</a:t>
            </a:r>
            <a:r>
              <a:rPr lang="en-US" dirty="0" smtClean="0">
                <a:cs typeface="+mn-cs"/>
              </a:rPr>
              <a:t> 10g </a:t>
            </a:r>
            <a:r>
              <a:rPr lang="ko-KR" altLang="en-US" dirty="0" smtClean="0">
                <a:cs typeface="+mn-cs"/>
              </a:rPr>
              <a:t>이상에서만 지원</a:t>
            </a:r>
          </a:p>
          <a:p>
            <a:pPr>
              <a:defRPr/>
            </a:pPr>
            <a:endParaRPr lang="en-US" altLang="ko-KR" dirty="0" smtClean="0">
              <a:cs typeface="+mn-cs"/>
            </a:endParaRPr>
          </a:p>
          <a:p>
            <a:pPr latinLnBrk="1">
              <a:defRPr/>
            </a:pPr>
            <a:r>
              <a:rPr lang="en-US" b="1" dirty="0" smtClean="0">
                <a:cs typeface="+mn-cs"/>
              </a:rPr>
              <a:t>&lt;Run Mode </a:t>
            </a:r>
            <a:r>
              <a:rPr lang="en-US" altLang="ko-KR" b="1" dirty="0" smtClean="0">
                <a:cs typeface="+mn-cs"/>
              </a:rPr>
              <a:t>&gt;</a:t>
            </a:r>
            <a:endParaRPr lang="ko-KR" altLang="en-US" b="1" dirty="0" smtClean="0">
              <a:cs typeface="+mn-cs"/>
            </a:endParaRPr>
          </a:p>
          <a:p>
            <a:pPr latinLnBrk="1">
              <a:defRPr/>
            </a:pPr>
            <a:r>
              <a:rPr lang="en-US" b="1" dirty="0" smtClean="0">
                <a:cs typeface="+mn-cs"/>
              </a:rPr>
              <a:t>Mode </a:t>
            </a:r>
            <a:r>
              <a:rPr lang="en-US" dirty="0" smtClean="0">
                <a:cs typeface="+mn-cs"/>
              </a:rPr>
              <a:t>: </a:t>
            </a:r>
            <a:r>
              <a:rPr lang="ko-KR" altLang="en-US" dirty="0" smtClean="0">
                <a:cs typeface="+mn-cs"/>
              </a:rPr>
              <a:t>통계정보의 생성 방식 및 삭제를 선택한다</a:t>
            </a:r>
            <a:r>
              <a:rPr lang="en-US" dirty="0" smtClean="0">
                <a:cs typeface="+mn-cs"/>
              </a:rPr>
              <a:t>. </a:t>
            </a:r>
            <a:r>
              <a:rPr lang="ko-KR" altLang="en-US" dirty="0" smtClean="0">
                <a:cs typeface="+mn-cs"/>
              </a:rPr>
              <a:t>통계정보 생성 방식으로는</a:t>
            </a:r>
            <a:r>
              <a:rPr lang="en-US" dirty="0" smtClean="0">
                <a:cs typeface="+mn-cs"/>
              </a:rPr>
              <a:t> Estimate, Computer</a:t>
            </a:r>
            <a:r>
              <a:rPr lang="ko-KR" altLang="en-US" dirty="0" smtClean="0">
                <a:cs typeface="+mn-cs"/>
              </a:rPr>
              <a:t>이고</a:t>
            </a:r>
            <a:r>
              <a:rPr lang="en-US" dirty="0" smtClean="0">
                <a:cs typeface="+mn-cs"/>
              </a:rPr>
              <a:t>, </a:t>
            </a:r>
            <a:r>
              <a:rPr lang="ko-KR" altLang="en-US" dirty="0" smtClean="0">
                <a:cs typeface="+mn-cs"/>
              </a:rPr>
              <a:t>삭제는</a:t>
            </a:r>
            <a:r>
              <a:rPr lang="en-US" dirty="0" smtClean="0">
                <a:cs typeface="+mn-cs"/>
              </a:rPr>
              <a:t> Delete </a:t>
            </a:r>
            <a:r>
              <a:rPr lang="ko-KR" altLang="en-US" dirty="0" smtClean="0">
                <a:cs typeface="+mn-cs"/>
              </a:rPr>
              <a:t>임</a:t>
            </a:r>
          </a:p>
          <a:p>
            <a:pPr latinLnBrk="1">
              <a:defRPr/>
            </a:pPr>
            <a:r>
              <a:rPr lang="en-US" b="1" dirty="0" smtClean="0">
                <a:cs typeface="+mn-cs"/>
              </a:rPr>
              <a:t>Gather Index Stats When Gathering Table Stats </a:t>
            </a:r>
            <a:r>
              <a:rPr lang="en-US" dirty="0" smtClean="0">
                <a:cs typeface="+mn-cs"/>
              </a:rPr>
              <a:t>: Cascade </a:t>
            </a:r>
            <a:r>
              <a:rPr lang="ko-KR" altLang="en-US" dirty="0" smtClean="0">
                <a:cs typeface="+mn-cs"/>
              </a:rPr>
              <a:t>설정</a:t>
            </a:r>
          </a:p>
          <a:p>
            <a:pPr latinLnBrk="1">
              <a:defRPr/>
            </a:pPr>
            <a:r>
              <a:rPr lang="en-US" b="1" dirty="0" smtClean="0">
                <a:cs typeface="+mn-cs"/>
              </a:rPr>
              <a:t>Do not invalidate dependent cursors </a:t>
            </a:r>
            <a:r>
              <a:rPr lang="en-US" dirty="0" smtClean="0">
                <a:cs typeface="+mn-cs"/>
              </a:rPr>
              <a:t>: </a:t>
            </a:r>
            <a:r>
              <a:rPr lang="en-US" dirty="0" err="1" smtClean="0">
                <a:cs typeface="+mn-cs"/>
              </a:rPr>
              <a:t>No_Invalidate</a:t>
            </a:r>
            <a:r>
              <a:rPr lang="en-US" dirty="0" smtClean="0">
                <a:cs typeface="+mn-cs"/>
              </a:rPr>
              <a:t> </a:t>
            </a:r>
            <a:r>
              <a:rPr lang="ko-KR" altLang="en-US" dirty="0" smtClean="0">
                <a:cs typeface="+mn-cs"/>
              </a:rPr>
              <a:t>설정</a:t>
            </a:r>
            <a:endParaRPr lang="en-US" altLang="ko-KR" dirty="0" smtClean="0">
              <a:cs typeface="+mn-cs"/>
            </a:endParaRPr>
          </a:p>
          <a:p>
            <a:pPr latinLnBrk="1">
              <a:defRPr/>
            </a:pPr>
            <a:endParaRPr lang="en-US" altLang="ko-KR" dirty="0" smtClean="0">
              <a:cs typeface="+mn-cs"/>
            </a:endParaRPr>
          </a:p>
          <a:p>
            <a:pPr latinLnBrk="1">
              <a:defRPr/>
            </a:pPr>
            <a:r>
              <a:rPr lang="en-US" b="1" dirty="0" smtClean="0">
                <a:cs typeface="+mn-cs"/>
              </a:rPr>
              <a:t>&lt;Deleting item </a:t>
            </a:r>
            <a:r>
              <a:rPr lang="en-US" altLang="ko-KR" b="1" dirty="0" smtClean="0">
                <a:cs typeface="+mn-cs"/>
              </a:rPr>
              <a:t>&gt;</a:t>
            </a:r>
            <a:endParaRPr lang="ko-KR" altLang="en-US" b="1" dirty="0" smtClean="0">
              <a:cs typeface="+mn-cs"/>
            </a:endParaRPr>
          </a:p>
          <a:p>
            <a:pPr latinLnBrk="1">
              <a:defRPr/>
            </a:pPr>
            <a:r>
              <a:rPr lang="en-US" dirty="0" smtClean="0">
                <a:cs typeface="+mn-cs"/>
              </a:rPr>
              <a:t>Run Mode</a:t>
            </a:r>
            <a:r>
              <a:rPr lang="ko-KR" altLang="en-US" dirty="0" smtClean="0">
                <a:cs typeface="+mn-cs"/>
              </a:rPr>
              <a:t>의</a:t>
            </a:r>
            <a:r>
              <a:rPr lang="en-US" dirty="0" smtClean="0">
                <a:cs typeface="+mn-cs"/>
              </a:rPr>
              <a:t> Mode</a:t>
            </a:r>
            <a:r>
              <a:rPr lang="ko-KR" altLang="en-US" dirty="0" smtClean="0">
                <a:cs typeface="+mn-cs"/>
              </a:rPr>
              <a:t>가</a:t>
            </a:r>
            <a:r>
              <a:rPr lang="en-US" dirty="0" smtClean="0">
                <a:cs typeface="+mn-cs"/>
              </a:rPr>
              <a:t> Delete </a:t>
            </a:r>
            <a:r>
              <a:rPr lang="ko-KR" altLang="en-US" dirty="0" smtClean="0">
                <a:cs typeface="+mn-cs"/>
              </a:rPr>
              <a:t>일 경우만 설정 가능</a:t>
            </a:r>
          </a:p>
          <a:p>
            <a:pPr latinLnBrk="1">
              <a:defRPr/>
            </a:pPr>
            <a:r>
              <a:rPr lang="en-US" b="1" dirty="0" smtClean="0">
                <a:cs typeface="+mn-cs"/>
              </a:rPr>
              <a:t>All Items </a:t>
            </a:r>
            <a:r>
              <a:rPr lang="en-US" dirty="0" smtClean="0">
                <a:cs typeface="+mn-cs"/>
              </a:rPr>
              <a:t>: Columns, Indexes, Partitions </a:t>
            </a:r>
            <a:r>
              <a:rPr lang="ko-KR" altLang="en-US" dirty="0" smtClean="0">
                <a:cs typeface="+mn-cs"/>
              </a:rPr>
              <a:t>의 모든 항목을 한번에 설정함</a:t>
            </a:r>
          </a:p>
          <a:p>
            <a:pPr latinLnBrk="1">
              <a:defRPr/>
            </a:pPr>
            <a:r>
              <a:rPr lang="en-US" b="1" dirty="0" smtClean="0">
                <a:cs typeface="+mn-cs"/>
              </a:rPr>
              <a:t>Columns </a:t>
            </a:r>
            <a:r>
              <a:rPr lang="en-US" dirty="0" smtClean="0">
                <a:cs typeface="+mn-cs"/>
              </a:rPr>
              <a:t>: </a:t>
            </a:r>
            <a:r>
              <a:rPr lang="en-US" dirty="0" err="1" smtClean="0">
                <a:cs typeface="+mn-cs"/>
              </a:rPr>
              <a:t>Cascade_Columns</a:t>
            </a:r>
            <a:r>
              <a:rPr lang="en-US" dirty="0" smtClean="0">
                <a:cs typeface="+mn-cs"/>
              </a:rPr>
              <a:t> </a:t>
            </a:r>
            <a:r>
              <a:rPr lang="ko-KR" altLang="en-US" dirty="0" smtClean="0">
                <a:cs typeface="+mn-cs"/>
              </a:rPr>
              <a:t>설정</a:t>
            </a:r>
          </a:p>
          <a:p>
            <a:pPr latinLnBrk="1">
              <a:defRPr/>
            </a:pPr>
            <a:r>
              <a:rPr lang="en-US" b="1" dirty="0" smtClean="0">
                <a:cs typeface="+mn-cs"/>
              </a:rPr>
              <a:t>Indexes </a:t>
            </a:r>
            <a:r>
              <a:rPr lang="en-US" dirty="0" smtClean="0">
                <a:cs typeface="+mn-cs"/>
              </a:rPr>
              <a:t>: </a:t>
            </a:r>
            <a:r>
              <a:rPr lang="en-US" dirty="0" err="1" smtClean="0">
                <a:cs typeface="+mn-cs"/>
              </a:rPr>
              <a:t>Cascade_Indexes</a:t>
            </a:r>
            <a:r>
              <a:rPr lang="en-US" dirty="0" smtClean="0">
                <a:cs typeface="+mn-cs"/>
              </a:rPr>
              <a:t> </a:t>
            </a:r>
            <a:r>
              <a:rPr lang="ko-KR" altLang="en-US" dirty="0" smtClean="0">
                <a:cs typeface="+mn-cs"/>
              </a:rPr>
              <a:t>설정</a:t>
            </a:r>
          </a:p>
          <a:p>
            <a:pPr>
              <a:defRPr/>
            </a:pPr>
            <a:r>
              <a:rPr lang="en-US" b="1" dirty="0" smtClean="0">
                <a:cs typeface="+mn-cs"/>
              </a:rPr>
              <a:t>Partitions</a:t>
            </a:r>
            <a:r>
              <a:rPr lang="en-US" dirty="0" smtClean="0">
                <a:cs typeface="+mn-cs"/>
              </a:rPr>
              <a:t> : </a:t>
            </a:r>
            <a:r>
              <a:rPr lang="en-US" dirty="0" err="1" smtClean="0">
                <a:cs typeface="+mn-cs"/>
              </a:rPr>
              <a:t>Cascade_Parts</a:t>
            </a:r>
            <a:r>
              <a:rPr lang="en-US" dirty="0" smtClean="0">
                <a:cs typeface="+mn-cs"/>
              </a:rPr>
              <a:t> </a:t>
            </a:r>
            <a:r>
              <a:rPr lang="ko-KR" altLang="en-US" dirty="0" smtClean="0">
                <a:cs typeface="+mn-cs"/>
              </a:rPr>
              <a:t>설정</a:t>
            </a:r>
            <a:endParaRPr lang="en-US" altLang="ko-KR" dirty="0" smtClean="0">
              <a:cs typeface="+mn-cs"/>
            </a:endParaRPr>
          </a:p>
          <a:p>
            <a:pPr>
              <a:defRPr/>
            </a:pPr>
            <a:endParaRPr lang="en-US" altLang="ko-KR" dirty="0" smtClean="0">
              <a:cs typeface="+mn-cs"/>
            </a:endParaRPr>
          </a:p>
          <a:p>
            <a:pPr latinLnBrk="1">
              <a:defRPr/>
            </a:pPr>
            <a:r>
              <a:rPr lang="en-US" b="1" dirty="0" smtClean="0">
                <a:cs typeface="+mn-cs"/>
              </a:rPr>
              <a:t>&lt;Estimate Sample </a:t>
            </a:r>
            <a:r>
              <a:rPr lang="en-US" altLang="ko-KR" b="1" dirty="0" smtClean="0">
                <a:cs typeface="+mn-cs"/>
              </a:rPr>
              <a:t>&gt;</a:t>
            </a:r>
            <a:endParaRPr lang="ko-KR" altLang="en-US" b="1" dirty="0" smtClean="0">
              <a:cs typeface="+mn-cs"/>
            </a:endParaRPr>
          </a:p>
          <a:p>
            <a:pPr latinLnBrk="1">
              <a:defRPr/>
            </a:pPr>
            <a:r>
              <a:rPr lang="en-US" b="1" dirty="0" err="1" smtClean="0">
                <a:cs typeface="+mn-cs"/>
              </a:rPr>
              <a:t>BlockSample</a:t>
            </a:r>
            <a:r>
              <a:rPr lang="en-US" dirty="0" smtClean="0">
                <a:cs typeface="+mn-cs"/>
              </a:rPr>
              <a:t> : </a:t>
            </a:r>
            <a:r>
              <a:rPr lang="en-US" dirty="0" err="1" smtClean="0">
                <a:cs typeface="+mn-cs"/>
              </a:rPr>
              <a:t>Block_Sample</a:t>
            </a:r>
            <a:r>
              <a:rPr lang="en-US" dirty="0" smtClean="0">
                <a:cs typeface="+mn-cs"/>
              </a:rPr>
              <a:t> </a:t>
            </a:r>
            <a:r>
              <a:rPr lang="ko-KR" altLang="en-US" dirty="0" smtClean="0">
                <a:cs typeface="+mn-cs"/>
              </a:rPr>
              <a:t>설정</a:t>
            </a:r>
          </a:p>
          <a:p>
            <a:pPr latinLnBrk="1">
              <a:defRPr/>
            </a:pPr>
            <a:r>
              <a:rPr lang="en-US" b="1" dirty="0" err="1" smtClean="0">
                <a:cs typeface="+mn-cs"/>
              </a:rPr>
              <a:t>AutoSample</a:t>
            </a:r>
            <a:r>
              <a:rPr lang="en-US" dirty="0" smtClean="0">
                <a:cs typeface="+mn-cs"/>
              </a:rPr>
              <a:t> : </a:t>
            </a:r>
            <a:r>
              <a:rPr lang="en-US" dirty="0" err="1" smtClean="0">
                <a:cs typeface="+mn-cs"/>
              </a:rPr>
              <a:t>Estimate_Percent</a:t>
            </a:r>
            <a:r>
              <a:rPr lang="ko-KR" altLang="en-US" dirty="0" smtClean="0">
                <a:cs typeface="+mn-cs"/>
              </a:rPr>
              <a:t>를 설정</a:t>
            </a:r>
            <a:r>
              <a:rPr lang="en-US" dirty="0" smtClean="0">
                <a:cs typeface="+mn-cs"/>
              </a:rPr>
              <a:t>. True </a:t>
            </a:r>
            <a:r>
              <a:rPr lang="ko-KR" altLang="en-US" dirty="0" smtClean="0">
                <a:cs typeface="+mn-cs"/>
              </a:rPr>
              <a:t>인 경우</a:t>
            </a:r>
            <a:r>
              <a:rPr lang="en-US" dirty="0" smtClean="0">
                <a:cs typeface="+mn-cs"/>
              </a:rPr>
              <a:t>, </a:t>
            </a:r>
            <a:r>
              <a:rPr lang="en-US" dirty="0" err="1" smtClean="0">
                <a:cs typeface="+mn-cs"/>
              </a:rPr>
              <a:t>Estimate_Percent</a:t>
            </a:r>
            <a:r>
              <a:rPr lang="en-US" dirty="0" smtClean="0">
                <a:cs typeface="+mn-cs"/>
              </a:rPr>
              <a:t> </a:t>
            </a:r>
            <a:r>
              <a:rPr lang="ko-KR" altLang="en-US" dirty="0" smtClean="0">
                <a:cs typeface="+mn-cs"/>
              </a:rPr>
              <a:t>를 </a:t>
            </a:r>
            <a:r>
              <a:rPr lang="en-US" dirty="0" smtClean="0">
                <a:cs typeface="+mn-cs"/>
              </a:rPr>
              <a:t>SYS.DBMS_STATS.AUTO_SAMPLE_SIZE</a:t>
            </a:r>
            <a:r>
              <a:rPr lang="ko-KR" altLang="en-US" dirty="0" smtClean="0">
                <a:cs typeface="+mn-cs"/>
              </a:rPr>
              <a:t>로 설정함</a:t>
            </a:r>
            <a:r>
              <a:rPr lang="en-US" dirty="0" smtClean="0">
                <a:cs typeface="+mn-cs"/>
              </a:rPr>
              <a:t>, False </a:t>
            </a:r>
            <a:r>
              <a:rPr lang="ko-KR" altLang="en-US" dirty="0" err="1" smtClean="0">
                <a:cs typeface="+mn-cs"/>
              </a:rPr>
              <a:t>인경우</a:t>
            </a:r>
            <a:r>
              <a:rPr lang="en-US" dirty="0" smtClean="0">
                <a:cs typeface="+mn-cs"/>
              </a:rPr>
              <a:t>, Sample </a:t>
            </a:r>
            <a:r>
              <a:rPr lang="ko-KR" altLang="en-US" dirty="0" smtClean="0">
                <a:cs typeface="+mn-cs"/>
              </a:rPr>
              <a:t>에 지정된 값으로 설정</a:t>
            </a:r>
          </a:p>
          <a:p>
            <a:pPr latinLnBrk="1">
              <a:defRPr/>
            </a:pPr>
            <a:r>
              <a:rPr lang="en-US" b="1" dirty="0" smtClean="0">
                <a:cs typeface="+mn-cs"/>
              </a:rPr>
              <a:t>Sample(%) </a:t>
            </a:r>
            <a:r>
              <a:rPr lang="en-US" dirty="0" smtClean="0">
                <a:cs typeface="+mn-cs"/>
              </a:rPr>
              <a:t>: </a:t>
            </a:r>
            <a:r>
              <a:rPr lang="en-US" dirty="0" err="1" smtClean="0">
                <a:cs typeface="+mn-cs"/>
              </a:rPr>
              <a:t>Estimate_Percent</a:t>
            </a:r>
            <a:r>
              <a:rPr lang="ko-KR" altLang="en-US" dirty="0" smtClean="0">
                <a:cs typeface="+mn-cs"/>
              </a:rPr>
              <a:t>를 명시된 값으로 설정</a:t>
            </a:r>
            <a:r>
              <a:rPr lang="en-US" dirty="0" smtClean="0">
                <a:cs typeface="+mn-cs"/>
              </a:rPr>
              <a:t>. </a:t>
            </a:r>
            <a:r>
              <a:rPr lang="en-US" dirty="0" err="1" smtClean="0">
                <a:cs typeface="+mn-cs"/>
              </a:rPr>
              <a:t>AutoSample</a:t>
            </a:r>
            <a:r>
              <a:rPr lang="ko-KR" altLang="en-US" dirty="0" smtClean="0">
                <a:cs typeface="+mn-cs"/>
              </a:rPr>
              <a:t>이</a:t>
            </a:r>
            <a:r>
              <a:rPr lang="en-US" dirty="0" smtClean="0">
                <a:cs typeface="+mn-cs"/>
              </a:rPr>
              <a:t> False </a:t>
            </a:r>
            <a:r>
              <a:rPr lang="ko-KR" altLang="en-US" dirty="0" smtClean="0">
                <a:cs typeface="+mn-cs"/>
              </a:rPr>
              <a:t>인 경우에만 설정 가능</a:t>
            </a:r>
            <a:endParaRPr lang="en-US" altLang="ko-KR" dirty="0" smtClean="0">
              <a:cs typeface="+mn-cs"/>
            </a:endParaRPr>
          </a:p>
          <a:p>
            <a:pPr latinLnBrk="1">
              <a:defRPr/>
            </a:pPr>
            <a:endParaRPr lang="en-US" altLang="ko-KR" dirty="0" smtClean="0">
              <a:cs typeface="+mn-cs"/>
            </a:endParaRPr>
          </a:p>
          <a:p>
            <a:pPr latinLnBrk="1">
              <a:defRPr/>
            </a:pPr>
            <a:r>
              <a:rPr lang="en-US" b="1" dirty="0" smtClean="0">
                <a:cs typeface="+mn-cs"/>
              </a:rPr>
              <a:t>&lt;Degree of Parallelism </a:t>
            </a:r>
            <a:r>
              <a:rPr lang="en-US" altLang="ko-KR" b="1" dirty="0" smtClean="0">
                <a:cs typeface="+mn-cs"/>
              </a:rPr>
              <a:t>&gt;</a:t>
            </a:r>
            <a:endParaRPr lang="ko-KR" altLang="en-US" b="1" dirty="0" smtClean="0">
              <a:cs typeface="+mn-cs"/>
            </a:endParaRPr>
          </a:p>
          <a:p>
            <a:pPr latinLnBrk="1">
              <a:defRPr/>
            </a:pPr>
            <a:r>
              <a:rPr lang="en-US" b="1" dirty="0" smtClean="0">
                <a:cs typeface="+mn-cs"/>
              </a:rPr>
              <a:t>Degree </a:t>
            </a:r>
            <a:r>
              <a:rPr lang="en-US" dirty="0" smtClean="0">
                <a:cs typeface="+mn-cs"/>
              </a:rPr>
              <a:t>: Degree </a:t>
            </a:r>
            <a:r>
              <a:rPr lang="ko-KR" altLang="en-US" dirty="0" smtClean="0">
                <a:cs typeface="+mn-cs"/>
              </a:rPr>
              <a:t>를 설정함</a:t>
            </a:r>
            <a:r>
              <a:rPr lang="en-US" dirty="0" smtClean="0">
                <a:cs typeface="+mn-cs"/>
              </a:rPr>
              <a:t>.</a:t>
            </a:r>
            <a:endParaRPr lang="ko-KR" altLang="en-US" dirty="0" smtClean="0">
              <a:cs typeface="+mn-cs"/>
            </a:endParaRPr>
          </a:p>
          <a:p>
            <a:pPr latinLnBrk="1">
              <a:defRPr/>
            </a:pPr>
            <a:r>
              <a:rPr lang="en-US" b="1" dirty="0" smtClean="0">
                <a:cs typeface="+mn-cs"/>
              </a:rPr>
              <a:t>Value </a:t>
            </a:r>
            <a:r>
              <a:rPr lang="en-US" dirty="0" smtClean="0">
                <a:cs typeface="+mn-cs"/>
              </a:rPr>
              <a:t>: Degree </a:t>
            </a:r>
            <a:r>
              <a:rPr lang="ko-KR" altLang="en-US" dirty="0" smtClean="0">
                <a:cs typeface="+mn-cs"/>
              </a:rPr>
              <a:t>값이</a:t>
            </a:r>
            <a:r>
              <a:rPr lang="en-US" dirty="0" smtClean="0">
                <a:cs typeface="+mn-cs"/>
              </a:rPr>
              <a:t> Specify </a:t>
            </a:r>
            <a:r>
              <a:rPr lang="ko-KR" altLang="en-US" dirty="0" smtClean="0">
                <a:cs typeface="+mn-cs"/>
              </a:rPr>
              <a:t>인 경우에 설정 가능</a:t>
            </a:r>
            <a:endParaRPr lang="en-US" altLang="ko-KR" dirty="0" smtClean="0">
              <a:cs typeface="+mn-cs"/>
            </a:endParaRPr>
          </a:p>
          <a:p>
            <a:pPr latinLnBrk="1">
              <a:defRPr/>
            </a:pPr>
            <a:endParaRPr lang="en-US" altLang="ko-KR" dirty="0" smtClean="0">
              <a:cs typeface="+mn-cs"/>
            </a:endParaRPr>
          </a:p>
          <a:p>
            <a:pPr latinLnBrk="1">
              <a:defRPr/>
            </a:pPr>
            <a:r>
              <a:rPr lang="en-US" b="1" dirty="0" smtClean="0">
                <a:cs typeface="+mn-cs"/>
              </a:rPr>
              <a:t>&lt;Collect Histograms with Tables&gt;</a:t>
            </a:r>
            <a:endParaRPr lang="ko-KR" altLang="en-US" b="1" dirty="0" smtClean="0">
              <a:cs typeface="+mn-cs"/>
            </a:endParaRPr>
          </a:p>
          <a:p>
            <a:pPr latinLnBrk="1">
              <a:defRPr/>
            </a:pPr>
            <a:r>
              <a:rPr lang="en-US" b="1" dirty="0" smtClean="0">
                <a:cs typeface="+mn-cs"/>
              </a:rPr>
              <a:t>Use Collect Histograms</a:t>
            </a:r>
            <a:r>
              <a:rPr lang="en-US" dirty="0" smtClean="0">
                <a:cs typeface="+mn-cs"/>
              </a:rPr>
              <a:t> : </a:t>
            </a:r>
            <a:r>
              <a:rPr lang="en-US" dirty="0" err="1" smtClean="0">
                <a:cs typeface="+mn-cs"/>
              </a:rPr>
              <a:t>Method_Opt</a:t>
            </a:r>
            <a:r>
              <a:rPr lang="en-US" dirty="0" smtClean="0">
                <a:cs typeface="+mn-cs"/>
              </a:rPr>
              <a:t> </a:t>
            </a:r>
            <a:r>
              <a:rPr lang="ko-KR" altLang="en-US" dirty="0" smtClean="0">
                <a:cs typeface="+mn-cs"/>
              </a:rPr>
              <a:t>를 설정함</a:t>
            </a:r>
          </a:p>
          <a:p>
            <a:pPr latinLnBrk="1">
              <a:defRPr/>
            </a:pPr>
            <a:r>
              <a:rPr lang="en-US" b="1" dirty="0" smtClean="0">
                <a:cs typeface="+mn-cs"/>
              </a:rPr>
              <a:t>For All </a:t>
            </a:r>
            <a:r>
              <a:rPr lang="en-US" dirty="0" smtClean="0">
                <a:cs typeface="+mn-cs"/>
              </a:rPr>
              <a:t>: </a:t>
            </a:r>
            <a:r>
              <a:rPr lang="en-US" dirty="0" err="1" smtClean="0">
                <a:cs typeface="+mn-cs"/>
              </a:rPr>
              <a:t>Method_Opt</a:t>
            </a:r>
            <a:r>
              <a:rPr lang="ko-KR" altLang="en-US" dirty="0" smtClean="0">
                <a:cs typeface="+mn-cs"/>
              </a:rPr>
              <a:t>의 </a:t>
            </a:r>
            <a:r>
              <a:rPr lang="en-US" dirty="0" smtClean="0">
                <a:cs typeface="+mn-cs"/>
              </a:rPr>
              <a:t>‘FOR ALL ’ </a:t>
            </a:r>
            <a:r>
              <a:rPr lang="ko-KR" altLang="en-US" dirty="0" smtClean="0">
                <a:cs typeface="+mn-cs"/>
              </a:rPr>
              <a:t>다음의 문장을 구성함</a:t>
            </a:r>
            <a:r>
              <a:rPr lang="en-US" dirty="0" smtClean="0">
                <a:cs typeface="+mn-cs"/>
              </a:rPr>
              <a:t>. </a:t>
            </a:r>
            <a:r>
              <a:rPr lang="ko-KR" altLang="en-US" dirty="0" err="1" smtClean="0">
                <a:cs typeface="+mn-cs"/>
              </a:rPr>
              <a:t>예를들면</a:t>
            </a:r>
            <a:r>
              <a:rPr lang="en-US" dirty="0" smtClean="0">
                <a:cs typeface="+mn-cs"/>
              </a:rPr>
              <a:t>, </a:t>
            </a:r>
            <a:r>
              <a:rPr lang="en-US" dirty="0" err="1" smtClean="0">
                <a:cs typeface="+mn-cs"/>
              </a:rPr>
              <a:t>Method_Opt</a:t>
            </a:r>
            <a:r>
              <a:rPr lang="en-US" dirty="0" smtClean="0">
                <a:cs typeface="+mn-cs"/>
              </a:rPr>
              <a:t> =&gt; 'FOR ALL HIDDEN COLUMNS SIZE SKEWONLY' </a:t>
            </a:r>
            <a:r>
              <a:rPr lang="ko-KR" altLang="en-US" dirty="0" smtClean="0">
                <a:cs typeface="+mn-cs"/>
              </a:rPr>
              <a:t>임</a:t>
            </a:r>
          </a:p>
          <a:p>
            <a:pPr latinLnBrk="1">
              <a:defRPr/>
            </a:pPr>
            <a:r>
              <a:rPr lang="en-US" b="1" dirty="0" smtClean="0">
                <a:cs typeface="+mn-cs"/>
              </a:rPr>
              <a:t>Columns size</a:t>
            </a:r>
            <a:r>
              <a:rPr lang="en-US" dirty="0" smtClean="0">
                <a:cs typeface="+mn-cs"/>
              </a:rPr>
              <a:t> : </a:t>
            </a:r>
            <a:r>
              <a:rPr lang="en-US" dirty="0" err="1" smtClean="0">
                <a:cs typeface="+mn-cs"/>
              </a:rPr>
              <a:t>Method_Opt</a:t>
            </a:r>
            <a:r>
              <a:rPr lang="ko-KR" altLang="en-US" dirty="0" smtClean="0">
                <a:cs typeface="+mn-cs"/>
              </a:rPr>
              <a:t>의 문장중</a:t>
            </a:r>
            <a:r>
              <a:rPr lang="en-US" dirty="0" smtClean="0">
                <a:cs typeface="+mn-cs"/>
              </a:rPr>
              <a:t> Columns Size</a:t>
            </a:r>
            <a:r>
              <a:rPr lang="ko-KR" altLang="en-US" dirty="0" smtClean="0">
                <a:cs typeface="+mn-cs"/>
              </a:rPr>
              <a:t>를 구성함</a:t>
            </a:r>
            <a:r>
              <a:rPr lang="en-US" dirty="0" smtClean="0">
                <a:cs typeface="+mn-cs"/>
              </a:rPr>
              <a:t>.</a:t>
            </a:r>
            <a:endParaRPr lang="ko-KR" altLang="en-US" dirty="0" smtClean="0">
              <a:cs typeface="+mn-cs"/>
            </a:endParaRPr>
          </a:p>
          <a:p>
            <a:pPr latinLnBrk="1">
              <a:defRPr/>
            </a:pPr>
            <a:r>
              <a:rPr lang="en-US" b="1" dirty="0" smtClean="0">
                <a:cs typeface="+mn-cs"/>
              </a:rPr>
              <a:t>Value </a:t>
            </a:r>
            <a:r>
              <a:rPr lang="en-US" dirty="0" smtClean="0">
                <a:cs typeface="+mn-cs"/>
              </a:rPr>
              <a:t>: Columns size</a:t>
            </a:r>
            <a:r>
              <a:rPr lang="ko-KR" altLang="en-US" dirty="0" smtClean="0">
                <a:cs typeface="+mn-cs"/>
              </a:rPr>
              <a:t>가</a:t>
            </a:r>
            <a:r>
              <a:rPr lang="en-US" dirty="0" smtClean="0">
                <a:cs typeface="+mn-cs"/>
              </a:rPr>
              <a:t> Specify </a:t>
            </a:r>
            <a:r>
              <a:rPr lang="ko-KR" altLang="en-US" dirty="0" smtClean="0">
                <a:cs typeface="+mn-cs"/>
              </a:rPr>
              <a:t>인 경우에 설정 가능</a:t>
            </a:r>
          </a:p>
          <a:p>
            <a:pPr latinLnBrk="1">
              <a:defRPr/>
            </a:pPr>
            <a:endParaRPr lang="ko-KR" altLang="en-US" dirty="0" smtClean="0">
              <a:cs typeface="+mn-cs"/>
            </a:endParaRPr>
          </a:p>
          <a:p>
            <a:pPr latinLnBrk="1">
              <a:defRPr/>
            </a:pPr>
            <a:r>
              <a:rPr lang="en-US" b="1" dirty="0" smtClean="0">
                <a:cs typeface="+mn-cs"/>
              </a:rPr>
              <a:t>&lt;Stats Table </a:t>
            </a:r>
            <a:r>
              <a:rPr lang="en-US" altLang="ko-KR" b="1" dirty="0" smtClean="0">
                <a:cs typeface="+mn-cs"/>
              </a:rPr>
              <a:t>&gt;</a:t>
            </a:r>
            <a:endParaRPr lang="ko-KR" altLang="en-US" b="1" dirty="0" smtClean="0">
              <a:cs typeface="+mn-cs"/>
            </a:endParaRPr>
          </a:p>
          <a:p>
            <a:pPr latinLnBrk="1">
              <a:defRPr/>
            </a:pPr>
            <a:r>
              <a:rPr lang="en-US" b="1" dirty="0" smtClean="0">
                <a:cs typeface="+mn-cs"/>
              </a:rPr>
              <a:t>Use Stats Table </a:t>
            </a:r>
            <a:r>
              <a:rPr lang="en-US" dirty="0" smtClean="0">
                <a:cs typeface="+mn-cs"/>
              </a:rPr>
              <a:t>: </a:t>
            </a:r>
            <a:r>
              <a:rPr lang="ko-KR" altLang="en-US" dirty="0" smtClean="0">
                <a:cs typeface="+mn-cs"/>
              </a:rPr>
              <a:t>통계정보 생성시 생성된 정보를 테이블에 저장 여부 설정</a:t>
            </a:r>
          </a:p>
          <a:p>
            <a:pPr latinLnBrk="1">
              <a:defRPr/>
            </a:pPr>
            <a:r>
              <a:rPr lang="en-US" b="1" dirty="0" smtClean="0">
                <a:cs typeface="+mn-cs"/>
              </a:rPr>
              <a:t>Stats ID </a:t>
            </a:r>
            <a:r>
              <a:rPr lang="en-US" dirty="0" smtClean="0">
                <a:cs typeface="+mn-cs"/>
              </a:rPr>
              <a:t>: </a:t>
            </a:r>
            <a:r>
              <a:rPr lang="ko-KR" altLang="en-US" dirty="0" smtClean="0">
                <a:cs typeface="+mn-cs"/>
              </a:rPr>
              <a:t>통계정보 테이블에 생성된 정보를 구분하기 위한</a:t>
            </a:r>
            <a:r>
              <a:rPr lang="en-US" dirty="0" smtClean="0">
                <a:cs typeface="+mn-cs"/>
              </a:rPr>
              <a:t> ID</a:t>
            </a:r>
            <a:endParaRPr lang="ko-KR" altLang="en-US" dirty="0" smtClean="0">
              <a:cs typeface="+mn-cs"/>
            </a:endParaRPr>
          </a:p>
          <a:p>
            <a:pPr latinLnBrk="1">
              <a:defRPr/>
            </a:pPr>
            <a:r>
              <a:rPr lang="en-US" b="1" dirty="0" smtClean="0">
                <a:cs typeface="+mn-cs"/>
              </a:rPr>
              <a:t>Table Owner</a:t>
            </a:r>
            <a:r>
              <a:rPr lang="en-US" dirty="0" smtClean="0">
                <a:cs typeface="+mn-cs"/>
              </a:rPr>
              <a:t> : </a:t>
            </a:r>
            <a:r>
              <a:rPr lang="ko-KR" altLang="en-US" dirty="0" smtClean="0">
                <a:cs typeface="+mn-cs"/>
              </a:rPr>
              <a:t>통계정보 테이블을 소유자</a:t>
            </a:r>
          </a:p>
          <a:p>
            <a:pPr latinLnBrk="1">
              <a:defRPr/>
            </a:pPr>
            <a:r>
              <a:rPr lang="en-US" b="1" dirty="0" smtClean="0">
                <a:cs typeface="+mn-cs"/>
              </a:rPr>
              <a:t>Table Name</a:t>
            </a:r>
            <a:r>
              <a:rPr lang="en-US" dirty="0" smtClean="0">
                <a:cs typeface="+mn-cs"/>
              </a:rPr>
              <a:t> : </a:t>
            </a:r>
            <a:r>
              <a:rPr lang="ko-KR" altLang="en-US" dirty="0" smtClean="0">
                <a:cs typeface="+mn-cs"/>
              </a:rPr>
              <a:t>통계정보 테이블 명</a:t>
            </a:r>
          </a:p>
          <a:p>
            <a:pPr latinLnBrk="1">
              <a:defRPr/>
            </a:pPr>
            <a:r>
              <a:rPr lang="en-US" b="1" dirty="0" smtClean="0">
                <a:cs typeface="+mn-cs"/>
              </a:rPr>
              <a:t>Configuration</a:t>
            </a:r>
            <a:r>
              <a:rPr lang="en-US" dirty="0" smtClean="0">
                <a:cs typeface="+mn-cs"/>
              </a:rPr>
              <a:t> : Stats Table Actions</a:t>
            </a:r>
            <a:r>
              <a:rPr lang="ko-KR" altLang="en-US" dirty="0" smtClean="0">
                <a:cs typeface="+mn-cs"/>
              </a:rPr>
              <a:t>을 클릭하면</a:t>
            </a:r>
            <a:r>
              <a:rPr lang="en-US" dirty="0" smtClean="0">
                <a:cs typeface="+mn-cs"/>
              </a:rPr>
              <a:t>, Create, Drop, Check </a:t>
            </a:r>
            <a:r>
              <a:rPr lang="en-US" dirty="0" err="1" smtClean="0">
                <a:cs typeface="+mn-cs"/>
              </a:rPr>
              <a:t>Privs</a:t>
            </a:r>
            <a:r>
              <a:rPr lang="en-US" dirty="0" smtClean="0">
                <a:cs typeface="+mn-cs"/>
              </a:rPr>
              <a:t> </a:t>
            </a:r>
            <a:r>
              <a:rPr lang="ko-KR" altLang="en-US" dirty="0" smtClean="0">
                <a:cs typeface="+mn-cs"/>
              </a:rPr>
              <a:t>메뉴를 갖는다</a:t>
            </a:r>
            <a:r>
              <a:rPr lang="en-US" dirty="0" smtClean="0">
                <a:cs typeface="+mn-cs"/>
              </a:rPr>
              <a:t>. Create - </a:t>
            </a:r>
            <a:r>
              <a:rPr lang="ko-KR" altLang="en-US" dirty="0" smtClean="0">
                <a:cs typeface="+mn-cs"/>
              </a:rPr>
              <a:t>통계정보 테이블을 생성</a:t>
            </a:r>
            <a:r>
              <a:rPr lang="en-US" dirty="0" smtClean="0">
                <a:cs typeface="+mn-cs"/>
              </a:rPr>
              <a:t>. Drop – </a:t>
            </a:r>
            <a:r>
              <a:rPr lang="ko-KR" altLang="en-US" dirty="0" smtClean="0">
                <a:cs typeface="+mn-cs"/>
              </a:rPr>
              <a:t>통계정보 테이블 삭제</a:t>
            </a:r>
            <a:r>
              <a:rPr lang="en-US" dirty="0" smtClean="0">
                <a:cs typeface="+mn-cs"/>
              </a:rPr>
              <a:t>. Check </a:t>
            </a:r>
            <a:r>
              <a:rPr lang="en-US" dirty="0" err="1" smtClean="0">
                <a:cs typeface="+mn-cs"/>
              </a:rPr>
              <a:t>Privs</a:t>
            </a:r>
            <a:r>
              <a:rPr lang="en-US" dirty="0" smtClean="0">
                <a:cs typeface="+mn-cs"/>
              </a:rPr>
              <a:t> – </a:t>
            </a:r>
            <a:r>
              <a:rPr lang="ko-KR" altLang="en-US" dirty="0" smtClean="0">
                <a:cs typeface="+mn-cs"/>
              </a:rPr>
              <a:t>통계정보 테이블에 대한 접근권한 체크</a:t>
            </a:r>
            <a:r>
              <a:rPr lang="en-US" dirty="0" smtClean="0">
                <a:cs typeface="+mn-cs"/>
              </a:rPr>
              <a:t>.</a:t>
            </a:r>
            <a:endParaRPr lang="ko-KR" altLang="en-US" dirty="0" smtClean="0">
              <a:cs typeface="+mn-cs"/>
            </a:endParaRPr>
          </a:p>
          <a:p>
            <a:pPr latinLnBrk="1">
              <a:defRPr/>
            </a:pPr>
            <a:endParaRPr lang="ko-KR" altLang="en-US" b="1" dirty="0" smtClean="0">
              <a:cs typeface="+mn-cs"/>
            </a:endParaRPr>
          </a:p>
          <a:p>
            <a:pPr>
              <a:defRPr/>
            </a:pPr>
            <a:endParaRPr lang="ko-KR" altLang="en-US" b="1" dirty="0" smtClean="0">
              <a:cs typeface="+mn-cs"/>
            </a:endParaRPr>
          </a:p>
          <a:p>
            <a:pPr>
              <a:defRPr/>
            </a:pPr>
            <a:endParaRPr lang="ko-KR" altLang="en-US" dirty="0">
              <a:cs typeface="+mn-cs"/>
            </a:endParaRPr>
          </a:p>
        </p:txBody>
      </p:sp>
      <p:sp>
        <p:nvSpPr>
          <p:cNvPr id="9830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994F63-8448-45BE-A10D-700A56CA0562}" type="slidenum">
              <a:rPr lang="en-US" altLang="ko-KR" smtClean="0">
                <a:latin typeface="Optima"/>
                <a:ea typeface="가는각진제목체"/>
                <a:cs typeface="가는각진제목체"/>
              </a:rPr>
              <a:pPr/>
              <a:t>41</a:t>
            </a:fld>
            <a:endParaRPr lang="ko-KR" altLang="ko-KR" smtClean="0">
              <a:latin typeface="Optima"/>
              <a:ea typeface="가는각진제목체"/>
              <a:cs typeface="가는각진제목체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latinLnBrk="1">
              <a:defRPr/>
            </a:pPr>
            <a:r>
              <a:rPr lang="en-US" b="1" dirty="0" smtClean="0">
                <a:cs typeface="+mn-cs"/>
              </a:rPr>
              <a:t>&lt;Instance Monitor Refresh </a:t>
            </a:r>
            <a:r>
              <a:rPr lang="ko-KR" altLang="en-US" b="1" dirty="0" smtClean="0">
                <a:cs typeface="+mn-cs"/>
              </a:rPr>
              <a:t>설정</a:t>
            </a:r>
            <a:r>
              <a:rPr lang="en-US" altLang="ko-KR" b="1" dirty="0" smtClean="0">
                <a:cs typeface="+mn-cs"/>
              </a:rPr>
              <a:t>&gt;</a:t>
            </a:r>
            <a:endParaRPr lang="en-US" b="1" dirty="0" smtClean="0">
              <a:cs typeface="+mn-cs"/>
            </a:endParaRPr>
          </a:p>
          <a:p>
            <a:pPr latinLnBrk="1">
              <a:defRPr/>
            </a:pPr>
            <a:r>
              <a:rPr lang="en-US" dirty="0" smtClean="0">
                <a:cs typeface="+mn-cs"/>
              </a:rPr>
              <a:t>- “Refresh Interval(sec)”</a:t>
            </a:r>
            <a:r>
              <a:rPr lang="ko-KR" altLang="en-US" dirty="0" smtClean="0">
                <a:cs typeface="+mn-cs"/>
              </a:rPr>
              <a:t>에서</a:t>
            </a:r>
            <a:r>
              <a:rPr lang="en-US" dirty="0" smtClean="0">
                <a:cs typeface="+mn-cs"/>
              </a:rPr>
              <a:t> Refresh </a:t>
            </a:r>
            <a:r>
              <a:rPr lang="ko-KR" altLang="en-US" dirty="0" smtClean="0">
                <a:cs typeface="+mn-cs"/>
              </a:rPr>
              <a:t>간격을 초단위로 설정하고</a:t>
            </a:r>
            <a:r>
              <a:rPr lang="en-US" dirty="0" smtClean="0">
                <a:cs typeface="+mn-cs"/>
              </a:rPr>
              <a:t>, [Apply Interval] </a:t>
            </a:r>
            <a:r>
              <a:rPr lang="ko-KR" altLang="en-US" dirty="0" smtClean="0">
                <a:cs typeface="+mn-cs"/>
              </a:rPr>
              <a:t>버튼을 누른 후 </a:t>
            </a:r>
            <a:r>
              <a:rPr lang="en-US" dirty="0" smtClean="0">
                <a:cs typeface="+mn-cs"/>
              </a:rPr>
              <a:t>“Auto Refresh”</a:t>
            </a:r>
            <a:r>
              <a:rPr lang="ko-KR" altLang="en-US" dirty="0" smtClean="0">
                <a:cs typeface="+mn-cs"/>
              </a:rPr>
              <a:t>를 체크해 주면 설정된</a:t>
            </a:r>
            <a:r>
              <a:rPr lang="en-US" dirty="0" smtClean="0">
                <a:cs typeface="+mn-cs"/>
              </a:rPr>
              <a:t> Refresh </a:t>
            </a:r>
            <a:r>
              <a:rPr lang="ko-KR" altLang="en-US" dirty="0" smtClean="0">
                <a:cs typeface="+mn-cs"/>
              </a:rPr>
              <a:t>간격으로 추가되는 통계정보를 이전 통계정보와 함께 그래프로 보여준다</a:t>
            </a:r>
            <a:r>
              <a:rPr lang="en-US" dirty="0" smtClean="0">
                <a:cs typeface="+mn-cs"/>
              </a:rPr>
              <a:t>. Interval</a:t>
            </a:r>
            <a:r>
              <a:rPr lang="ko-KR" altLang="en-US" dirty="0" smtClean="0">
                <a:cs typeface="+mn-cs"/>
              </a:rPr>
              <a:t>은</a:t>
            </a:r>
            <a:r>
              <a:rPr lang="en-US" dirty="0" smtClean="0">
                <a:cs typeface="+mn-cs"/>
              </a:rPr>
              <a:t> 5~120 </a:t>
            </a:r>
            <a:r>
              <a:rPr lang="ko-KR" altLang="en-US" dirty="0" smtClean="0">
                <a:cs typeface="+mn-cs"/>
              </a:rPr>
              <a:t>까지 정수로 입력 가능하다</a:t>
            </a:r>
            <a:r>
              <a:rPr lang="en-US" dirty="0" smtClean="0">
                <a:cs typeface="+mn-cs"/>
              </a:rPr>
              <a:t>.</a:t>
            </a:r>
            <a:endParaRPr lang="ko-KR" altLang="en-US" dirty="0" smtClean="0">
              <a:cs typeface="+mn-cs"/>
            </a:endParaRPr>
          </a:p>
          <a:p>
            <a:pPr latinLnBrk="1">
              <a:defRPr/>
            </a:pPr>
            <a:endParaRPr lang="en-US" dirty="0" smtClean="0">
              <a:cs typeface="+mn-cs"/>
            </a:endParaRPr>
          </a:p>
          <a:p>
            <a:pPr latinLnBrk="1">
              <a:buFontTx/>
              <a:buChar char="-"/>
              <a:defRPr/>
            </a:pPr>
            <a:r>
              <a:rPr lang="en-US" dirty="0" smtClean="0">
                <a:cs typeface="+mn-cs"/>
              </a:rPr>
              <a:t>Instance Monitor </a:t>
            </a:r>
            <a:r>
              <a:rPr lang="ko-KR" altLang="en-US" dirty="0" smtClean="0">
                <a:cs typeface="+mn-cs"/>
              </a:rPr>
              <a:t>상단의 바에서</a:t>
            </a:r>
            <a:r>
              <a:rPr lang="en-US" dirty="0" smtClean="0">
                <a:cs typeface="+mn-cs"/>
              </a:rPr>
              <a:t> Time Range</a:t>
            </a:r>
            <a:r>
              <a:rPr lang="ko-KR" altLang="en-US" dirty="0" smtClean="0">
                <a:cs typeface="+mn-cs"/>
              </a:rPr>
              <a:t>는 그래프에서 보여지는 데이터 영역의 시간 간격이다</a:t>
            </a:r>
            <a:r>
              <a:rPr lang="en-US" dirty="0" smtClean="0">
                <a:cs typeface="+mn-cs"/>
              </a:rPr>
              <a:t>. Range</a:t>
            </a:r>
            <a:r>
              <a:rPr lang="ko-KR" altLang="en-US" dirty="0" smtClean="0">
                <a:cs typeface="+mn-cs"/>
              </a:rPr>
              <a:t>는</a:t>
            </a:r>
            <a:r>
              <a:rPr lang="en-US" dirty="0" smtClean="0">
                <a:cs typeface="+mn-cs"/>
              </a:rPr>
              <a:t> 1~1440(</a:t>
            </a:r>
            <a:r>
              <a:rPr lang="ko-KR" altLang="en-US" dirty="0" smtClean="0">
                <a:cs typeface="+mn-cs"/>
              </a:rPr>
              <a:t>최대</a:t>
            </a:r>
            <a:r>
              <a:rPr lang="en-US" dirty="0" smtClean="0">
                <a:cs typeface="+mn-cs"/>
              </a:rPr>
              <a:t> 24</a:t>
            </a:r>
            <a:r>
              <a:rPr lang="ko-KR" altLang="en-US" dirty="0" smtClean="0">
                <a:cs typeface="+mn-cs"/>
              </a:rPr>
              <a:t>시간</a:t>
            </a:r>
            <a:r>
              <a:rPr lang="en-US" dirty="0" smtClean="0">
                <a:cs typeface="+mn-cs"/>
              </a:rPr>
              <a:t>)</a:t>
            </a:r>
            <a:r>
              <a:rPr lang="ko-KR" altLang="en-US" dirty="0" smtClean="0">
                <a:cs typeface="+mn-cs"/>
              </a:rPr>
              <a:t>까지의 정수로 입력 가능하다</a:t>
            </a:r>
            <a:r>
              <a:rPr lang="en-US" dirty="0" smtClean="0">
                <a:cs typeface="+mn-cs"/>
              </a:rPr>
              <a:t>.</a:t>
            </a:r>
          </a:p>
          <a:p>
            <a:pPr latinLnBrk="1">
              <a:buFontTx/>
              <a:buChar char="-"/>
              <a:defRPr/>
            </a:pPr>
            <a:endParaRPr lang="ko-KR" altLang="en-US" dirty="0" smtClean="0">
              <a:cs typeface="+mn-cs"/>
            </a:endParaRPr>
          </a:p>
          <a:p>
            <a:pPr latinLnBrk="1">
              <a:buFontTx/>
              <a:buChar char="-"/>
              <a:defRPr/>
            </a:pPr>
            <a:r>
              <a:rPr lang="en-US" dirty="0" smtClean="0">
                <a:cs typeface="+mn-cs"/>
              </a:rPr>
              <a:t>“Scrollbar Sync” </a:t>
            </a:r>
            <a:r>
              <a:rPr lang="ko-KR" altLang="en-US" dirty="0" smtClean="0">
                <a:cs typeface="+mn-cs"/>
              </a:rPr>
              <a:t>체크박스는</a:t>
            </a:r>
            <a:r>
              <a:rPr lang="en-US" dirty="0" smtClean="0">
                <a:cs typeface="+mn-cs"/>
              </a:rPr>
              <a:t> 9</a:t>
            </a:r>
            <a:r>
              <a:rPr lang="ko-KR" altLang="en-US" dirty="0" smtClean="0">
                <a:cs typeface="+mn-cs"/>
              </a:rPr>
              <a:t>개의 그래프 간의 스크롤 바 동기화 적용여부를 지정한다</a:t>
            </a:r>
            <a:r>
              <a:rPr lang="en-US" dirty="0" smtClean="0">
                <a:cs typeface="+mn-cs"/>
              </a:rPr>
              <a:t>. </a:t>
            </a:r>
            <a:r>
              <a:rPr lang="ko-KR" altLang="en-US" dirty="0" smtClean="0">
                <a:cs typeface="+mn-cs"/>
              </a:rPr>
              <a:t>체크박스를 선택한 후 한 화면에서 스크롤 바를 움직이면 모든 화면에서 스크롤 바가 함께 움직인다</a:t>
            </a:r>
            <a:r>
              <a:rPr lang="en-US" dirty="0" smtClean="0">
                <a:cs typeface="+mn-cs"/>
              </a:rPr>
              <a:t>.</a:t>
            </a:r>
          </a:p>
          <a:p>
            <a:pPr latinLnBrk="1">
              <a:buFontTx/>
              <a:buNone/>
              <a:defRPr/>
            </a:pPr>
            <a:endParaRPr lang="en-US" dirty="0" smtClean="0">
              <a:cs typeface="+mn-cs"/>
            </a:endParaRPr>
          </a:p>
          <a:p>
            <a:pPr latinLnBrk="1">
              <a:defRPr/>
            </a:pPr>
            <a:r>
              <a:rPr lang="en-US" b="1" dirty="0" smtClean="0">
                <a:cs typeface="+mn-cs"/>
              </a:rPr>
              <a:t>&lt;Instance Monitor</a:t>
            </a:r>
            <a:r>
              <a:rPr lang="ko-KR" altLang="en-US" b="1" dirty="0" smtClean="0">
                <a:cs typeface="+mn-cs"/>
              </a:rPr>
              <a:t>의 그래프 보기</a:t>
            </a:r>
            <a:r>
              <a:rPr lang="en-US" altLang="ko-KR" b="1" dirty="0" smtClean="0">
                <a:cs typeface="+mn-cs"/>
              </a:rPr>
              <a:t>&gt;</a:t>
            </a:r>
            <a:r>
              <a:rPr lang="en-US" dirty="0" smtClean="0">
                <a:cs typeface="+mn-cs"/>
              </a:rPr>
              <a:t> </a:t>
            </a:r>
          </a:p>
          <a:p>
            <a:pPr latinLnBrk="1">
              <a:defRPr/>
            </a:pPr>
            <a:r>
              <a:rPr lang="en-US" altLang="ko-KR" dirty="0" smtClean="0">
                <a:cs typeface="+mn-cs"/>
              </a:rPr>
              <a:t>- 5.0 </a:t>
            </a:r>
            <a:r>
              <a:rPr lang="ko-KR" altLang="en-US" dirty="0" smtClean="0">
                <a:cs typeface="+mn-cs"/>
              </a:rPr>
              <a:t>버전에서는 차트의 팝업메뉴를 통하여 차트의 특정 영역을 확대하여 볼 수 있는 </a:t>
            </a:r>
            <a:r>
              <a:rPr lang="en-US" altLang="ko-KR" dirty="0" smtClean="0">
                <a:cs typeface="+mn-cs"/>
              </a:rPr>
              <a:t>Zoom In </a:t>
            </a:r>
            <a:r>
              <a:rPr lang="ko-KR" altLang="en-US" dirty="0" smtClean="0">
                <a:cs typeface="+mn-cs"/>
              </a:rPr>
              <a:t>기능을 제공한다</a:t>
            </a:r>
            <a:r>
              <a:rPr lang="en-US" altLang="ko-KR" dirty="0" smtClean="0">
                <a:cs typeface="+mn-cs"/>
              </a:rPr>
              <a:t>.</a:t>
            </a:r>
            <a:endParaRPr lang="ko-KR" altLang="en-US" dirty="0" smtClean="0">
              <a:cs typeface="+mn-cs"/>
            </a:endParaRPr>
          </a:p>
          <a:p>
            <a:pPr>
              <a:defRPr/>
            </a:pPr>
            <a:r>
              <a:rPr lang="en-US" altLang="ko-KR" dirty="0" smtClean="0">
                <a:cs typeface="+mn-cs"/>
              </a:rPr>
              <a:t>- </a:t>
            </a:r>
            <a:r>
              <a:rPr lang="ko-KR" altLang="en-US" dirty="0" smtClean="0">
                <a:cs typeface="+mn-cs"/>
              </a:rPr>
              <a:t>하나의 그래프를 전체 화면으로 상세하게 보고자 할 경우에는 차트에서 오른쪽 마우스 버튼을 클릭하여 나타나는 팝업메뉴에서 </a:t>
            </a:r>
            <a:r>
              <a:rPr lang="en-US" altLang="ko-KR" dirty="0" smtClean="0">
                <a:cs typeface="+mn-cs"/>
              </a:rPr>
              <a:t>Maximize </a:t>
            </a:r>
            <a:r>
              <a:rPr lang="ko-KR" altLang="en-US" dirty="0" smtClean="0">
                <a:cs typeface="+mn-cs"/>
              </a:rPr>
              <a:t>메뉴를 선택하면 전체화면으로 볼 수 있다</a:t>
            </a:r>
            <a:r>
              <a:rPr lang="en-US" altLang="ko-KR" dirty="0" smtClean="0">
                <a:cs typeface="+mn-cs"/>
              </a:rPr>
              <a:t>. </a:t>
            </a:r>
            <a:r>
              <a:rPr lang="ko-KR" altLang="en-US" dirty="0" smtClean="0">
                <a:cs typeface="+mn-cs"/>
              </a:rPr>
              <a:t>이전 크기로 돌아가려면 다시 한번 </a:t>
            </a:r>
            <a:r>
              <a:rPr lang="en-US" altLang="ko-KR" dirty="0" smtClean="0">
                <a:cs typeface="+mn-cs"/>
              </a:rPr>
              <a:t>Maximize </a:t>
            </a:r>
            <a:r>
              <a:rPr lang="ko-KR" altLang="en-US" dirty="0" smtClean="0">
                <a:cs typeface="+mn-cs"/>
              </a:rPr>
              <a:t>메뉴를 클릭하면 최대화가 해제되어 원래 화면으로 돌아간다</a:t>
            </a:r>
            <a:r>
              <a:rPr lang="en-US" altLang="ko-KR" dirty="0" smtClean="0">
                <a:cs typeface="+mn-cs"/>
              </a:rPr>
              <a:t>.</a:t>
            </a:r>
            <a:endParaRPr lang="ko-KR" altLang="en-US" dirty="0">
              <a:cs typeface="+mn-cs"/>
            </a:endParaRPr>
          </a:p>
        </p:txBody>
      </p:sp>
      <p:sp>
        <p:nvSpPr>
          <p:cNvPr id="6758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D59E13-C29E-4CE6-BE72-CC33670A1E5B}" type="slidenum">
              <a:rPr lang="en-US" altLang="ko-KR" smtClean="0">
                <a:latin typeface="Optima"/>
                <a:ea typeface="가는각진제목체"/>
                <a:cs typeface="가는각진제목체"/>
              </a:rPr>
              <a:pPr/>
              <a:t>4</a:t>
            </a:fld>
            <a:endParaRPr lang="ko-KR" altLang="ko-KR" smtClean="0">
              <a:latin typeface="Optima"/>
              <a:ea typeface="가는각진제목체"/>
              <a:cs typeface="가는각진제목체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pPr latinLnBrk="1">
              <a:defRPr/>
            </a:pPr>
            <a:r>
              <a:rPr lang="en-US" b="1" dirty="0" smtClean="0">
                <a:cs typeface="+mn-cs"/>
              </a:rPr>
              <a:t>&lt;Stats Destination&gt;</a:t>
            </a:r>
            <a:endParaRPr lang="ko-KR" altLang="en-US" b="1" dirty="0" smtClean="0">
              <a:cs typeface="+mn-cs"/>
            </a:endParaRPr>
          </a:p>
          <a:p>
            <a:pPr latinLnBrk="1">
              <a:defRPr/>
            </a:pPr>
            <a:r>
              <a:rPr lang="en-US" b="1" dirty="0" smtClean="0">
                <a:cs typeface="+mn-cs"/>
              </a:rPr>
              <a:t>Type</a:t>
            </a:r>
            <a:r>
              <a:rPr lang="en-US" dirty="0" smtClean="0">
                <a:cs typeface="+mn-cs"/>
              </a:rPr>
              <a:t> : </a:t>
            </a:r>
            <a:r>
              <a:rPr lang="ko-KR" altLang="en-US" dirty="0" smtClean="0">
                <a:cs typeface="+mn-cs"/>
              </a:rPr>
              <a:t>통계 정보 대상의 유형을 선택한다</a:t>
            </a:r>
            <a:r>
              <a:rPr lang="en-US" dirty="0" smtClean="0">
                <a:cs typeface="+mn-cs"/>
              </a:rPr>
              <a:t>. </a:t>
            </a:r>
            <a:r>
              <a:rPr lang="ko-KR" altLang="en-US" dirty="0" smtClean="0">
                <a:cs typeface="+mn-cs"/>
              </a:rPr>
              <a:t>여기서 선택된 유형에 따라</a:t>
            </a:r>
            <a:r>
              <a:rPr lang="en-US" dirty="0" smtClean="0">
                <a:cs typeface="+mn-cs"/>
              </a:rPr>
              <a:t>, Sub Toolbar </a:t>
            </a:r>
            <a:r>
              <a:rPr lang="ko-KR" altLang="en-US" dirty="0" smtClean="0">
                <a:cs typeface="+mn-cs"/>
              </a:rPr>
              <a:t>의 통계정보 생성 대상 가져오기</a:t>
            </a:r>
            <a:r>
              <a:rPr lang="en-US" dirty="0" smtClean="0">
                <a:cs typeface="+mn-cs"/>
              </a:rPr>
              <a:t>( ) </a:t>
            </a:r>
            <a:r>
              <a:rPr lang="ko-KR" altLang="en-US" dirty="0" smtClean="0">
                <a:cs typeface="+mn-cs"/>
              </a:rPr>
              <a:t>의 메뉴 목록명이 바뀐다</a:t>
            </a:r>
            <a:endParaRPr lang="en-US" altLang="ko-KR" dirty="0" smtClean="0">
              <a:cs typeface="+mn-cs"/>
            </a:endParaRPr>
          </a:p>
          <a:p>
            <a:pPr latinLnBrk="1">
              <a:defRPr/>
            </a:pPr>
            <a:endParaRPr lang="en-US" altLang="ko-KR" dirty="0" smtClean="0">
              <a:cs typeface="+mn-cs"/>
            </a:endParaRPr>
          </a:p>
          <a:p>
            <a:pPr latinLnBrk="1">
              <a:defRPr/>
            </a:pPr>
            <a:r>
              <a:rPr lang="en-US" b="1" dirty="0" smtClean="0">
                <a:cs typeface="+mn-cs"/>
              </a:rPr>
              <a:t>&lt;Analyze Mode&gt;</a:t>
            </a:r>
            <a:endParaRPr lang="ko-KR" altLang="en-US" b="1" dirty="0" smtClean="0">
              <a:cs typeface="+mn-cs"/>
            </a:endParaRPr>
          </a:p>
          <a:p>
            <a:pPr latinLnBrk="1">
              <a:defRPr/>
            </a:pPr>
            <a:r>
              <a:rPr lang="en-US" b="1" dirty="0" smtClean="0">
                <a:cs typeface="+mn-cs"/>
              </a:rPr>
              <a:t>Mode </a:t>
            </a:r>
            <a:r>
              <a:rPr lang="en-US" dirty="0" smtClean="0">
                <a:cs typeface="+mn-cs"/>
              </a:rPr>
              <a:t>: </a:t>
            </a:r>
            <a:r>
              <a:rPr lang="ko-KR" altLang="en-US" dirty="0" smtClean="0">
                <a:cs typeface="+mn-cs"/>
              </a:rPr>
              <a:t>통계정보의 생성 방식 및 삭제를 선택한다</a:t>
            </a:r>
            <a:r>
              <a:rPr lang="en-US" dirty="0" smtClean="0">
                <a:cs typeface="+mn-cs"/>
              </a:rPr>
              <a:t>. Mode </a:t>
            </a:r>
            <a:r>
              <a:rPr lang="ko-KR" altLang="en-US" dirty="0" smtClean="0">
                <a:cs typeface="+mn-cs"/>
              </a:rPr>
              <a:t>로는</a:t>
            </a:r>
            <a:r>
              <a:rPr lang="en-US" dirty="0" smtClean="0">
                <a:cs typeface="+mn-cs"/>
              </a:rPr>
              <a:t> Estimate Statistics, Computer Statistics, Delete Statistics, Validate Ref Update, Validate Structure, List Chained Rows </a:t>
            </a:r>
            <a:r>
              <a:rPr lang="ko-KR" altLang="en-US" dirty="0" smtClean="0">
                <a:cs typeface="+mn-cs"/>
              </a:rPr>
              <a:t>가 있음</a:t>
            </a:r>
            <a:endParaRPr lang="en-US" altLang="ko-KR" dirty="0" smtClean="0">
              <a:cs typeface="+mn-cs"/>
            </a:endParaRPr>
          </a:p>
          <a:p>
            <a:pPr latinLnBrk="1">
              <a:buFontTx/>
              <a:buChar char="-"/>
              <a:defRPr/>
            </a:pPr>
            <a:r>
              <a:rPr lang="en-US" b="1" dirty="0" smtClean="0">
                <a:cs typeface="+mn-cs"/>
              </a:rPr>
              <a:t>(Compute Statistics )</a:t>
            </a:r>
            <a:r>
              <a:rPr lang="en-US" dirty="0" smtClean="0">
                <a:cs typeface="+mn-cs"/>
              </a:rPr>
              <a:t>: </a:t>
            </a:r>
            <a:r>
              <a:rPr lang="ko-KR" altLang="en-US" dirty="0" smtClean="0">
                <a:cs typeface="+mn-cs"/>
              </a:rPr>
              <a:t>이 옵션을 사용하여 정확한 통계를 계산한다</a:t>
            </a:r>
            <a:r>
              <a:rPr lang="en-US" dirty="0" smtClean="0">
                <a:cs typeface="+mn-cs"/>
              </a:rPr>
              <a:t>. </a:t>
            </a:r>
            <a:r>
              <a:rPr lang="ko-KR" altLang="en-US" dirty="0" smtClean="0">
                <a:cs typeface="+mn-cs"/>
              </a:rPr>
              <a:t>이 옵션은 한번의 전체 테이블 스캔과 여러 번의 계산을 수행한다</a:t>
            </a:r>
            <a:r>
              <a:rPr lang="en-US" dirty="0" smtClean="0">
                <a:cs typeface="+mn-cs"/>
              </a:rPr>
              <a:t>. </a:t>
            </a:r>
            <a:r>
              <a:rPr lang="ko-KR" altLang="en-US" dirty="0" smtClean="0">
                <a:cs typeface="+mn-cs"/>
              </a:rPr>
              <a:t>큰 테이블에 대해서는 상당히 많은 시간이 소요된다</a:t>
            </a:r>
            <a:r>
              <a:rPr lang="en-US" dirty="0" smtClean="0">
                <a:cs typeface="+mn-cs"/>
              </a:rPr>
              <a:t>.</a:t>
            </a:r>
          </a:p>
          <a:p>
            <a:pPr latinLnBrk="1">
              <a:buFontTx/>
              <a:buChar char="-"/>
              <a:defRPr/>
            </a:pPr>
            <a:r>
              <a:rPr lang="en-US" b="1" dirty="0" smtClean="0">
                <a:cs typeface="+mn-cs"/>
              </a:rPr>
              <a:t> (Estimate Statistics)</a:t>
            </a:r>
            <a:r>
              <a:rPr lang="en-US" dirty="0" smtClean="0">
                <a:cs typeface="+mn-cs"/>
              </a:rPr>
              <a:t> : </a:t>
            </a:r>
            <a:r>
              <a:rPr lang="ko-KR" altLang="en-US" dirty="0" smtClean="0">
                <a:cs typeface="+mn-cs"/>
              </a:rPr>
              <a:t>이 옵션을 사용하여 적당한 샘플 데이터와 함께 사용하면 거의 </a:t>
            </a:r>
            <a:r>
              <a:rPr lang="en-US" dirty="0" smtClean="0">
                <a:cs typeface="+mn-cs"/>
              </a:rPr>
              <a:t>Compute Statistics </a:t>
            </a:r>
            <a:r>
              <a:rPr lang="ko-KR" altLang="en-US" dirty="0" smtClean="0">
                <a:cs typeface="+mn-cs"/>
              </a:rPr>
              <a:t>옵션만큼 믿을 만하다</a:t>
            </a:r>
            <a:r>
              <a:rPr lang="en-US" dirty="0" smtClean="0">
                <a:cs typeface="+mn-cs"/>
              </a:rPr>
              <a:t>. </a:t>
            </a:r>
            <a:r>
              <a:rPr lang="ko-KR" altLang="en-US" dirty="0" smtClean="0">
                <a:cs typeface="+mn-cs"/>
              </a:rPr>
              <a:t>샘플 사이즈를 지정할 수 있다</a:t>
            </a:r>
            <a:r>
              <a:rPr lang="en-US" dirty="0" smtClean="0">
                <a:cs typeface="+mn-cs"/>
              </a:rPr>
              <a:t>. </a:t>
            </a:r>
            <a:r>
              <a:rPr lang="ko-KR" altLang="en-US" dirty="0" smtClean="0">
                <a:cs typeface="+mn-cs"/>
              </a:rPr>
              <a:t>샘플 사이즈는</a:t>
            </a:r>
            <a:r>
              <a:rPr lang="en-US" dirty="0" smtClean="0">
                <a:cs typeface="+mn-cs"/>
              </a:rPr>
              <a:t> 0</a:t>
            </a:r>
            <a:r>
              <a:rPr lang="ko-KR" altLang="en-US" dirty="0" smtClean="0">
                <a:cs typeface="+mn-cs"/>
              </a:rPr>
              <a:t>이상의 양의 정수로 설정 가능하다</a:t>
            </a:r>
            <a:endParaRPr lang="en-US" altLang="ko-KR" dirty="0" smtClean="0">
              <a:cs typeface="+mn-cs"/>
            </a:endParaRPr>
          </a:p>
          <a:p>
            <a:pPr latinLnBrk="1">
              <a:buFontTx/>
              <a:buChar char="-"/>
              <a:defRPr/>
            </a:pPr>
            <a:r>
              <a:rPr lang="en-US" b="1" dirty="0" smtClean="0">
                <a:cs typeface="+mn-cs"/>
              </a:rPr>
              <a:t>(Delete Statistics)</a:t>
            </a:r>
            <a:r>
              <a:rPr lang="en-US" dirty="0" smtClean="0">
                <a:cs typeface="+mn-cs"/>
              </a:rPr>
              <a:t> : </a:t>
            </a:r>
            <a:r>
              <a:rPr lang="ko-KR" altLang="en-US" dirty="0" smtClean="0">
                <a:cs typeface="+mn-cs"/>
              </a:rPr>
              <a:t>선택된 오브젝트에 대해 생성된 통계를 삭제한다</a:t>
            </a:r>
            <a:r>
              <a:rPr lang="en-US" dirty="0" smtClean="0">
                <a:cs typeface="+mn-cs"/>
              </a:rPr>
              <a:t>.</a:t>
            </a:r>
          </a:p>
          <a:p>
            <a:pPr latinLnBrk="1">
              <a:buFontTx/>
              <a:buChar char="-"/>
              <a:defRPr/>
            </a:pPr>
            <a:r>
              <a:rPr lang="en-US" b="1" dirty="0" smtClean="0">
                <a:cs typeface="+mn-cs"/>
              </a:rPr>
              <a:t>(Validate Ref Update)</a:t>
            </a:r>
            <a:r>
              <a:rPr lang="en-US" dirty="0" smtClean="0">
                <a:cs typeface="+mn-cs"/>
              </a:rPr>
              <a:t> : </a:t>
            </a:r>
            <a:r>
              <a:rPr lang="ko-KR" altLang="en-US" dirty="0" smtClean="0">
                <a:cs typeface="+mn-cs"/>
              </a:rPr>
              <a:t>지정된 테이블의</a:t>
            </a:r>
            <a:r>
              <a:rPr lang="en-US" dirty="0" smtClean="0">
                <a:cs typeface="+mn-cs"/>
              </a:rPr>
              <a:t> Ref(object reference)</a:t>
            </a:r>
            <a:r>
              <a:rPr lang="ko-KR" altLang="en-US" dirty="0" smtClean="0">
                <a:cs typeface="+mn-cs"/>
              </a:rPr>
              <a:t>에 대해서 유효성을 검사한다</a:t>
            </a:r>
            <a:r>
              <a:rPr lang="en-US" dirty="0" smtClean="0">
                <a:cs typeface="+mn-cs"/>
              </a:rPr>
              <a:t>. </a:t>
            </a:r>
            <a:r>
              <a:rPr lang="ko-KR" altLang="en-US" dirty="0" smtClean="0">
                <a:cs typeface="+mn-cs"/>
              </a:rPr>
              <a:t>각</a:t>
            </a:r>
            <a:r>
              <a:rPr lang="en-US" dirty="0" smtClean="0">
                <a:cs typeface="+mn-cs"/>
              </a:rPr>
              <a:t> REF</a:t>
            </a:r>
            <a:r>
              <a:rPr lang="ko-KR" altLang="en-US" dirty="0" smtClean="0">
                <a:cs typeface="+mn-cs"/>
              </a:rPr>
              <a:t>내의</a:t>
            </a:r>
            <a:r>
              <a:rPr lang="en-US" dirty="0" smtClean="0">
                <a:cs typeface="+mn-cs"/>
              </a:rPr>
              <a:t> ROWID </a:t>
            </a:r>
            <a:r>
              <a:rPr lang="ko-KR" altLang="en-US" dirty="0" smtClean="0">
                <a:cs typeface="+mn-cs"/>
              </a:rPr>
              <a:t>부분의 유효성을 체크하고 필요한 경우 정정한다</a:t>
            </a:r>
            <a:r>
              <a:rPr lang="en-US" dirty="0" smtClean="0">
                <a:cs typeface="+mn-cs"/>
              </a:rPr>
              <a:t>. “Set Dangling To Null”</a:t>
            </a:r>
            <a:r>
              <a:rPr lang="ko-KR" altLang="en-US" dirty="0" smtClean="0">
                <a:cs typeface="+mn-cs"/>
              </a:rPr>
              <a:t>을 체크하면</a:t>
            </a:r>
            <a:r>
              <a:rPr lang="en-US" dirty="0" smtClean="0">
                <a:cs typeface="+mn-cs"/>
              </a:rPr>
              <a:t> Invalid </a:t>
            </a:r>
            <a:r>
              <a:rPr lang="ko-KR" altLang="en-US" dirty="0" smtClean="0">
                <a:cs typeface="+mn-cs"/>
              </a:rPr>
              <a:t>또는 존재하지 않는 오브젝트를 가리키는</a:t>
            </a:r>
            <a:r>
              <a:rPr lang="en-US" dirty="0" smtClean="0">
                <a:cs typeface="+mn-cs"/>
              </a:rPr>
              <a:t> REF</a:t>
            </a:r>
            <a:r>
              <a:rPr lang="ko-KR" altLang="en-US" dirty="0" smtClean="0">
                <a:cs typeface="+mn-cs"/>
              </a:rPr>
              <a:t>의 경우</a:t>
            </a:r>
            <a:r>
              <a:rPr lang="en-US" dirty="0" smtClean="0">
                <a:cs typeface="+mn-cs"/>
              </a:rPr>
              <a:t> NULL</a:t>
            </a:r>
            <a:r>
              <a:rPr lang="ko-KR" altLang="en-US" dirty="0" smtClean="0">
                <a:cs typeface="+mn-cs"/>
              </a:rPr>
              <a:t>로 </a:t>
            </a:r>
            <a:r>
              <a:rPr lang="ko-KR" altLang="en-US" dirty="0" err="1" smtClean="0">
                <a:cs typeface="+mn-cs"/>
              </a:rPr>
              <a:t>세팅한다</a:t>
            </a:r>
            <a:r>
              <a:rPr lang="en-US" dirty="0" smtClean="0">
                <a:cs typeface="+mn-cs"/>
              </a:rPr>
              <a:t>.</a:t>
            </a:r>
          </a:p>
          <a:p>
            <a:pPr latinLnBrk="1">
              <a:buFontTx/>
              <a:buChar char="-"/>
              <a:defRPr/>
            </a:pPr>
            <a:r>
              <a:rPr lang="en-US" b="1" dirty="0" smtClean="0">
                <a:cs typeface="+mn-cs"/>
              </a:rPr>
              <a:t>(Validate Structure)</a:t>
            </a:r>
            <a:r>
              <a:rPr lang="en-US" dirty="0" smtClean="0">
                <a:cs typeface="+mn-cs"/>
              </a:rPr>
              <a:t> : </a:t>
            </a:r>
            <a:r>
              <a:rPr lang="ko-KR" altLang="en-US" dirty="0" smtClean="0">
                <a:cs typeface="+mn-cs"/>
              </a:rPr>
              <a:t>테이블과 인덱스</a:t>
            </a:r>
            <a:r>
              <a:rPr lang="en-US" dirty="0" smtClean="0">
                <a:cs typeface="+mn-cs"/>
              </a:rPr>
              <a:t>, </a:t>
            </a:r>
            <a:r>
              <a:rPr lang="ko-KR" altLang="en-US" dirty="0" smtClean="0">
                <a:cs typeface="+mn-cs"/>
              </a:rPr>
              <a:t>클러스터</a:t>
            </a:r>
            <a:r>
              <a:rPr lang="en-US" dirty="0" smtClean="0">
                <a:cs typeface="+mn-cs"/>
              </a:rPr>
              <a:t>, Ref </a:t>
            </a:r>
            <a:r>
              <a:rPr lang="ko-KR" altLang="en-US" dirty="0" smtClean="0">
                <a:cs typeface="+mn-cs"/>
              </a:rPr>
              <a:t>등에 대한 </a:t>
            </a:r>
            <a:r>
              <a:rPr lang="ko-KR" altLang="en-US" dirty="0" err="1" smtClean="0">
                <a:cs typeface="+mn-cs"/>
              </a:rPr>
              <a:t>무결성을</a:t>
            </a:r>
            <a:r>
              <a:rPr lang="ko-KR" altLang="en-US" dirty="0" smtClean="0">
                <a:cs typeface="+mn-cs"/>
              </a:rPr>
              <a:t> 검사한다</a:t>
            </a:r>
            <a:r>
              <a:rPr lang="en-US" dirty="0" smtClean="0">
                <a:cs typeface="+mn-cs"/>
              </a:rPr>
              <a:t>. </a:t>
            </a:r>
            <a:r>
              <a:rPr lang="ko-KR" altLang="en-US" dirty="0" smtClean="0">
                <a:cs typeface="+mn-cs"/>
              </a:rPr>
              <a:t>테이블 또는 클러스터의 경우 </a:t>
            </a:r>
            <a:r>
              <a:rPr lang="en-US" dirty="0" smtClean="0">
                <a:cs typeface="+mn-cs"/>
              </a:rPr>
              <a:t>“cascade” </a:t>
            </a:r>
            <a:r>
              <a:rPr lang="ko-KR" altLang="en-US" dirty="0" smtClean="0">
                <a:cs typeface="+mn-cs"/>
              </a:rPr>
              <a:t>옵션을 체크하여 모든 관계된 인덱스에 대해 수행할 수 있다</a:t>
            </a:r>
            <a:r>
              <a:rPr lang="en-US" dirty="0" smtClean="0">
                <a:cs typeface="+mn-cs"/>
              </a:rPr>
              <a:t>. “Into Table” </a:t>
            </a:r>
            <a:r>
              <a:rPr lang="ko-KR" altLang="en-US" dirty="0" smtClean="0">
                <a:cs typeface="+mn-cs"/>
              </a:rPr>
              <a:t>옵션은</a:t>
            </a:r>
            <a:r>
              <a:rPr lang="en-US" dirty="0" smtClean="0">
                <a:cs typeface="+mn-cs"/>
              </a:rPr>
              <a:t> partitioned table</a:t>
            </a:r>
            <a:r>
              <a:rPr lang="ko-KR" altLang="en-US" dirty="0" smtClean="0">
                <a:cs typeface="+mn-cs"/>
              </a:rPr>
              <a:t>일 경우 사용된다</a:t>
            </a:r>
            <a:r>
              <a:rPr lang="en-US" dirty="0" smtClean="0">
                <a:cs typeface="+mn-cs"/>
              </a:rPr>
              <a:t>.</a:t>
            </a:r>
          </a:p>
          <a:p>
            <a:pPr latinLnBrk="1">
              <a:buFontTx/>
              <a:buChar char="-"/>
              <a:defRPr/>
            </a:pPr>
            <a:r>
              <a:rPr lang="en-US" b="1" dirty="0" smtClean="0">
                <a:cs typeface="+mn-cs"/>
              </a:rPr>
              <a:t>(List chained Rows)</a:t>
            </a:r>
            <a:r>
              <a:rPr lang="en-US" dirty="0" smtClean="0">
                <a:cs typeface="+mn-cs"/>
              </a:rPr>
              <a:t> : </a:t>
            </a:r>
            <a:r>
              <a:rPr lang="ko-KR" altLang="en-US" dirty="0" smtClean="0">
                <a:cs typeface="+mn-cs"/>
              </a:rPr>
              <a:t>테이블 또는 클러스터의</a:t>
            </a:r>
            <a:r>
              <a:rPr lang="en-US" dirty="0" smtClean="0">
                <a:cs typeface="+mn-cs"/>
              </a:rPr>
              <a:t> Chained </a:t>
            </a:r>
            <a:r>
              <a:rPr lang="ko-KR" altLang="en-US" dirty="0" smtClean="0">
                <a:cs typeface="+mn-cs"/>
              </a:rPr>
              <a:t>또는</a:t>
            </a:r>
            <a:r>
              <a:rPr lang="en-US" dirty="0" smtClean="0">
                <a:cs typeface="+mn-cs"/>
              </a:rPr>
              <a:t> Migrated Row</a:t>
            </a:r>
            <a:r>
              <a:rPr lang="ko-KR" altLang="en-US" dirty="0" smtClean="0">
                <a:cs typeface="+mn-cs"/>
              </a:rPr>
              <a:t>를 찾을 수 있다</a:t>
            </a:r>
            <a:r>
              <a:rPr lang="en-US" dirty="0" smtClean="0">
                <a:cs typeface="+mn-cs"/>
              </a:rPr>
              <a:t>. </a:t>
            </a:r>
            <a:r>
              <a:rPr lang="ko-KR" altLang="en-US" dirty="0" smtClean="0">
                <a:cs typeface="+mn-cs"/>
              </a:rPr>
              <a:t>해당되는</a:t>
            </a:r>
            <a:r>
              <a:rPr lang="en-US" dirty="0" smtClean="0">
                <a:cs typeface="+mn-cs"/>
              </a:rPr>
              <a:t> Row</a:t>
            </a:r>
            <a:r>
              <a:rPr lang="ko-KR" altLang="en-US" dirty="0" smtClean="0">
                <a:cs typeface="+mn-cs"/>
              </a:rPr>
              <a:t>의</a:t>
            </a:r>
            <a:r>
              <a:rPr lang="en-US" dirty="0" smtClean="0">
                <a:cs typeface="+mn-cs"/>
              </a:rPr>
              <a:t> ROWID</a:t>
            </a:r>
            <a:r>
              <a:rPr lang="ko-KR" altLang="en-US" dirty="0" smtClean="0">
                <a:cs typeface="+mn-cs"/>
              </a:rPr>
              <a:t>는 </a:t>
            </a:r>
            <a:r>
              <a:rPr lang="en-US" dirty="0" smtClean="0">
                <a:cs typeface="+mn-cs"/>
              </a:rPr>
              <a:t>“Into Table”</a:t>
            </a:r>
            <a:r>
              <a:rPr lang="ko-KR" altLang="en-US" dirty="0" smtClean="0">
                <a:cs typeface="+mn-cs"/>
              </a:rPr>
              <a:t>에 지정된 테이블에 저장된다</a:t>
            </a:r>
            <a:r>
              <a:rPr lang="en-US" dirty="0" smtClean="0">
                <a:cs typeface="+mn-cs"/>
              </a:rPr>
              <a:t>.</a:t>
            </a:r>
            <a:endParaRPr lang="ko-KR" altLang="en-US" dirty="0" smtClean="0">
              <a:cs typeface="+mn-cs"/>
            </a:endParaRPr>
          </a:p>
          <a:p>
            <a:pPr latinLnBrk="1">
              <a:defRPr/>
            </a:pPr>
            <a:r>
              <a:rPr lang="en-US" b="1" dirty="0" smtClean="0">
                <a:cs typeface="+mn-cs"/>
              </a:rPr>
              <a:t>Sample</a:t>
            </a:r>
            <a:r>
              <a:rPr lang="en-US" dirty="0" smtClean="0">
                <a:cs typeface="+mn-cs"/>
              </a:rPr>
              <a:t> : Mode</a:t>
            </a:r>
            <a:r>
              <a:rPr lang="ko-KR" altLang="en-US" dirty="0" smtClean="0">
                <a:cs typeface="+mn-cs"/>
              </a:rPr>
              <a:t>가 </a:t>
            </a:r>
            <a:r>
              <a:rPr lang="en-US" dirty="0" smtClean="0">
                <a:cs typeface="+mn-cs"/>
              </a:rPr>
              <a:t>Estimate Statistics </a:t>
            </a:r>
            <a:r>
              <a:rPr lang="ko-KR" altLang="en-US" dirty="0" smtClean="0">
                <a:cs typeface="+mn-cs"/>
              </a:rPr>
              <a:t>가</a:t>
            </a:r>
            <a:r>
              <a:rPr lang="en-US" dirty="0" smtClean="0">
                <a:cs typeface="+mn-cs"/>
              </a:rPr>
              <a:t> True </a:t>
            </a:r>
            <a:r>
              <a:rPr lang="ko-KR" altLang="en-US" dirty="0" smtClean="0">
                <a:cs typeface="+mn-cs"/>
              </a:rPr>
              <a:t>일 때</a:t>
            </a:r>
            <a:r>
              <a:rPr lang="en-US" dirty="0" smtClean="0">
                <a:cs typeface="+mn-cs"/>
              </a:rPr>
              <a:t>, Sample </a:t>
            </a:r>
            <a:r>
              <a:rPr lang="ko-KR" altLang="en-US" dirty="0" smtClean="0">
                <a:cs typeface="+mn-cs"/>
              </a:rPr>
              <a:t>데이터의 양을 지정한다</a:t>
            </a:r>
            <a:r>
              <a:rPr lang="en-US" dirty="0" smtClean="0">
                <a:cs typeface="+mn-cs"/>
              </a:rPr>
              <a:t>. False </a:t>
            </a:r>
            <a:r>
              <a:rPr lang="ko-KR" altLang="en-US" dirty="0" smtClean="0">
                <a:cs typeface="+mn-cs"/>
              </a:rPr>
              <a:t>일 경우</a:t>
            </a:r>
            <a:r>
              <a:rPr lang="en-US" dirty="0" smtClean="0">
                <a:cs typeface="+mn-cs"/>
              </a:rPr>
              <a:t>, 1064 Rows </a:t>
            </a:r>
            <a:r>
              <a:rPr lang="ko-KR" altLang="en-US" dirty="0" smtClean="0">
                <a:cs typeface="+mn-cs"/>
              </a:rPr>
              <a:t>를 갖는다</a:t>
            </a:r>
          </a:p>
          <a:p>
            <a:pPr latinLnBrk="1">
              <a:defRPr/>
            </a:pPr>
            <a:r>
              <a:rPr lang="en-US" b="1" dirty="0" smtClean="0">
                <a:cs typeface="+mn-cs"/>
              </a:rPr>
              <a:t>Value </a:t>
            </a:r>
            <a:r>
              <a:rPr lang="en-US" dirty="0" smtClean="0">
                <a:cs typeface="+mn-cs"/>
              </a:rPr>
              <a:t>: Sample </a:t>
            </a:r>
            <a:r>
              <a:rPr lang="ko-KR" altLang="en-US" dirty="0" smtClean="0">
                <a:cs typeface="+mn-cs"/>
              </a:rPr>
              <a:t>이</a:t>
            </a:r>
            <a:r>
              <a:rPr lang="en-US" dirty="0" smtClean="0">
                <a:cs typeface="+mn-cs"/>
              </a:rPr>
              <a:t> True </a:t>
            </a:r>
            <a:r>
              <a:rPr lang="ko-KR" altLang="en-US" dirty="0" smtClean="0">
                <a:cs typeface="+mn-cs"/>
              </a:rPr>
              <a:t>일 경우</a:t>
            </a:r>
            <a:r>
              <a:rPr lang="en-US" dirty="0" smtClean="0">
                <a:cs typeface="+mn-cs"/>
              </a:rPr>
              <a:t>, </a:t>
            </a:r>
            <a:r>
              <a:rPr lang="ko-KR" altLang="en-US" dirty="0" smtClean="0">
                <a:cs typeface="+mn-cs"/>
              </a:rPr>
              <a:t>값을 명시한다</a:t>
            </a:r>
          </a:p>
          <a:p>
            <a:pPr latinLnBrk="1">
              <a:defRPr/>
            </a:pPr>
            <a:r>
              <a:rPr lang="en-US" b="1" dirty="0" smtClean="0">
                <a:cs typeface="+mn-cs"/>
              </a:rPr>
              <a:t>Type </a:t>
            </a:r>
            <a:r>
              <a:rPr lang="en-US" dirty="0" smtClean="0">
                <a:cs typeface="+mn-cs"/>
              </a:rPr>
              <a:t>: Sample</a:t>
            </a:r>
            <a:r>
              <a:rPr lang="ko-KR" altLang="en-US" dirty="0" smtClean="0">
                <a:cs typeface="+mn-cs"/>
              </a:rPr>
              <a:t>의</a:t>
            </a:r>
            <a:r>
              <a:rPr lang="en-US" dirty="0" smtClean="0">
                <a:cs typeface="+mn-cs"/>
              </a:rPr>
              <a:t> Value</a:t>
            </a:r>
            <a:r>
              <a:rPr lang="ko-KR" altLang="en-US" dirty="0" smtClean="0">
                <a:cs typeface="+mn-cs"/>
              </a:rPr>
              <a:t>를</a:t>
            </a:r>
            <a:r>
              <a:rPr lang="en-US" dirty="0" smtClean="0">
                <a:cs typeface="+mn-cs"/>
              </a:rPr>
              <a:t> Rows, Percentage</a:t>
            </a:r>
            <a:r>
              <a:rPr lang="ko-KR" altLang="en-US" dirty="0" smtClean="0">
                <a:cs typeface="+mn-cs"/>
              </a:rPr>
              <a:t>로 정한다</a:t>
            </a:r>
          </a:p>
          <a:p>
            <a:pPr latinLnBrk="1">
              <a:defRPr/>
            </a:pPr>
            <a:r>
              <a:rPr lang="en-US" b="1" dirty="0" smtClean="0">
                <a:cs typeface="+mn-cs"/>
              </a:rPr>
              <a:t>Set Dangling To Null</a:t>
            </a:r>
            <a:r>
              <a:rPr lang="en-US" dirty="0" smtClean="0">
                <a:cs typeface="+mn-cs"/>
              </a:rPr>
              <a:t> : Mode </a:t>
            </a:r>
            <a:r>
              <a:rPr lang="ko-KR" altLang="en-US" dirty="0" smtClean="0">
                <a:cs typeface="+mn-cs"/>
              </a:rPr>
              <a:t>가</a:t>
            </a:r>
            <a:r>
              <a:rPr lang="en-US" dirty="0" smtClean="0">
                <a:cs typeface="+mn-cs"/>
              </a:rPr>
              <a:t> Validate Ref Update </a:t>
            </a:r>
            <a:r>
              <a:rPr lang="ko-KR" altLang="en-US" dirty="0" smtClean="0">
                <a:cs typeface="+mn-cs"/>
              </a:rPr>
              <a:t>일 경우 사용 가능</a:t>
            </a:r>
            <a:r>
              <a:rPr lang="en-US" dirty="0" smtClean="0">
                <a:cs typeface="+mn-cs"/>
              </a:rPr>
              <a:t>. True </a:t>
            </a:r>
            <a:r>
              <a:rPr lang="ko-KR" altLang="en-US" dirty="0" smtClean="0">
                <a:cs typeface="+mn-cs"/>
              </a:rPr>
              <a:t>이면</a:t>
            </a:r>
            <a:r>
              <a:rPr lang="en-US" dirty="0" smtClean="0">
                <a:cs typeface="+mn-cs"/>
              </a:rPr>
              <a:t> Invalid </a:t>
            </a:r>
            <a:r>
              <a:rPr lang="ko-KR" altLang="en-US" dirty="0" smtClean="0">
                <a:cs typeface="+mn-cs"/>
              </a:rPr>
              <a:t>또는 존재하지 않는 오브젝트를 가리키는</a:t>
            </a:r>
            <a:r>
              <a:rPr lang="en-US" dirty="0" smtClean="0">
                <a:cs typeface="+mn-cs"/>
              </a:rPr>
              <a:t> REF</a:t>
            </a:r>
            <a:r>
              <a:rPr lang="ko-KR" altLang="en-US" dirty="0" smtClean="0">
                <a:cs typeface="+mn-cs"/>
              </a:rPr>
              <a:t>의 경우</a:t>
            </a:r>
            <a:r>
              <a:rPr lang="en-US" dirty="0" smtClean="0">
                <a:cs typeface="+mn-cs"/>
              </a:rPr>
              <a:t> NULL</a:t>
            </a:r>
            <a:r>
              <a:rPr lang="ko-KR" altLang="en-US" dirty="0" smtClean="0">
                <a:cs typeface="+mn-cs"/>
              </a:rPr>
              <a:t>로 </a:t>
            </a:r>
            <a:r>
              <a:rPr lang="ko-KR" altLang="en-US" dirty="0" err="1" smtClean="0">
                <a:cs typeface="+mn-cs"/>
              </a:rPr>
              <a:t>세팅한다</a:t>
            </a:r>
            <a:endParaRPr lang="ko-KR" altLang="en-US" dirty="0" smtClean="0">
              <a:cs typeface="+mn-cs"/>
            </a:endParaRPr>
          </a:p>
          <a:p>
            <a:pPr latinLnBrk="1">
              <a:defRPr/>
            </a:pPr>
            <a:r>
              <a:rPr lang="en-US" b="1" dirty="0" smtClean="0">
                <a:cs typeface="+mn-cs"/>
              </a:rPr>
              <a:t>Cascade</a:t>
            </a:r>
            <a:r>
              <a:rPr lang="en-US" dirty="0" smtClean="0">
                <a:cs typeface="+mn-cs"/>
              </a:rPr>
              <a:t> : True </a:t>
            </a:r>
            <a:r>
              <a:rPr lang="ko-KR" altLang="en-US" dirty="0" smtClean="0">
                <a:cs typeface="+mn-cs"/>
              </a:rPr>
              <a:t>이면</a:t>
            </a:r>
            <a:r>
              <a:rPr lang="en-US" dirty="0" smtClean="0">
                <a:cs typeface="+mn-cs"/>
              </a:rPr>
              <a:t>, </a:t>
            </a:r>
            <a:r>
              <a:rPr lang="ko-KR" altLang="en-US" dirty="0" smtClean="0">
                <a:cs typeface="+mn-cs"/>
              </a:rPr>
              <a:t>테이블 또는 클러스터의 경우 모든 관계된 인덱스에 대해 수행한다</a:t>
            </a:r>
            <a:r>
              <a:rPr lang="en-US" dirty="0" smtClean="0">
                <a:cs typeface="+mn-cs"/>
              </a:rPr>
              <a:t>.</a:t>
            </a:r>
            <a:endParaRPr lang="ko-KR" altLang="en-US" dirty="0" smtClean="0">
              <a:cs typeface="+mn-cs"/>
            </a:endParaRPr>
          </a:p>
          <a:p>
            <a:pPr>
              <a:defRPr/>
            </a:pPr>
            <a:r>
              <a:rPr lang="en-US" b="1" dirty="0" smtClean="0">
                <a:cs typeface="+mn-cs"/>
              </a:rPr>
              <a:t>Into Table</a:t>
            </a:r>
            <a:r>
              <a:rPr lang="en-US" dirty="0" smtClean="0">
                <a:cs typeface="+mn-cs"/>
              </a:rPr>
              <a:t> : True </a:t>
            </a:r>
            <a:r>
              <a:rPr lang="ko-KR" altLang="en-US" dirty="0" smtClean="0">
                <a:cs typeface="+mn-cs"/>
              </a:rPr>
              <a:t>이면</a:t>
            </a:r>
            <a:r>
              <a:rPr lang="en-US" dirty="0" smtClean="0">
                <a:cs typeface="+mn-cs"/>
              </a:rPr>
              <a:t> Mode </a:t>
            </a:r>
            <a:r>
              <a:rPr lang="ko-KR" altLang="en-US" dirty="0" smtClean="0">
                <a:cs typeface="+mn-cs"/>
              </a:rPr>
              <a:t>가</a:t>
            </a:r>
            <a:r>
              <a:rPr lang="en-US" dirty="0" smtClean="0">
                <a:cs typeface="+mn-cs"/>
              </a:rPr>
              <a:t> Valid Structure</a:t>
            </a:r>
            <a:r>
              <a:rPr lang="ko-KR" altLang="en-US" dirty="0" smtClean="0">
                <a:cs typeface="+mn-cs"/>
              </a:rPr>
              <a:t>에서 </a:t>
            </a:r>
            <a:r>
              <a:rPr lang="en-US" dirty="0" smtClean="0">
                <a:cs typeface="+mn-cs"/>
              </a:rPr>
              <a:t>partitioned table </a:t>
            </a:r>
            <a:r>
              <a:rPr lang="ko-KR" altLang="en-US" dirty="0" smtClean="0">
                <a:cs typeface="+mn-cs"/>
              </a:rPr>
              <a:t>일 경우와</a:t>
            </a:r>
            <a:r>
              <a:rPr lang="en-US" dirty="0" smtClean="0">
                <a:cs typeface="+mn-cs"/>
              </a:rPr>
              <a:t> Mode </a:t>
            </a:r>
            <a:r>
              <a:rPr lang="ko-KR" altLang="en-US" dirty="0" smtClean="0">
                <a:cs typeface="+mn-cs"/>
              </a:rPr>
              <a:t>가</a:t>
            </a:r>
            <a:r>
              <a:rPr lang="en-US" dirty="0" smtClean="0">
                <a:cs typeface="+mn-cs"/>
              </a:rPr>
              <a:t> List Chained Rows </a:t>
            </a:r>
            <a:r>
              <a:rPr lang="ko-KR" altLang="en-US" dirty="0" smtClean="0">
                <a:cs typeface="+mn-cs"/>
              </a:rPr>
              <a:t>일 경우에 사용된다</a:t>
            </a:r>
            <a:r>
              <a:rPr lang="en-US" dirty="0" smtClean="0">
                <a:cs typeface="+mn-cs"/>
              </a:rPr>
              <a:t>.</a:t>
            </a:r>
          </a:p>
          <a:p>
            <a:pPr>
              <a:defRPr/>
            </a:pPr>
            <a:endParaRPr lang="en-US" altLang="ko-KR" dirty="0" smtClean="0">
              <a:cs typeface="+mn-cs"/>
            </a:endParaRPr>
          </a:p>
          <a:p>
            <a:pPr latinLnBrk="1">
              <a:defRPr/>
            </a:pPr>
            <a:r>
              <a:rPr lang="en-US" b="1" dirty="0" smtClean="0">
                <a:cs typeface="+mn-cs"/>
              </a:rPr>
              <a:t>&lt;For Clause(Tables Only)&gt;</a:t>
            </a:r>
            <a:endParaRPr lang="ko-KR" altLang="en-US" b="1" dirty="0" smtClean="0">
              <a:cs typeface="+mn-cs"/>
            </a:endParaRPr>
          </a:p>
          <a:p>
            <a:pPr latinLnBrk="1">
              <a:defRPr/>
            </a:pPr>
            <a:r>
              <a:rPr lang="en-US" dirty="0" smtClean="0">
                <a:cs typeface="+mn-cs"/>
              </a:rPr>
              <a:t>Analyze Mode </a:t>
            </a:r>
            <a:r>
              <a:rPr lang="ko-KR" altLang="en-US" dirty="0" smtClean="0">
                <a:cs typeface="+mn-cs"/>
              </a:rPr>
              <a:t>가</a:t>
            </a:r>
            <a:r>
              <a:rPr lang="en-US" dirty="0" smtClean="0">
                <a:cs typeface="+mn-cs"/>
              </a:rPr>
              <a:t> Compute statistics, Estimate statistics</a:t>
            </a:r>
            <a:r>
              <a:rPr lang="ko-KR" altLang="en-US" dirty="0" smtClean="0">
                <a:cs typeface="+mn-cs"/>
              </a:rPr>
              <a:t>인 경우에 사용 가능하다</a:t>
            </a:r>
          </a:p>
          <a:p>
            <a:pPr latinLnBrk="1">
              <a:defRPr/>
            </a:pPr>
            <a:r>
              <a:rPr lang="en-US" b="1" dirty="0" smtClean="0">
                <a:cs typeface="+mn-cs"/>
              </a:rPr>
              <a:t>Table</a:t>
            </a:r>
            <a:r>
              <a:rPr lang="en-US" dirty="0" smtClean="0">
                <a:cs typeface="+mn-cs"/>
              </a:rPr>
              <a:t> : Degree : </a:t>
            </a:r>
            <a:r>
              <a:rPr lang="ko-KR" altLang="en-US" dirty="0" smtClean="0">
                <a:cs typeface="+mn-cs"/>
              </a:rPr>
              <a:t>테이블에 대한 통계를 생성한다</a:t>
            </a:r>
            <a:r>
              <a:rPr lang="en-US" dirty="0" smtClean="0">
                <a:cs typeface="+mn-cs"/>
              </a:rPr>
              <a:t>.</a:t>
            </a:r>
            <a:endParaRPr lang="ko-KR" altLang="en-US" dirty="0" smtClean="0">
              <a:cs typeface="+mn-cs"/>
            </a:endParaRPr>
          </a:p>
          <a:p>
            <a:pPr latinLnBrk="1">
              <a:defRPr/>
            </a:pPr>
            <a:r>
              <a:rPr lang="en-US" b="1" dirty="0" smtClean="0">
                <a:cs typeface="+mn-cs"/>
              </a:rPr>
              <a:t>All Indexes</a:t>
            </a:r>
            <a:r>
              <a:rPr lang="en-US" dirty="0" smtClean="0">
                <a:cs typeface="+mn-cs"/>
              </a:rPr>
              <a:t> : </a:t>
            </a:r>
            <a:r>
              <a:rPr lang="ko-KR" altLang="en-US" dirty="0" smtClean="0">
                <a:cs typeface="+mn-cs"/>
              </a:rPr>
              <a:t>지정된 테이블과 관련된 모든 인덱스의 통계를 생성하도록 지정한다</a:t>
            </a:r>
            <a:r>
              <a:rPr lang="en-US" dirty="0" smtClean="0">
                <a:cs typeface="+mn-cs"/>
              </a:rPr>
              <a:t>.</a:t>
            </a:r>
            <a:endParaRPr lang="ko-KR" altLang="en-US" dirty="0" smtClean="0">
              <a:cs typeface="+mn-cs"/>
            </a:endParaRPr>
          </a:p>
          <a:p>
            <a:pPr latinLnBrk="1">
              <a:defRPr/>
            </a:pPr>
            <a:r>
              <a:rPr lang="en-US" b="1" dirty="0" smtClean="0">
                <a:cs typeface="+mn-cs"/>
              </a:rPr>
              <a:t>All Local Indexes </a:t>
            </a:r>
            <a:r>
              <a:rPr lang="en-US" dirty="0" smtClean="0">
                <a:cs typeface="+mn-cs"/>
              </a:rPr>
              <a:t>: Partition </a:t>
            </a:r>
            <a:r>
              <a:rPr lang="ko-KR" altLang="en-US" dirty="0" smtClean="0">
                <a:cs typeface="+mn-cs"/>
              </a:rPr>
              <a:t>테이블일 경우 모든 로컬 인덱스에 대해서 통계를 생성하도록 지정한다</a:t>
            </a:r>
            <a:r>
              <a:rPr lang="en-US" dirty="0" smtClean="0">
                <a:cs typeface="+mn-cs"/>
              </a:rPr>
              <a:t>.</a:t>
            </a:r>
            <a:endParaRPr lang="ko-KR" altLang="en-US" dirty="0" smtClean="0">
              <a:cs typeface="+mn-cs"/>
            </a:endParaRPr>
          </a:p>
          <a:p>
            <a:pPr latinLnBrk="1">
              <a:defRPr/>
            </a:pPr>
            <a:r>
              <a:rPr lang="en-US" b="1" dirty="0" smtClean="0">
                <a:cs typeface="+mn-cs"/>
              </a:rPr>
              <a:t>Columns </a:t>
            </a:r>
            <a:r>
              <a:rPr lang="en-US" dirty="0" smtClean="0">
                <a:cs typeface="+mn-cs"/>
              </a:rPr>
              <a:t>: All Columns – </a:t>
            </a:r>
            <a:r>
              <a:rPr lang="ko-KR" altLang="en-US" dirty="0" smtClean="0">
                <a:cs typeface="+mn-cs"/>
              </a:rPr>
              <a:t>테이블의 모든 </a:t>
            </a:r>
            <a:r>
              <a:rPr lang="ko-KR" altLang="en-US" dirty="0" err="1" smtClean="0">
                <a:cs typeface="+mn-cs"/>
              </a:rPr>
              <a:t>컬럼에</a:t>
            </a:r>
            <a:r>
              <a:rPr lang="ko-KR" altLang="en-US" dirty="0" smtClean="0">
                <a:cs typeface="+mn-cs"/>
              </a:rPr>
              <a:t> 대해서 통계를 생성하도록 지정한다</a:t>
            </a:r>
            <a:r>
              <a:rPr lang="en-US" dirty="0" smtClean="0">
                <a:cs typeface="+mn-cs"/>
              </a:rPr>
              <a:t>. All Indexed Columns – Index</a:t>
            </a:r>
            <a:r>
              <a:rPr lang="ko-KR" altLang="en-US" dirty="0" smtClean="0">
                <a:cs typeface="+mn-cs"/>
              </a:rPr>
              <a:t>가 생성된 모든 컬럼에 대한 통계를 생성하도록 지정한다</a:t>
            </a:r>
          </a:p>
          <a:p>
            <a:pPr latinLnBrk="1">
              <a:defRPr/>
            </a:pPr>
            <a:r>
              <a:rPr lang="en-US" b="1" dirty="0" smtClean="0">
                <a:cs typeface="+mn-cs"/>
              </a:rPr>
              <a:t>Bucket Size </a:t>
            </a:r>
            <a:r>
              <a:rPr lang="en-US" dirty="0" smtClean="0">
                <a:cs typeface="+mn-cs"/>
              </a:rPr>
              <a:t>: Bucket Size </a:t>
            </a:r>
            <a:r>
              <a:rPr lang="ko-KR" altLang="en-US" dirty="0" smtClean="0">
                <a:cs typeface="+mn-cs"/>
              </a:rPr>
              <a:t>설정을 결정한다</a:t>
            </a:r>
            <a:r>
              <a:rPr lang="en-US" dirty="0" smtClean="0">
                <a:cs typeface="+mn-cs"/>
              </a:rPr>
              <a:t>.</a:t>
            </a:r>
            <a:endParaRPr lang="ko-KR" altLang="en-US" dirty="0" smtClean="0">
              <a:cs typeface="+mn-cs"/>
            </a:endParaRPr>
          </a:p>
          <a:p>
            <a:pPr latinLnBrk="1">
              <a:defRPr/>
            </a:pPr>
            <a:r>
              <a:rPr lang="en-US" b="1" dirty="0" smtClean="0">
                <a:cs typeface="+mn-cs"/>
              </a:rPr>
              <a:t>Value</a:t>
            </a:r>
            <a:r>
              <a:rPr lang="en-US" dirty="0" smtClean="0">
                <a:cs typeface="+mn-cs"/>
              </a:rPr>
              <a:t> : Bucket Size </a:t>
            </a:r>
            <a:r>
              <a:rPr lang="ko-KR" altLang="en-US" dirty="0" smtClean="0">
                <a:cs typeface="+mn-cs"/>
              </a:rPr>
              <a:t>의 크기를 설정한다</a:t>
            </a:r>
            <a:r>
              <a:rPr lang="en-US" dirty="0" smtClean="0">
                <a:cs typeface="+mn-cs"/>
              </a:rPr>
              <a:t>.</a:t>
            </a:r>
            <a:endParaRPr lang="ko-KR" altLang="en-US" dirty="0" smtClean="0">
              <a:cs typeface="+mn-cs"/>
            </a:endParaRPr>
          </a:p>
          <a:p>
            <a:pPr>
              <a:defRPr/>
            </a:pPr>
            <a:endParaRPr lang="ko-KR" altLang="en-US" sz="1800" dirty="0" smtClean="0">
              <a:cs typeface="+mn-cs"/>
            </a:endParaRPr>
          </a:p>
          <a:p>
            <a:pPr>
              <a:defRPr/>
            </a:pPr>
            <a:endParaRPr lang="ko-KR" altLang="en-US" dirty="0">
              <a:cs typeface="+mn-cs"/>
            </a:endParaRPr>
          </a:p>
        </p:txBody>
      </p:sp>
      <p:sp>
        <p:nvSpPr>
          <p:cNvPr id="99332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CDBBD3-F8FF-4F78-ADCF-0CF0F0C0D105}" type="slidenum">
              <a:rPr lang="en-US" altLang="ko-KR" smtClean="0">
                <a:latin typeface="Optima"/>
                <a:ea typeface="가는각진제목체"/>
                <a:cs typeface="가는각진제목체"/>
              </a:rPr>
              <a:pPr/>
              <a:t>42</a:t>
            </a:fld>
            <a:endParaRPr lang="ko-KR" altLang="ko-KR" smtClean="0">
              <a:latin typeface="Optima"/>
              <a:ea typeface="가는각진제목체"/>
              <a:cs typeface="가는각진제목체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035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latinLnBrk="1"/>
            <a:r>
              <a:rPr lang="en-US" altLang="ko-KR" b="1" dirty="0" smtClean="0">
                <a:latin typeface="Optima"/>
                <a:ea typeface="가는각진제목체"/>
              </a:rPr>
              <a:t>&lt;</a:t>
            </a:r>
            <a:r>
              <a:rPr lang="ko-KR" altLang="en-US" b="1" dirty="0" smtClean="0">
                <a:latin typeface="Optima"/>
                <a:ea typeface="가는각진제목체"/>
              </a:rPr>
              <a:t>통계정보 생성 목록 가져오기</a:t>
            </a:r>
            <a:r>
              <a:rPr lang="en-US" altLang="ko-KR" b="1" dirty="0" smtClean="0">
                <a:latin typeface="Optima"/>
                <a:ea typeface="가는각진제목체"/>
              </a:rPr>
              <a:t>&gt;</a:t>
            </a:r>
            <a:endParaRPr lang="ko-KR" altLang="en-US" b="1" dirty="0" smtClean="0">
              <a:latin typeface="Optima"/>
              <a:ea typeface="가는각진제목체"/>
            </a:endParaRPr>
          </a:p>
          <a:p>
            <a:pPr latinLnBrk="1">
              <a:buFontTx/>
              <a:buChar char="-"/>
            </a:pPr>
            <a:r>
              <a:rPr lang="en-US" altLang="ko-KR" dirty="0" smtClean="0">
                <a:latin typeface="Optima"/>
                <a:ea typeface="가는각진제목체"/>
              </a:rPr>
              <a:t>Sub Toolbar </a:t>
            </a:r>
            <a:r>
              <a:rPr lang="ko-KR" altLang="en-US" dirty="0" smtClean="0">
                <a:latin typeface="Optima"/>
                <a:ea typeface="가는각진제목체"/>
              </a:rPr>
              <a:t>아이콘 중 통계정보 생성 대상 가져오기를 클릭하면 화면 왼쪽의</a:t>
            </a:r>
            <a:r>
              <a:rPr lang="en-US" dirty="0" smtClean="0">
                <a:latin typeface="Optima"/>
                <a:ea typeface="가는각진제목체"/>
              </a:rPr>
              <a:t> </a:t>
            </a:r>
            <a:r>
              <a:rPr lang="en-US" altLang="ko-KR" dirty="0" err="1" smtClean="0">
                <a:latin typeface="Optima"/>
                <a:ea typeface="가는각진제목체"/>
              </a:rPr>
              <a:t>DBMS_Stats</a:t>
            </a:r>
            <a:r>
              <a:rPr lang="ko-KR" altLang="en-US" dirty="0" smtClean="0">
                <a:latin typeface="Optima"/>
                <a:ea typeface="가는각진제목체"/>
              </a:rPr>
              <a:t>에 설정된 값을 기준으로 화면의 오른쪽 상단에 목록을 가져온다</a:t>
            </a:r>
            <a:r>
              <a:rPr lang="en-US" altLang="ko-KR" dirty="0" smtClean="0">
                <a:latin typeface="Optima"/>
                <a:ea typeface="가는각진제목체"/>
              </a:rPr>
              <a:t>. </a:t>
            </a:r>
            <a:r>
              <a:rPr lang="ko-KR" altLang="en-US" dirty="0" smtClean="0">
                <a:latin typeface="Optima"/>
                <a:ea typeface="가는각진제목체"/>
              </a:rPr>
              <a:t>아이콘의 아래 화살표를 클릭하면</a:t>
            </a:r>
            <a:r>
              <a:rPr lang="en-US" dirty="0" smtClean="0">
                <a:latin typeface="Optima"/>
                <a:ea typeface="가는각진제목체"/>
              </a:rPr>
              <a:t> </a:t>
            </a:r>
            <a:r>
              <a:rPr lang="en-US" altLang="ko-KR" dirty="0" smtClean="0">
                <a:latin typeface="Optima"/>
                <a:ea typeface="가는각진제목체"/>
              </a:rPr>
              <a:t>Sub Menu</a:t>
            </a:r>
            <a:r>
              <a:rPr lang="ko-KR" altLang="en-US" dirty="0" smtClean="0">
                <a:latin typeface="Optima"/>
                <a:ea typeface="가는각진제목체"/>
              </a:rPr>
              <a:t>를 볼 수 있다</a:t>
            </a:r>
            <a:r>
              <a:rPr lang="en-US" altLang="ko-KR" dirty="0" smtClean="0">
                <a:latin typeface="Optima"/>
                <a:ea typeface="가는각진제목체"/>
              </a:rPr>
              <a:t>. </a:t>
            </a:r>
          </a:p>
          <a:p>
            <a:pPr latinLnBrk="1">
              <a:buFontTx/>
              <a:buChar char="-"/>
            </a:pPr>
            <a:endParaRPr lang="ko-KR" altLang="en-US" dirty="0" smtClean="0">
              <a:latin typeface="Optima"/>
              <a:ea typeface="가는각진제목체"/>
            </a:endParaRPr>
          </a:p>
          <a:p>
            <a:pPr latinLnBrk="1"/>
            <a:r>
              <a:rPr lang="en-US" altLang="ko-KR" b="1" dirty="0" smtClean="0">
                <a:latin typeface="Optima"/>
                <a:ea typeface="가는각진제목체"/>
              </a:rPr>
              <a:t>&lt;</a:t>
            </a:r>
            <a:r>
              <a:rPr lang="ko-KR" altLang="en-US" b="1" dirty="0" smtClean="0">
                <a:latin typeface="Optima"/>
                <a:ea typeface="가는각진제목체"/>
              </a:rPr>
              <a:t>통계정보 생성 하기</a:t>
            </a:r>
            <a:r>
              <a:rPr lang="en-US" altLang="ko-KR" b="1" dirty="0" smtClean="0">
                <a:latin typeface="Optima"/>
                <a:ea typeface="가는각진제목체"/>
              </a:rPr>
              <a:t>&gt;</a:t>
            </a:r>
            <a:endParaRPr lang="ko-KR" altLang="en-US" b="1" dirty="0" smtClean="0">
              <a:latin typeface="Optima"/>
              <a:ea typeface="가는각진제목체"/>
            </a:endParaRPr>
          </a:p>
          <a:p>
            <a:pPr latinLnBrk="1"/>
            <a:r>
              <a:rPr lang="en-US" altLang="ko-KR" dirty="0" smtClean="0">
                <a:latin typeface="Optima"/>
                <a:ea typeface="가는각진제목체"/>
              </a:rPr>
              <a:t>-</a:t>
            </a:r>
            <a:r>
              <a:rPr lang="ko-KR" altLang="en-US" dirty="0" smtClean="0">
                <a:latin typeface="Optima"/>
                <a:ea typeface="가는각진제목체"/>
              </a:rPr>
              <a:t>화면의 오른쪽 상단에 가져온 목록 중</a:t>
            </a:r>
            <a:r>
              <a:rPr lang="en-US" dirty="0" smtClean="0">
                <a:latin typeface="Optima"/>
                <a:ea typeface="가는각진제목체"/>
              </a:rPr>
              <a:t> </a:t>
            </a:r>
            <a:r>
              <a:rPr lang="en-US" altLang="ko-KR" dirty="0" smtClean="0">
                <a:latin typeface="Optima"/>
                <a:ea typeface="가는각진제목체"/>
              </a:rPr>
              <a:t>Ctrl+</a:t>
            </a:r>
            <a:r>
              <a:rPr lang="ko-KR" altLang="en-US" dirty="0" smtClean="0">
                <a:latin typeface="Optima"/>
                <a:ea typeface="가는각진제목체"/>
              </a:rPr>
              <a:t>마우스클릭</a:t>
            </a:r>
            <a:r>
              <a:rPr lang="en-US" altLang="ko-KR" dirty="0" smtClean="0">
                <a:latin typeface="Optima"/>
                <a:ea typeface="가는각진제목체"/>
              </a:rPr>
              <a:t>, Shift+</a:t>
            </a:r>
            <a:r>
              <a:rPr lang="ko-KR" altLang="en-US" dirty="0" smtClean="0">
                <a:latin typeface="Optima"/>
                <a:ea typeface="가는각진제목체"/>
              </a:rPr>
              <a:t>마우스 클릭으로 목록을 선택하여 통계 정보 생성하기를 클릭하면 통계정보 생성을 시작한다</a:t>
            </a:r>
            <a:r>
              <a:rPr lang="en-US" altLang="ko-KR" dirty="0" smtClean="0">
                <a:latin typeface="Optima"/>
                <a:ea typeface="가는각진제목체"/>
              </a:rPr>
              <a:t>. </a:t>
            </a:r>
            <a:r>
              <a:rPr lang="ko-KR" altLang="en-US" dirty="0" smtClean="0">
                <a:latin typeface="Optima"/>
                <a:ea typeface="가는각진제목체"/>
              </a:rPr>
              <a:t>하나씩 수행 </a:t>
            </a:r>
            <a:r>
              <a:rPr lang="ko-KR" altLang="en-US" dirty="0" err="1" smtClean="0">
                <a:latin typeface="Optima"/>
                <a:ea typeface="가는각진제목체"/>
              </a:rPr>
              <a:t>될때마다</a:t>
            </a:r>
            <a:r>
              <a:rPr lang="ko-KR" altLang="en-US" dirty="0" smtClean="0">
                <a:latin typeface="Optima"/>
                <a:ea typeface="가는각진제목체"/>
              </a:rPr>
              <a:t> 오른쪽 하단의 화면에 진행상태를 확인할 수 있다</a:t>
            </a:r>
            <a:r>
              <a:rPr lang="en-US" altLang="ko-KR" dirty="0" smtClean="0">
                <a:latin typeface="Optima"/>
                <a:ea typeface="가는각진제목체"/>
              </a:rPr>
              <a:t>. </a:t>
            </a:r>
            <a:r>
              <a:rPr lang="ko-KR" altLang="en-US" dirty="0" smtClean="0">
                <a:latin typeface="Optima"/>
                <a:ea typeface="가는각진제목체"/>
              </a:rPr>
              <a:t>통계 정보 생성 스크립트 만들기를 선택하면 통계정보를 생성하지 않고</a:t>
            </a:r>
            <a:r>
              <a:rPr lang="en-US" altLang="ko-KR" dirty="0" smtClean="0">
                <a:latin typeface="Optima"/>
                <a:ea typeface="가는각진제목체"/>
              </a:rPr>
              <a:t>, </a:t>
            </a:r>
            <a:r>
              <a:rPr lang="ko-KR" altLang="en-US" dirty="0" smtClean="0">
                <a:latin typeface="Optima"/>
                <a:ea typeface="가는각진제목체"/>
              </a:rPr>
              <a:t>수행 가능한 스크립트를 오른쪽 화면 하단에 출력한다</a:t>
            </a:r>
            <a:r>
              <a:rPr lang="en-US" altLang="ko-KR" dirty="0" smtClean="0">
                <a:latin typeface="Optima"/>
                <a:ea typeface="가는각진제목체"/>
              </a:rPr>
              <a:t>.</a:t>
            </a:r>
            <a:endParaRPr lang="ko-KR" altLang="en-US" dirty="0" smtClean="0">
              <a:latin typeface="Optima"/>
              <a:ea typeface="가는각진제목체"/>
            </a:endParaRPr>
          </a:p>
          <a:p>
            <a:r>
              <a:rPr lang="en-US" altLang="ko-KR" dirty="0" smtClean="0">
                <a:latin typeface="Optima"/>
                <a:ea typeface="가는각진제목체"/>
              </a:rPr>
              <a:t>-</a:t>
            </a:r>
            <a:r>
              <a:rPr lang="en-US" altLang="ko-KR" dirty="0" err="1" smtClean="0">
                <a:latin typeface="Optima"/>
                <a:ea typeface="가는각진제목체"/>
              </a:rPr>
              <a:t>DBMS_Stats</a:t>
            </a:r>
            <a:r>
              <a:rPr lang="en-US" altLang="ko-KR" dirty="0" smtClean="0">
                <a:latin typeface="Optima"/>
                <a:ea typeface="가는각진제목체"/>
              </a:rPr>
              <a:t> </a:t>
            </a:r>
            <a:r>
              <a:rPr lang="ko-KR" altLang="en-US" dirty="0" smtClean="0">
                <a:latin typeface="Optima"/>
                <a:ea typeface="가는각진제목체"/>
              </a:rPr>
              <a:t>과</a:t>
            </a:r>
            <a:r>
              <a:rPr lang="en-US" dirty="0" smtClean="0">
                <a:latin typeface="Optima"/>
                <a:ea typeface="가는각진제목체"/>
              </a:rPr>
              <a:t> </a:t>
            </a:r>
            <a:r>
              <a:rPr lang="en-US" altLang="ko-KR" dirty="0" smtClean="0">
                <a:latin typeface="Optima"/>
                <a:ea typeface="가는각진제목체"/>
              </a:rPr>
              <a:t>Analyze</a:t>
            </a:r>
            <a:r>
              <a:rPr lang="ko-KR" altLang="en-US" dirty="0" smtClean="0">
                <a:latin typeface="Optima"/>
                <a:ea typeface="가는각진제목체"/>
              </a:rPr>
              <a:t>의 사용방법은 동일하다</a:t>
            </a:r>
            <a:r>
              <a:rPr lang="en-US" altLang="ko-KR" dirty="0" smtClean="0">
                <a:latin typeface="Optima"/>
                <a:ea typeface="가는각진제목체"/>
              </a:rPr>
              <a:t>.</a:t>
            </a:r>
            <a:endParaRPr lang="ko-KR" altLang="en-US" dirty="0" smtClean="0">
              <a:latin typeface="Optima"/>
              <a:ea typeface="가는각진제목체"/>
            </a:endParaRPr>
          </a:p>
          <a:p>
            <a:endParaRPr lang="ko-KR" altLang="en-US" dirty="0" smtClean="0">
              <a:latin typeface="Optima"/>
              <a:ea typeface="가는각진제목체"/>
            </a:endParaRPr>
          </a:p>
        </p:txBody>
      </p:sp>
      <p:sp>
        <p:nvSpPr>
          <p:cNvPr id="10035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4FF9B5-921E-489C-8C0E-783784BEBE35}" type="slidenum">
              <a:rPr lang="en-US" altLang="ko-KR" smtClean="0">
                <a:latin typeface="Optima"/>
                <a:ea typeface="가는각진제목체"/>
                <a:cs typeface="가는각진제목체"/>
              </a:rPr>
              <a:pPr/>
              <a:t>43</a:t>
            </a:fld>
            <a:endParaRPr lang="ko-KR" altLang="ko-KR" smtClean="0">
              <a:latin typeface="Optima"/>
              <a:ea typeface="가는각진제목체"/>
              <a:cs typeface="가는각진제목체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1379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>
              <a:latin typeface="Optima"/>
              <a:ea typeface="가는각진제목체"/>
            </a:endParaRPr>
          </a:p>
        </p:txBody>
      </p:sp>
      <p:sp>
        <p:nvSpPr>
          <p:cNvPr id="101380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5BA017-AAF8-4E90-85AE-4253BD15AE91}" type="slidenum">
              <a:rPr lang="ko-KR" altLang="en-US" smtClean="0">
                <a:latin typeface="Optima"/>
                <a:ea typeface="가는각진제목체"/>
                <a:cs typeface="가는각진제목체"/>
              </a:rPr>
              <a:pPr/>
              <a:t>44</a:t>
            </a:fld>
            <a:endParaRPr lang="en-US" altLang="ko-KR" smtClean="0">
              <a:latin typeface="Optima"/>
              <a:ea typeface="가는각진제목체"/>
              <a:cs typeface="가는각진제목체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32FA90-B644-4181-90A3-2521BE14AD92}" type="slidenum">
              <a:rPr lang="en-US" altLang="ko-KR" smtClean="0"/>
              <a:pPr>
                <a:defRPr/>
              </a:pPr>
              <a:t>46</a:t>
            </a:fld>
            <a:endParaRPr lang="ko-KR" altLang="ko-KR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32FA90-B644-4181-90A3-2521BE14AD92}" type="slidenum">
              <a:rPr lang="en-US" altLang="ko-KR" smtClean="0"/>
              <a:pPr>
                <a:defRPr/>
              </a:pPr>
              <a:t>47</a:t>
            </a:fld>
            <a:endParaRPr lang="ko-KR" altLang="ko-KR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0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lvl="1"/>
            <a:r>
              <a:rPr lang="en-US" altLang="ko-KR" smtClean="0">
                <a:latin typeface="Optima"/>
                <a:ea typeface="가는각진제목체"/>
              </a:rPr>
              <a:t>- </a:t>
            </a:r>
            <a:r>
              <a:rPr lang="ko-KR" altLang="en-US" smtClean="0">
                <a:latin typeface="Optima"/>
                <a:ea typeface="가는각진제목체"/>
              </a:rPr>
              <a:t>좌측 브라우저를 클릭하면 해당 항목에 대한 결과가 자동으로 가이드 라인과 함께 표시되며 임계 값을 넘어선 값에 대해선 붉은색으로 표시된다</a:t>
            </a:r>
            <a:r>
              <a:rPr lang="en-US" altLang="ko-KR" smtClean="0">
                <a:latin typeface="Optima"/>
                <a:ea typeface="가는각진제목체"/>
              </a:rPr>
              <a:t>. </a:t>
            </a:r>
            <a:r>
              <a:rPr lang="ko-KR" altLang="en-US" smtClean="0">
                <a:latin typeface="Optima"/>
                <a:ea typeface="가는각진제목체"/>
              </a:rPr>
              <a:t>이는 사용자의</a:t>
            </a:r>
            <a:r>
              <a:rPr lang="en-US" smtClean="0">
                <a:latin typeface="Optima"/>
                <a:ea typeface="가는각진제목체"/>
              </a:rPr>
              <a:t> </a:t>
            </a:r>
            <a:r>
              <a:rPr lang="en-US" altLang="ko-KR" smtClean="0">
                <a:latin typeface="Optima"/>
                <a:ea typeface="가는각진제목체"/>
              </a:rPr>
              <a:t>DBMS</a:t>
            </a:r>
            <a:r>
              <a:rPr lang="ko-KR" altLang="en-US" smtClean="0">
                <a:latin typeface="Optima"/>
                <a:ea typeface="가는각진제목체"/>
              </a:rPr>
              <a:t>에 따라서 임계 값이 달라질 수 있으므로 일반적으로 권장하는 임계 값을 적용한 것이다</a:t>
            </a:r>
            <a:r>
              <a:rPr lang="en-US" altLang="ko-KR" smtClean="0">
                <a:latin typeface="Optima"/>
                <a:ea typeface="가는각진제목체"/>
              </a:rPr>
              <a:t>. </a:t>
            </a:r>
            <a:r>
              <a:rPr lang="ko-KR" altLang="en-US" smtClean="0">
                <a:latin typeface="Optima"/>
                <a:ea typeface="가는각진제목체"/>
              </a:rPr>
              <a:t>화면은</a:t>
            </a:r>
            <a:r>
              <a:rPr lang="en-US" smtClean="0">
                <a:latin typeface="Optima"/>
                <a:ea typeface="가는각진제목체"/>
              </a:rPr>
              <a:t> </a:t>
            </a:r>
            <a:r>
              <a:rPr lang="en-US" altLang="ko-KR" smtClean="0">
                <a:latin typeface="Optima"/>
                <a:ea typeface="가는각진제목체"/>
              </a:rPr>
              <a:t>SGA</a:t>
            </a:r>
            <a:r>
              <a:rPr lang="ko-KR" altLang="en-US" smtClean="0">
                <a:latin typeface="Optima"/>
                <a:ea typeface="가는각진제목체"/>
              </a:rPr>
              <a:t>의</a:t>
            </a:r>
            <a:r>
              <a:rPr lang="en-US" smtClean="0">
                <a:latin typeface="Optima"/>
                <a:ea typeface="가는각진제목체"/>
              </a:rPr>
              <a:t> </a:t>
            </a:r>
            <a:r>
              <a:rPr lang="en-US" altLang="ko-KR" smtClean="0">
                <a:latin typeface="Optima"/>
                <a:ea typeface="가는각진제목체"/>
              </a:rPr>
              <a:t>Dictionary Hit Ratio</a:t>
            </a:r>
            <a:r>
              <a:rPr lang="ko-KR" altLang="en-US" smtClean="0">
                <a:latin typeface="Optima"/>
                <a:ea typeface="가는각진제목체"/>
              </a:rPr>
              <a:t>에 대한 분석 결과이다</a:t>
            </a:r>
            <a:r>
              <a:rPr lang="en-US" altLang="ko-KR" smtClean="0">
                <a:latin typeface="Optima"/>
                <a:ea typeface="가는각진제목체"/>
              </a:rPr>
              <a:t>. </a:t>
            </a:r>
            <a:r>
              <a:rPr lang="ko-KR" altLang="en-US" smtClean="0">
                <a:latin typeface="Optima"/>
                <a:ea typeface="가는각진제목체"/>
              </a:rPr>
              <a:t>붉은 색으로 표시된</a:t>
            </a:r>
            <a:r>
              <a:rPr lang="en-US" smtClean="0">
                <a:latin typeface="Optima"/>
                <a:ea typeface="가는각진제목체"/>
              </a:rPr>
              <a:t> </a:t>
            </a:r>
            <a:r>
              <a:rPr lang="en-US" altLang="ko-KR" smtClean="0">
                <a:latin typeface="Optima"/>
                <a:ea typeface="가는각진제목체"/>
              </a:rPr>
              <a:t>parameter</a:t>
            </a:r>
            <a:r>
              <a:rPr lang="ko-KR" altLang="en-US" smtClean="0">
                <a:latin typeface="Optima"/>
                <a:ea typeface="가는각진제목체"/>
              </a:rPr>
              <a:t>들을 참고로 원인 분석 후 적절한 튜닝 조치가 필요하다고 볼 수 있다</a:t>
            </a:r>
            <a:r>
              <a:rPr lang="en-US" altLang="ko-KR" smtClean="0">
                <a:latin typeface="Optima"/>
                <a:ea typeface="가는각진제목체"/>
              </a:rPr>
              <a:t>.</a:t>
            </a:r>
            <a:endParaRPr lang="ko-KR" altLang="en-US" smtClean="0">
              <a:latin typeface="Optima"/>
              <a:ea typeface="가는각진제목체"/>
            </a:endParaRPr>
          </a:p>
          <a:p>
            <a:endParaRPr lang="ko-KR" altLang="en-US" smtClean="0">
              <a:latin typeface="Optima"/>
              <a:ea typeface="가는각진제목체"/>
            </a:endParaRPr>
          </a:p>
        </p:txBody>
      </p:sp>
      <p:sp>
        <p:nvSpPr>
          <p:cNvPr id="102404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3C334B-DE49-4A42-83D9-1B4FDAB4B528}" type="slidenum">
              <a:rPr lang="en-US" altLang="ko-KR" smtClean="0">
                <a:latin typeface="Optima"/>
                <a:ea typeface="가는각진제목체"/>
                <a:cs typeface="가는각진제목체"/>
              </a:rPr>
              <a:pPr/>
              <a:t>49</a:t>
            </a:fld>
            <a:endParaRPr lang="ko-KR" altLang="ko-KR" smtClean="0">
              <a:latin typeface="Optima"/>
              <a:ea typeface="가는각진제목체"/>
              <a:cs typeface="가는각진제목체"/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현재 헬스체크 리포트는 영어와 한글로</a:t>
            </a:r>
            <a:r>
              <a:rPr lang="ko-KR" altLang="en-US" baseline="0" dirty="0" smtClean="0"/>
              <a:t> 만 제공하고 있다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일본어 </a:t>
            </a:r>
            <a:r>
              <a:rPr lang="en-US" altLang="ko-KR" baseline="0" dirty="0" smtClean="0"/>
              <a:t>OS</a:t>
            </a:r>
            <a:r>
              <a:rPr lang="ko-KR" altLang="en-US" baseline="0" dirty="0" smtClean="0"/>
              <a:t>를 사용하시는 분은 </a:t>
            </a:r>
            <a:endParaRPr lang="en-US" altLang="ko-KR" baseline="0" dirty="0" smtClean="0"/>
          </a:p>
          <a:p>
            <a:r>
              <a:rPr lang="ko-KR" altLang="en-US" baseline="0" dirty="0" smtClean="0"/>
              <a:t>옵션에서 언어를 영어로 선택하시면 된다</a:t>
            </a:r>
            <a:r>
              <a:rPr lang="en-US" altLang="ko-KR" baseline="0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32FA90-B644-4181-90A3-2521BE14AD92}" type="slidenum">
              <a:rPr lang="en-US" altLang="ko-KR" smtClean="0"/>
              <a:pPr>
                <a:defRPr/>
              </a:pPr>
              <a:t>50</a:t>
            </a:fld>
            <a:endParaRPr lang="ko-KR" altLang="ko-KR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342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ko-KR" altLang="en-US" dirty="0" smtClean="0">
                <a:latin typeface="Optima"/>
                <a:ea typeface="가는각진제목체"/>
              </a:rPr>
              <a:t>로그 마이너는 삭제 또는 변경된 데이터가 </a:t>
            </a:r>
            <a:r>
              <a:rPr lang="ko-KR" altLang="en-US" dirty="0" err="1" smtClean="0">
                <a:latin typeface="Optima"/>
                <a:ea typeface="가는각진제목체"/>
              </a:rPr>
              <a:t>커밋된</a:t>
            </a:r>
            <a:r>
              <a:rPr lang="ko-KR" altLang="en-US" dirty="0" smtClean="0">
                <a:latin typeface="Optima"/>
                <a:ea typeface="가는각진제목체"/>
              </a:rPr>
              <a:t> 후에도 복구 할 수 있도록 도와주는 툴이다</a:t>
            </a:r>
            <a:r>
              <a:rPr lang="en-US" altLang="ko-KR" dirty="0" smtClean="0">
                <a:latin typeface="Optima"/>
                <a:ea typeface="가는각진제목체"/>
              </a:rPr>
              <a:t>.</a:t>
            </a:r>
            <a:endParaRPr lang="ko-KR" altLang="en-US" dirty="0" smtClean="0">
              <a:latin typeface="Optima"/>
              <a:ea typeface="가는각진제목체"/>
            </a:endParaRPr>
          </a:p>
        </p:txBody>
      </p:sp>
      <p:sp>
        <p:nvSpPr>
          <p:cNvPr id="10342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D0D6DD-56EC-4906-AD8D-719B05B73C75}" type="slidenum">
              <a:rPr lang="ko-KR" altLang="en-US" smtClean="0">
                <a:latin typeface="Optima"/>
                <a:ea typeface="가는각진제목체"/>
                <a:cs typeface="가는각진제목체"/>
              </a:rPr>
              <a:pPr/>
              <a:t>51</a:t>
            </a:fld>
            <a:endParaRPr lang="en-US" altLang="ko-KR" smtClean="0">
              <a:latin typeface="Optima"/>
              <a:ea typeface="가는각진제목체"/>
              <a:cs typeface="가는각진제목체"/>
            </a:endParaRP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4451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Char char="-"/>
            </a:pPr>
            <a:r>
              <a:rPr lang="en-US" altLang="ko-KR" smtClean="0">
                <a:latin typeface="Optima"/>
                <a:ea typeface="가는각진제목체"/>
              </a:rPr>
              <a:t> Log </a:t>
            </a:r>
            <a:r>
              <a:rPr lang="en-US" altLang="ko-KR" smtClean="0">
                <a:latin typeface="Optima"/>
                <a:ea typeface="가는각진제목체"/>
              </a:rPr>
              <a:t>Miner </a:t>
            </a:r>
            <a:r>
              <a:rPr lang="ko-KR" altLang="en-US" smtClean="0">
                <a:latin typeface="Optima"/>
                <a:ea typeface="가는각진제목체"/>
              </a:rPr>
              <a:t>를 </a:t>
            </a:r>
            <a:r>
              <a:rPr lang="ko-KR" altLang="en-US" smtClean="0">
                <a:latin typeface="Optima"/>
                <a:ea typeface="가는각진제목체"/>
              </a:rPr>
              <a:t>수행하기 위해서는</a:t>
            </a:r>
            <a:r>
              <a:rPr lang="en-US" smtClean="0">
                <a:latin typeface="Optima"/>
                <a:ea typeface="가는각진제목체"/>
              </a:rPr>
              <a:t> </a:t>
            </a:r>
            <a:r>
              <a:rPr lang="en-US" altLang="ko-KR" smtClean="0">
                <a:latin typeface="Optima"/>
                <a:ea typeface="가는각진제목체"/>
              </a:rPr>
              <a:t>Oracle 8i </a:t>
            </a:r>
            <a:r>
              <a:rPr lang="ko-KR" altLang="en-US" smtClean="0">
                <a:latin typeface="Optima"/>
                <a:ea typeface="가는각진제목체"/>
              </a:rPr>
              <a:t>이상이어야 하며</a:t>
            </a:r>
            <a:r>
              <a:rPr lang="en-US" altLang="ko-KR" smtClean="0">
                <a:latin typeface="Optima"/>
                <a:ea typeface="가는각진제목체"/>
              </a:rPr>
              <a:t>, DBMS_LOGMNR, DBMS_LOGMNR_D </a:t>
            </a:r>
            <a:r>
              <a:rPr lang="ko-KR" altLang="en-US" smtClean="0">
                <a:latin typeface="Optima"/>
                <a:ea typeface="가는각진제목체"/>
              </a:rPr>
              <a:t>패키지를 수행할 수 있는 권한이 필요하다</a:t>
            </a:r>
            <a:r>
              <a:rPr lang="en-US" altLang="ko-KR" smtClean="0">
                <a:latin typeface="Optima"/>
                <a:ea typeface="가는각진제목체"/>
              </a:rPr>
              <a:t>. </a:t>
            </a:r>
            <a:endParaRPr lang="en-US" altLang="ko-KR" smtClean="0">
              <a:latin typeface="Optima"/>
              <a:ea typeface="가는각진제목체"/>
            </a:endParaRPr>
          </a:p>
          <a:p>
            <a:pPr>
              <a:buFontTx/>
              <a:buChar char="-"/>
            </a:pPr>
            <a:r>
              <a:rPr lang="en-US" altLang="ko-KR" smtClean="0">
                <a:latin typeface="Optima"/>
                <a:ea typeface="가는각진제목체"/>
              </a:rPr>
              <a:t> Oracle </a:t>
            </a:r>
            <a:r>
              <a:rPr lang="en-US" altLang="ko-KR" smtClean="0">
                <a:latin typeface="Optima"/>
                <a:ea typeface="가는각진제목체"/>
              </a:rPr>
              <a:t>8i </a:t>
            </a:r>
            <a:r>
              <a:rPr lang="ko-KR" altLang="en-US" smtClean="0">
                <a:latin typeface="Optima"/>
                <a:ea typeface="가는각진제목체"/>
              </a:rPr>
              <a:t>에서는 반드시</a:t>
            </a:r>
            <a:r>
              <a:rPr lang="en-US" smtClean="0">
                <a:latin typeface="Optima"/>
                <a:ea typeface="가는각진제목체"/>
              </a:rPr>
              <a:t> </a:t>
            </a:r>
            <a:r>
              <a:rPr lang="en-US" altLang="ko-KR" smtClean="0">
                <a:latin typeface="Optima"/>
                <a:ea typeface="가는각진제목체"/>
              </a:rPr>
              <a:t>init.ora </a:t>
            </a:r>
            <a:r>
              <a:rPr lang="ko-KR" altLang="en-US" smtClean="0">
                <a:latin typeface="Optima"/>
                <a:ea typeface="가는각진제목체"/>
              </a:rPr>
              <a:t>파일에</a:t>
            </a:r>
            <a:r>
              <a:rPr lang="en-US" smtClean="0">
                <a:latin typeface="Optima"/>
                <a:ea typeface="가는각진제목체"/>
              </a:rPr>
              <a:t> </a:t>
            </a:r>
            <a:r>
              <a:rPr lang="en-US" altLang="ko-KR" smtClean="0">
                <a:latin typeface="Optima"/>
                <a:ea typeface="가는각진제목체"/>
              </a:rPr>
              <a:t>UTL_FILE_DIR </a:t>
            </a:r>
            <a:r>
              <a:rPr lang="ko-KR" altLang="en-US" smtClean="0">
                <a:latin typeface="Optima"/>
                <a:ea typeface="가는각진제목체"/>
              </a:rPr>
              <a:t>파라미터에 값이 적절하게 설정되어 있어야 한다</a:t>
            </a:r>
            <a:r>
              <a:rPr lang="en-US" altLang="ko-KR" smtClean="0">
                <a:latin typeface="Optima"/>
                <a:ea typeface="가는각진제목체"/>
              </a:rPr>
              <a:t>. </a:t>
            </a:r>
            <a:endParaRPr lang="en-US" altLang="ko-KR" smtClean="0">
              <a:latin typeface="Optima"/>
              <a:ea typeface="가는각진제목체"/>
            </a:endParaRPr>
          </a:p>
          <a:p>
            <a:pPr>
              <a:buFontTx/>
              <a:buChar char="-"/>
            </a:pPr>
            <a:r>
              <a:rPr lang="en-US" altLang="ko-KR" smtClean="0">
                <a:latin typeface="Optima"/>
                <a:ea typeface="가는각진제목체"/>
              </a:rPr>
              <a:t> </a:t>
            </a:r>
            <a:r>
              <a:rPr lang="ko-KR" altLang="en-US" smtClean="0">
                <a:latin typeface="Optima"/>
                <a:ea typeface="가는각진제목체"/>
              </a:rPr>
              <a:t>또한</a:t>
            </a:r>
            <a:r>
              <a:rPr lang="en-US" smtClean="0">
                <a:latin typeface="Optima"/>
                <a:ea typeface="가는각진제목체"/>
              </a:rPr>
              <a:t> </a:t>
            </a:r>
            <a:r>
              <a:rPr lang="en-US" altLang="ko-KR" smtClean="0">
                <a:latin typeface="Optima"/>
                <a:ea typeface="가는각진제목체"/>
              </a:rPr>
              <a:t>Log Miner </a:t>
            </a:r>
            <a:r>
              <a:rPr lang="ko-KR" altLang="en-US" smtClean="0">
                <a:latin typeface="Optima"/>
                <a:ea typeface="가는각진제목체"/>
              </a:rPr>
              <a:t>의 결과를 보기 위해서는</a:t>
            </a:r>
            <a:r>
              <a:rPr lang="en-US" smtClean="0">
                <a:latin typeface="Optima"/>
                <a:ea typeface="가는각진제목체"/>
              </a:rPr>
              <a:t> </a:t>
            </a:r>
            <a:r>
              <a:rPr lang="en-US" altLang="ko-KR" smtClean="0">
                <a:latin typeface="Optima"/>
                <a:ea typeface="가는각진제목체"/>
              </a:rPr>
              <a:t>v$logmnr_contents, v$logmnr_logs </a:t>
            </a:r>
            <a:r>
              <a:rPr lang="ko-KR" altLang="en-US" smtClean="0">
                <a:latin typeface="Optima"/>
                <a:ea typeface="가는각진제목체"/>
              </a:rPr>
              <a:t>등과 같은 뷰를 검색할 수 있는 권한이 필요하다</a:t>
            </a:r>
            <a:r>
              <a:rPr lang="en-US" altLang="ko-KR" smtClean="0">
                <a:latin typeface="Optima"/>
                <a:ea typeface="가는각진제목체"/>
              </a:rPr>
              <a:t>.</a:t>
            </a:r>
            <a:endParaRPr lang="ko-KR" altLang="en-US" smtClean="0">
              <a:latin typeface="Optima"/>
              <a:ea typeface="가는각진제목체"/>
            </a:endParaRPr>
          </a:p>
          <a:p>
            <a:endParaRPr lang="ko-KR" altLang="en-US" smtClean="0">
              <a:latin typeface="Optima"/>
              <a:ea typeface="가는각진제목체"/>
            </a:endParaRPr>
          </a:p>
        </p:txBody>
      </p:sp>
      <p:sp>
        <p:nvSpPr>
          <p:cNvPr id="104452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710DB5-9835-4322-A518-2152AC40B889}" type="slidenum">
              <a:rPr lang="en-US" altLang="ko-KR" smtClean="0">
                <a:latin typeface="Optima"/>
                <a:ea typeface="가는각진제목체"/>
                <a:cs typeface="가는각진제목체"/>
              </a:rPr>
              <a:pPr/>
              <a:t>52</a:t>
            </a:fld>
            <a:endParaRPr lang="ko-KR" altLang="ko-KR" smtClean="0">
              <a:latin typeface="Optima"/>
              <a:ea typeface="가는각진제목체"/>
              <a:cs typeface="가는각진제목체"/>
            </a:endParaRPr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r>
              <a:rPr lang="en-US" altLang="ko-KR" b="1" dirty="0" smtClean="0">
                <a:cs typeface="+mn-cs"/>
              </a:rPr>
              <a:t>&lt;Dictionary Pane&gt;</a:t>
            </a:r>
          </a:p>
          <a:p>
            <a:pPr latinLnBrk="1">
              <a:defRPr/>
            </a:pPr>
            <a:r>
              <a:rPr lang="en-US" b="1" dirty="0" smtClean="0">
                <a:cs typeface="+mn-cs"/>
              </a:rPr>
              <a:t>Use Online Data Dictionary (Fastest) </a:t>
            </a:r>
            <a:r>
              <a:rPr lang="en-US" dirty="0" smtClean="0">
                <a:cs typeface="+mn-cs"/>
              </a:rPr>
              <a:t>: </a:t>
            </a:r>
            <a:r>
              <a:rPr lang="ko-KR" altLang="en-US" dirty="0" smtClean="0">
                <a:cs typeface="+mn-cs"/>
              </a:rPr>
              <a:t>이 옵션은 리두 로그 해석을 위해 </a:t>
            </a:r>
            <a:r>
              <a:rPr lang="ko-KR" altLang="en-US" dirty="0" err="1" smtClean="0">
                <a:cs typeface="+mn-cs"/>
              </a:rPr>
              <a:t>딕셔너리</a:t>
            </a:r>
            <a:r>
              <a:rPr lang="ko-KR" altLang="en-US" dirty="0" smtClean="0">
                <a:cs typeface="+mn-cs"/>
              </a:rPr>
              <a:t> 파일을 이용하지 않고 바로 온라인 데이터 </a:t>
            </a:r>
            <a:r>
              <a:rPr lang="ko-KR" altLang="en-US" dirty="0" err="1" smtClean="0">
                <a:cs typeface="+mn-cs"/>
              </a:rPr>
              <a:t>딕셔너리를</a:t>
            </a:r>
            <a:r>
              <a:rPr lang="ko-KR" altLang="en-US" dirty="0" smtClean="0">
                <a:cs typeface="+mn-cs"/>
              </a:rPr>
              <a:t> 이용하기 때문에 가장 빠른 방법이다</a:t>
            </a:r>
            <a:r>
              <a:rPr lang="en-US" dirty="0" smtClean="0">
                <a:cs typeface="+mn-cs"/>
              </a:rPr>
              <a:t>. Oracle 9i </a:t>
            </a:r>
            <a:r>
              <a:rPr lang="ko-KR" altLang="en-US" dirty="0" smtClean="0">
                <a:cs typeface="+mn-cs"/>
              </a:rPr>
              <a:t>이상에서만 제공되는 옵션이다</a:t>
            </a:r>
            <a:r>
              <a:rPr lang="en-US" dirty="0" smtClean="0">
                <a:cs typeface="+mn-cs"/>
              </a:rPr>
              <a:t>.</a:t>
            </a:r>
            <a:endParaRPr lang="ko-KR" altLang="en-US" dirty="0" smtClean="0">
              <a:cs typeface="+mn-cs"/>
            </a:endParaRPr>
          </a:p>
          <a:p>
            <a:pPr latinLnBrk="1">
              <a:defRPr/>
            </a:pPr>
            <a:r>
              <a:rPr lang="en-US" b="1" dirty="0" smtClean="0">
                <a:cs typeface="+mn-cs"/>
              </a:rPr>
              <a:t>Use Dictionary in Redo Logs </a:t>
            </a:r>
            <a:r>
              <a:rPr lang="en-US" dirty="0" smtClean="0">
                <a:cs typeface="+mn-cs"/>
              </a:rPr>
              <a:t>: </a:t>
            </a:r>
            <a:r>
              <a:rPr lang="ko-KR" altLang="en-US" dirty="0" smtClean="0">
                <a:cs typeface="+mn-cs"/>
              </a:rPr>
              <a:t>이 옵션은 리두 로그 파일에 존재하는 데이터 </a:t>
            </a:r>
            <a:r>
              <a:rPr lang="ko-KR" altLang="en-US" dirty="0" err="1" smtClean="0">
                <a:cs typeface="+mn-cs"/>
              </a:rPr>
              <a:t>딕셔너리를</a:t>
            </a:r>
            <a:r>
              <a:rPr lang="ko-KR" altLang="en-US" dirty="0" smtClean="0">
                <a:cs typeface="+mn-cs"/>
              </a:rPr>
              <a:t> 이용하는 방법이다</a:t>
            </a:r>
            <a:r>
              <a:rPr lang="en-US" dirty="0" smtClean="0">
                <a:cs typeface="+mn-cs"/>
              </a:rPr>
              <a:t>. </a:t>
            </a:r>
            <a:r>
              <a:rPr lang="ko-KR" altLang="en-US" dirty="0" smtClean="0">
                <a:cs typeface="+mn-cs"/>
              </a:rPr>
              <a:t>이 옵션을 이용하기 위해서는 반드시</a:t>
            </a:r>
            <a:r>
              <a:rPr lang="en-US" dirty="0" smtClean="0">
                <a:cs typeface="+mn-cs"/>
              </a:rPr>
              <a:t> [Log Lists] </a:t>
            </a:r>
            <a:r>
              <a:rPr lang="ko-KR" altLang="en-US" dirty="0" smtClean="0">
                <a:cs typeface="+mn-cs"/>
              </a:rPr>
              <a:t>탭에서 데이터 </a:t>
            </a:r>
            <a:r>
              <a:rPr lang="ko-KR" altLang="en-US" dirty="0" err="1" smtClean="0">
                <a:cs typeface="+mn-cs"/>
              </a:rPr>
              <a:t>딕셔너리를</a:t>
            </a:r>
            <a:r>
              <a:rPr lang="ko-KR" altLang="en-US" dirty="0" smtClean="0">
                <a:cs typeface="+mn-cs"/>
              </a:rPr>
              <a:t> 포함하고 있는 </a:t>
            </a:r>
            <a:r>
              <a:rPr lang="ko-KR" altLang="en-US" dirty="0" err="1" smtClean="0">
                <a:cs typeface="+mn-cs"/>
              </a:rPr>
              <a:t>리두</a:t>
            </a:r>
            <a:r>
              <a:rPr lang="ko-KR" altLang="en-US" dirty="0" smtClean="0">
                <a:cs typeface="+mn-cs"/>
              </a:rPr>
              <a:t> 로그 파일을 포함시켜야 한다</a:t>
            </a:r>
            <a:r>
              <a:rPr lang="en-US" dirty="0" smtClean="0">
                <a:cs typeface="+mn-cs"/>
              </a:rPr>
              <a:t>.</a:t>
            </a:r>
            <a:endParaRPr lang="ko-KR" altLang="en-US" dirty="0" smtClean="0">
              <a:cs typeface="+mn-cs"/>
            </a:endParaRPr>
          </a:p>
          <a:p>
            <a:pPr latinLnBrk="1">
              <a:defRPr/>
            </a:pPr>
            <a:r>
              <a:rPr lang="en-US" b="1" dirty="0" smtClean="0">
                <a:cs typeface="+mn-cs"/>
              </a:rPr>
              <a:t>Use Dictionary in Flat File </a:t>
            </a:r>
            <a:r>
              <a:rPr lang="en-US" dirty="0" smtClean="0">
                <a:cs typeface="+mn-cs"/>
              </a:rPr>
              <a:t>: </a:t>
            </a:r>
            <a:r>
              <a:rPr lang="ko-KR" altLang="en-US" dirty="0" smtClean="0">
                <a:cs typeface="+mn-cs"/>
              </a:rPr>
              <a:t>이 옵션을 이용하기 위해서는</a:t>
            </a:r>
            <a:r>
              <a:rPr lang="en-US" dirty="0" smtClean="0">
                <a:cs typeface="+mn-cs"/>
              </a:rPr>
              <a:t> init.ora </a:t>
            </a:r>
            <a:r>
              <a:rPr lang="ko-KR" altLang="en-US" dirty="0" smtClean="0">
                <a:cs typeface="+mn-cs"/>
              </a:rPr>
              <a:t>파일에</a:t>
            </a:r>
            <a:r>
              <a:rPr lang="en-US" dirty="0" smtClean="0">
                <a:cs typeface="+mn-cs"/>
              </a:rPr>
              <a:t> UTL_FILE_DIR </a:t>
            </a:r>
            <a:r>
              <a:rPr lang="ko-KR" altLang="en-US" dirty="0" smtClean="0">
                <a:cs typeface="+mn-cs"/>
              </a:rPr>
              <a:t>값이 설정되어 있어야 하며</a:t>
            </a:r>
            <a:r>
              <a:rPr lang="en-US" dirty="0" smtClean="0">
                <a:cs typeface="+mn-cs"/>
              </a:rPr>
              <a:t>, </a:t>
            </a:r>
            <a:r>
              <a:rPr lang="ko-KR" altLang="en-US" dirty="0" smtClean="0">
                <a:cs typeface="+mn-cs"/>
              </a:rPr>
              <a:t>이용하기를 원하는 </a:t>
            </a:r>
            <a:r>
              <a:rPr lang="ko-KR" altLang="en-US" dirty="0" err="1" smtClean="0">
                <a:cs typeface="+mn-cs"/>
              </a:rPr>
              <a:t>딕셔너리</a:t>
            </a:r>
            <a:r>
              <a:rPr lang="ko-KR" altLang="en-US" dirty="0" smtClean="0">
                <a:cs typeface="+mn-cs"/>
              </a:rPr>
              <a:t> 파일이 존재하는 경로와 이름을 명시해 준다</a:t>
            </a:r>
            <a:r>
              <a:rPr lang="en-US" dirty="0" smtClean="0">
                <a:cs typeface="+mn-cs"/>
              </a:rPr>
              <a:t>.</a:t>
            </a:r>
            <a:endParaRPr lang="ko-KR" altLang="en-US" dirty="0" smtClean="0">
              <a:cs typeface="+mn-cs"/>
            </a:endParaRPr>
          </a:p>
          <a:p>
            <a:pPr latinLnBrk="1">
              <a:defRPr/>
            </a:pPr>
            <a:r>
              <a:rPr lang="en-US" b="1" dirty="0" smtClean="0">
                <a:cs typeface="+mn-cs"/>
              </a:rPr>
              <a:t>Build New Dictionary </a:t>
            </a:r>
            <a:r>
              <a:rPr lang="en-US" dirty="0" smtClean="0">
                <a:cs typeface="+mn-cs"/>
              </a:rPr>
              <a:t>: </a:t>
            </a:r>
            <a:r>
              <a:rPr lang="ko-KR" altLang="en-US" dirty="0" smtClean="0">
                <a:cs typeface="+mn-cs"/>
              </a:rPr>
              <a:t>이 체크 박스는</a:t>
            </a:r>
            <a:r>
              <a:rPr lang="en-US" dirty="0" smtClean="0">
                <a:cs typeface="+mn-cs"/>
              </a:rPr>
              <a:t> Use Dictionary in Redo Logs, Use Dictionary in Flat File </a:t>
            </a:r>
            <a:r>
              <a:rPr lang="ko-KR" altLang="en-US" dirty="0" smtClean="0">
                <a:cs typeface="+mn-cs"/>
              </a:rPr>
              <a:t>옵션이 설정될 경우에만 활성화 된다</a:t>
            </a:r>
            <a:r>
              <a:rPr lang="en-US" dirty="0" smtClean="0">
                <a:cs typeface="+mn-cs"/>
              </a:rPr>
              <a:t>. Build New Dictionary</a:t>
            </a:r>
            <a:r>
              <a:rPr lang="ko-KR" altLang="en-US" dirty="0" smtClean="0">
                <a:cs typeface="+mn-cs"/>
              </a:rPr>
              <a:t>를 설정하면</a:t>
            </a:r>
            <a:r>
              <a:rPr lang="en-US" dirty="0" smtClean="0">
                <a:cs typeface="+mn-cs"/>
              </a:rPr>
              <a:t> DBMS_LOGMNR_D.BUILD </a:t>
            </a:r>
            <a:r>
              <a:rPr lang="ko-KR" altLang="en-US" dirty="0" smtClean="0">
                <a:cs typeface="+mn-cs"/>
              </a:rPr>
              <a:t>함수를 이용하여 새롭게 </a:t>
            </a:r>
            <a:r>
              <a:rPr lang="ko-KR" altLang="en-US" dirty="0" err="1" smtClean="0">
                <a:cs typeface="+mn-cs"/>
              </a:rPr>
              <a:t>딕셔너리</a:t>
            </a:r>
            <a:r>
              <a:rPr lang="ko-KR" altLang="en-US" dirty="0" smtClean="0">
                <a:cs typeface="+mn-cs"/>
              </a:rPr>
              <a:t> 파일을 생성한다</a:t>
            </a:r>
            <a:r>
              <a:rPr lang="en-US" dirty="0" smtClean="0">
                <a:cs typeface="+mn-cs"/>
              </a:rPr>
              <a:t>. </a:t>
            </a:r>
            <a:r>
              <a:rPr lang="ko-KR" altLang="en-US" dirty="0" err="1" smtClean="0">
                <a:cs typeface="+mn-cs"/>
              </a:rPr>
              <a:t>딕셔너리</a:t>
            </a:r>
            <a:r>
              <a:rPr lang="ko-KR" altLang="en-US" dirty="0" smtClean="0">
                <a:cs typeface="+mn-cs"/>
              </a:rPr>
              <a:t> 파일을 생성하고 있는 중에</a:t>
            </a:r>
            <a:r>
              <a:rPr lang="en-US" dirty="0" smtClean="0">
                <a:cs typeface="+mn-cs"/>
              </a:rPr>
              <a:t> DDL </a:t>
            </a:r>
            <a:r>
              <a:rPr lang="ko-KR" altLang="en-US" dirty="0" smtClean="0">
                <a:cs typeface="+mn-cs"/>
              </a:rPr>
              <a:t>명령이 수행되면 데이터 </a:t>
            </a:r>
            <a:r>
              <a:rPr lang="ko-KR" altLang="en-US" dirty="0" err="1" smtClean="0">
                <a:cs typeface="+mn-cs"/>
              </a:rPr>
              <a:t>딕셔너리와</a:t>
            </a:r>
            <a:r>
              <a:rPr lang="ko-KR" altLang="en-US" dirty="0" smtClean="0">
                <a:cs typeface="+mn-cs"/>
              </a:rPr>
              <a:t> </a:t>
            </a:r>
            <a:r>
              <a:rPr lang="ko-KR" altLang="en-US" dirty="0" err="1" smtClean="0">
                <a:cs typeface="+mn-cs"/>
              </a:rPr>
              <a:t>딕셔너리</a:t>
            </a:r>
            <a:r>
              <a:rPr lang="ko-KR" altLang="en-US" dirty="0" smtClean="0">
                <a:cs typeface="+mn-cs"/>
              </a:rPr>
              <a:t> 파일이 동일하지 않게 된다</a:t>
            </a:r>
            <a:r>
              <a:rPr lang="en-US" dirty="0" smtClean="0">
                <a:cs typeface="+mn-cs"/>
              </a:rPr>
              <a:t>.</a:t>
            </a:r>
          </a:p>
          <a:p>
            <a:pPr latinLnBrk="1">
              <a:defRPr/>
            </a:pPr>
            <a:endParaRPr lang="en-US" altLang="ko-KR" dirty="0" smtClean="0">
              <a:cs typeface="+mn-cs"/>
            </a:endParaRPr>
          </a:p>
          <a:p>
            <a:pPr latinLnBrk="1">
              <a:defRPr/>
            </a:pPr>
            <a:r>
              <a:rPr lang="en-US" altLang="ko-KR" b="1" dirty="0" smtClean="0">
                <a:cs typeface="+mn-cs"/>
              </a:rPr>
              <a:t>&lt;Log Lists  Pane&gt;</a:t>
            </a:r>
          </a:p>
          <a:p>
            <a:pPr latinLnBrk="1">
              <a:defRPr/>
            </a:pPr>
            <a:r>
              <a:rPr lang="en-US" altLang="ko-KR" dirty="0" smtClean="0">
                <a:cs typeface="+mn-cs"/>
              </a:rPr>
              <a:t>- </a:t>
            </a:r>
            <a:r>
              <a:rPr lang="ko-KR" altLang="en-US" dirty="0" smtClean="0">
                <a:cs typeface="+mn-cs"/>
              </a:rPr>
              <a:t>기본적으로 프로그램에서 온라인 </a:t>
            </a:r>
            <a:r>
              <a:rPr lang="ko-KR" altLang="en-US" dirty="0" err="1" smtClean="0">
                <a:cs typeface="+mn-cs"/>
              </a:rPr>
              <a:t>리두</a:t>
            </a:r>
            <a:r>
              <a:rPr lang="ko-KR" altLang="en-US" dirty="0" smtClean="0">
                <a:cs typeface="+mn-cs"/>
              </a:rPr>
              <a:t> 로그 파일을 등록해 준다</a:t>
            </a:r>
            <a:r>
              <a:rPr lang="en-US" dirty="0" smtClean="0">
                <a:cs typeface="+mn-cs"/>
              </a:rPr>
              <a:t>. </a:t>
            </a:r>
            <a:r>
              <a:rPr lang="ko-KR" altLang="en-US" dirty="0" smtClean="0">
                <a:cs typeface="+mn-cs"/>
              </a:rPr>
              <a:t>만약 해당 </a:t>
            </a:r>
            <a:r>
              <a:rPr lang="ko-KR" altLang="en-US" dirty="0" err="1" smtClean="0">
                <a:cs typeface="+mn-cs"/>
              </a:rPr>
              <a:t>리두</a:t>
            </a:r>
            <a:r>
              <a:rPr lang="ko-KR" altLang="en-US" dirty="0" smtClean="0">
                <a:cs typeface="+mn-cs"/>
              </a:rPr>
              <a:t> 로그 파일에 대해</a:t>
            </a:r>
            <a:r>
              <a:rPr lang="en-US" dirty="0" smtClean="0">
                <a:cs typeface="+mn-cs"/>
              </a:rPr>
              <a:t> Log Mining </a:t>
            </a:r>
            <a:r>
              <a:rPr lang="ko-KR" altLang="en-US" dirty="0" smtClean="0">
                <a:cs typeface="+mn-cs"/>
              </a:rPr>
              <a:t>을 원치 않으면 삭제한다</a:t>
            </a:r>
            <a:r>
              <a:rPr lang="en-US" dirty="0" smtClean="0">
                <a:cs typeface="+mn-cs"/>
              </a:rPr>
              <a:t>. Log Mining</a:t>
            </a:r>
            <a:r>
              <a:rPr lang="ko-KR" altLang="en-US" dirty="0" smtClean="0">
                <a:cs typeface="+mn-cs"/>
              </a:rPr>
              <a:t>을 수행할 로그 파일이 원격지에 존재하면</a:t>
            </a:r>
            <a:r>
              <a:rPr lang="en-US" dirty="0" smtClean="0">
                <a:cs typeface="+mn-cs"/>
              </a:rPr>
              <a:t> [FTP Log Lists…] </a:t>
            </a:r>
            <a:r>
              <a:rPr lang="ko-KR" altLang="en-US" dirty="0" smtClean="0">
                <a:cs typeface="+mn-cs"/>
              </a:rPr>
              <a:t>버튼을 이용해서 등록한다</a:t>
            </a:r>
            <a:r>
              <a:rPr lang="en-US" dirty="0" smtClean="0">
                <a:cs typeface="+mn-cs"/>
              </a:rPr>
              <a:t>. </a:t>
            </a:r>
            <a:r>
              <a:rPr lang="ko-KR" altLang="en-US" dirty="0" err="1" smtClean="0">
                <a:cs typeface="+mn-cs"/>
              </a:rPr>
              <a:t>리두</a:t>
            </a:r>
            <a:r>
              <a:rPr lang="ko-KR" altLang="en-US" dirty="0" smtClean="0">
                <a:cs typeface="+mn-cs"/>
              </a:rPr>
              <a:t> 로그 파일의 순서는 무관하다</a:t>
            </a:r>
            <a:r>
              <a:rPr lang="en-US" dirty="0" smtClean="0">
                <a:cs typeface="+mn-cs"/>
              </a:rPr>
              <a:t>.</a:t>
            </a:r>
            <a:endParaRPr lang="en-US" altLang="ko-KR" b="1" dirty="0" smtClean="0">
              <a:cs typeface="+mn-cs"/>
            </a:endParaRPr>
          </a:p>
          <a:p>
            <a:pPr latinLnBrk="1">
              <a:defRPr/>
            </a:pPr>
            <a:endParaRPr lang="ko-KR" altLang="en-US" b="1" dirty="0" smtClean="0">
              <a:cs typeface="+mn-cs"/>
            </a:endParaRPr>
          </a:p>
          <a:p>
            <a:pPr>
              <a:defRPr/>
            </a:pPr>
            <a:endParaRPr lang="ko-KR" altLang="en-US" b="1" dirty="0">
              <a:cs typeface="+mn-cs"/>
            </a:endParaRPr>
          </a:p>
        </p:txBody>
      </p:sp>
      <p:sp>
        <p:nvSpPr>
          <p:cNvPr id="10547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86F2E03-C60E-4F9F-838E-1888913D7867}" type="slidenum">
              <a:rPr lang="en-US" altLang="ko-KR" smtClean="0">
                <a:latin typeface="Optima"/>
                <a:ea typeface="가는각진제목체"/>
                <a:cs typeface="가는각진제목체"/>
              </a:rPr>
              <a:pPr/>
              <a:t>53</a:t>
            </a:fld>
            <a:endParaRPr lang="ko-KR" altLang="ko-KR" smtClean="0">
              <a:latin typeface="Optima"/>
              <a:ea typeface="가는각진제목체"/>
              <a:cs typeface="가는각진제목체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1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kern="1200" dirty="0" smtClean="0">
                <a:solidFill>
                  <a:schemeClr val="tx1"/>
                </a:solidFill>
                <a:latin typeface="Optima" pitchFamily="2" charset="2"/>
                <a:ea typeface="가는각진제목체" pitchFamily="18" charset="-127"/>
                <a:cs typeface="가는각진제목체"/>
              </a:rPr>
              <a:t>[File] =&gt;</a:t>
            </a:r>
            <a:r>
              <a:rPr lang="en-US" altLang="ko-KR" sz="1200" kern="1200" baseline="0" dirty="0" smtClean="0">
                <a:solidFill>
                  <a:schemeClr val="tx1"/>
                </a:solidFill>
                <a:latin typeface="Optima" pitchFamily="2" charset="2"/>
                <a:ea typeface="가는각진제목체" pitchFamily="18" charset="-127"/>
                <a:cs typeface="가는각진제목체"/>
              </a:rPr>
              <a:t> [Save Chart]</a:t>
            </a:r>
            <a:r>
              <a:rPr lang="en-US" altLang="ko-KR" sz="1200" kern="1200" dirty="0" smtClean="0">
                <a:solidFill>
                  <a:schemeClr val="tx1"/>
                </a:solidFill>
                <a:latin typeface="Optima" pitchFamily="2" charset="2"/>
                <a:ea typeface="가는각진제목체" pitchFamily="18" charset="-127"/>
                <a:cs typeface="가는각진제목체"/>
              </a:rPr>
              <a:t>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Optima" pitchFamily="2" charset="2"/>
                <a:ea typeface="가는각진제목체" pitchFamily="18" charset="-127"/>
                <a:cs typeface="가는각진제목체"/>
              </a:rPr>
              <a:t>버튼을 클릭하면 그래프의 내용을 파일로 저장할 수 있으며 저장할 로그 파일의 기본 위치는 </a:t>
            </a:r>
            <a:r>
              <a:rPr lang="en-US" altLang="ko-KR" sz="1200" kern="1200" dirty="0" smtClean="0">
                <a:solidFill>
                  <a:schemeClr val="tx1"/>
                </a:solidFill>
                <a:latin typeface="Optima" pitchFamily="2" charset="2"/>
                <a:ea typeface="가는각진제목체" pitchFamily="18" charset="-127"/>
                <a:cs typeface="가는각진제목체"/>
              </a:rPr>
              <a:t>Instance Monitor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Optima" pitchFamily="2" charset="2"/>
                <a:ea typeface="가는각진제목체" pitchFamily="18" charset="-127"/>
                <a:cs typeface="가는각진제목체"/>
              </a:rPr>
              <a:t>옵션의</a:t>
            </a:r>
            <a:r>
              <a:rPr lang="en-US" altLang="ko-KR" sz="1200" kern="1200" dirty="0" smtClean="0">
                <a:solidFill>
                  <a:schemeClr val="tx1"/>
                </a:solidFill>
                <a:latin typeface="Optima" pitchFamily="2" charset="2"/>
                <a:ea typeface="가는각진제목체" pitchFamily="18" charset="-127"/>
                <a:cs typeface="가는각진제목체"/>
              </a:rPr>
              <a:t> [Chart Log Folder]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Optima" pitchFamily="2" charset="2"/>
                <a:ea typeface="가는각진제목체" pitchFamily="18" charset="-127"/>
                <a:cs typeface="가는각진제목체"/>
              </a:rPr>
              <a:t>에서 지정된 폴더 아래 현재 접속한 계정의 </a:t>
            </a:r>
            <a:r>
              <a:rPr lang="en-US" altLang="ko-KR" sz="1200" kern="1200" dirty="0" smtClean="0">
                <a:solidFill>
                  <a:schemeClr val="tx1"/>
                </a:solidFill>
                <a:latin typeface="Optima" pitchFamily="2" charset="2"/>
                <a:ea typeface="가는각진제목체" pitchFamily="18" charset="-127"/>
                <a:cs typeface="가는각진제목체"/>
              </a:rPr>
              <a:t>TNS NAME</a:t>
            </a:r>
            <a:r>
              <a:rPr lang="ko-KR" altLang="en-US" sz="1200" kern="1200" dirty="0" smtClean="0">
                <a:solidFill>
                  <a:schemeClr val="tx1"/>
                </a:solidFill>
                <a:latin typeface="Optima" pitchFamily="2" charset="2"/>
                <a:ea typeface="가는각진제목체" pitchFamily="18" charset="-127"/>
                <a:cs typeface="가는각진제목체"/>
              </a:rPr>
              <a:t>으로 폴더가 만들어지며 그 폴더 안에 그래프 인덱스 파일인 </a:t>
            </a:r>
            <a:r>
              <a:rPr lang="en-US" altLang="ko-KR" sz="1200" kern="1200" dirty="0" err="1" smtClean="0">
                <a:solidFill>
                  <a:schemeClr val="tx1"/>
                </a:solidFill>
                <a:latin typeface="Optima" pitchFamily="2" charset="2"/>
                <a:ea typeface="가는각진제목체" pitchFamily="18" charset="-127"/>
                <a:cs typeface="가는각진제목체"/>
              </a:rPr>
              <a:t>imi</a:t>
            </a:r>
            <a:r>
              <a:rPr lang="en-US" altLang="ko-KR" sz="1200" kern="1200" dirty="0" smtClean="0">
                <a:solidFill>
                  <a:schemeClr val="tx1"/>
                </a:solidFill>
                <a:latin typeface="Optima" pitchFamily="2" charset="2"/>
                <a:ea typeface="가는각진제목체" pitchFamily="18" charset="-127"/>
                <a:cs typeface="가는각진제목체"/>
              </a:rPr>
              <a:t>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Optima" pitchFamily="2" charset="2"/>
                <a:ea typeface="가는각진제목체" pitchFamily="18" charset="-127"/>
                <a:cs typeface="가는각진제목체"/>
              </a:rPr>
              <a:t>파일과 차트 내용을 저장하고 있는 </a:t>
            </a:r>
            <a:r>
              <a:rPr lang="en-US" altLang="ko-KR" sz="1200" kern="1200" dirty="0" err="1" smtClean="0">
                <a:solidFill>
                  <a:schemeClr val="tx1"/>
                </a:solidFill>
                <a:latin typeface="Optima" pitchFamily="2" charset="2"/>
                <a:ea typeface="가는각진제목체" pitchFamily="18" charset="-127"/>
                <a:cs typeface="가는각진제목체"/>
              </a:rPr>
              <a:t>cfx</a:t>
            </a:r>
            <a:r>
              <a:rPr lang="en-US" altLang="ko-KR" sz="1200" kern="1200" dirty="0" smtClean="0">
                <a:solidFill>
                  <a:schemeClr val="tx1"/>
                </a:solidFill>
                <a:latin typeface="Optima" pitchFamily="2" charset="2"/>
                <a:ea typeface="가는각진제목체" pitchFamily="18" charset="-127"/>
                <a:cs typeface="가는각진제목체"/>
              </a:rPr>
              <a:t> </a:t>
            </a:r>
            <a:r>
              <a:rPr lang="ko-KR" altLang="en-US" sz="1200" kern="1200" dirty="0" smtClean="0">
                <a:solidFill>
                  <a:schemeClr val="tx1"/>
                </a:solidFill>
                <a:latin typeface="Optima" pitchFamily="2" charset="2"/>
                <a:ea typeface="가는각진제목체" pitchFamily="18" charset="-127"/>
                <a:cs typeface="가는각진제목체"/>
              </a:rPr>
              <a:t>파일로 저장된다</a:t>
            </a:r>
            <a:r>
              <a:rPr lang="en-US" altLang="ko-KR" sz="1200" kern="1200" dirty="0" smtClean="0">
                <a:solidFill>
                  <a:schemeClr val="tx1"/>
                </a:solidFill>
                <a:latin typeface="Optima" pitchFamily="2" charset="2"/>
                <a:ea typeface="가는각진제목체" pitchFamily="18" charset="-127"/>
                <a:cs typeface="가는각진제목체"/>
              </a:rPr>
              <a:t>.</a:t>
            </a:r>
          </a:p>
          <a:p>
            <a:endParaRPr lang="ko-KR" altLang="en-US" dirty="0" smtClean="0">
              <a:latin typeface="Optima"/>
              <a:ea typeface="가는각진제목체"/>
            </a:endParaRPr>
          </a:p>
        </p:txBody>
      </p:sp>
      <p:sp>
        <p:nvSpPr>
          <p:cNvPr id="68612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16A4FF-4C71-4C75-B8F5-5B58006CE66E}" type="slidenum">
              <a:rPr lang="en-US" altLang="ko-KR" smtClean="0">
                <a:latin typeface="Optima"/>
                <a:ea typeface="가는각진제목체"/>
                <a:cs typeface="가는각진제목체"/>
              </a:rPr>
              <a:pPr/>
              <a:t>5</a:t>
            </a:fld>
            <a:endParaRPr lang="ko-KR" altLang="ko-KR" smtClean="0">
              <a:latin typeface="Optima"/>
              <a:ea typeface="가는각진제목체"/>
              <a:cs typeface="가는각진제목체"/>
            </a:endParaRPr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latinLnBrk="1">
              <a:defRPr/>
            </a:pPr>
            <a:r>
              <a:rPr lang="en-US" altLang="ko-KR" b="1" dirty="0" smtClean="0">
                <a:cs typeface="+mn-cs"/>
              </a:rPr>
              <a:t>&lt;Condition Pane&gt;</a:t>
            </a:r>
          </a:p>
          <a:p>
            <a:pPr latinLnBrk="1">
              <a:defRPr/>
            </a:pPr>
            <a:r>
              <a:rPr lang="en-US" dirty="0" smtClean="0">
                <a:cs typeface="+mn-cs"/>
              </a:rPr>
              <a:t>Parameters </a:t>
            </a:r>
            <a:r>
              <a:rPr lang="ko-KR" altLang="en-US" dirty="0" smtClean="0">
                <a:cs typeface="+mn-cs"/>
              </a:rPr>
              <a:t>그룹에는</a:t>
            </a:r>
            <a:r>
              <a:rPr lang="en-US" dirty="0" smtClean="0">
                <a:cs typeface="+mn-cs"/>
              </a:rPr>
              <a:t> Mining</a:t>
            </a:r>
            <a:r>
              <a:rPr lang="ko-KR" altLang="en-US" dirty="0" smtClean="0">
                <a:cs typeface="+mn-cs"/>
              </a:rPr>
              <a:t>을 수행할 범위를 지정한다</a:t>
            </a:r>
            <a:r>
              <a:rPr lang="en-US" dirty="0" smtClean="0">
                <a:cs typeface="+mn-cs"/>
              </a:rPr>
              <a:t>.</a:t>
            </a:r>
          </a:p>
          <a:p>
            <a:pPr latinLnBrk="1">
              <a:defRPr/>
            </a:pPr>
            <a:r>
              <a:rPr lang="en-US" b="1" smtClean="0">
                <a:cs typeface="+mn-cs"/>
              </a:rPr>
              <a:t>Use_Colmap</a:t>
            </a:r>
            <a:r>
              <a:rPr lang="en-US" dirty="0" smtClean="0">
                <a:cs typeface="+mn-cs"/>
              </a:rPr>
              <a:t> : logmnr.opt </a:t>
            </a:r>
            <a:r>
              <a:rPr lang="ko-KR" altLang="en-US" dirty="0" smtClean="0">
                <a:cs typeface="+mn-cs"/>
              </a:rPr>
              <a:t>파일에 지정된</a:t>
            </a:r>
            <a:r>
              <a:rPr lang="en-US" dirty="0" smtClean="0">
                <a:cs typeface="+mn-cs"/>
              </a:rPr>
              <a:t> column map </a:t>
            </a:r>
            <a:r>
              <a:rPr lang="ko-KR" altLang="en-US" dirty="0" smtClean="0">
                <a:cs typeface="+mn-cs"/>
              </a:rPr>
              <a:t>을 사용한다</a:t>
            </a:r>
            <a:r>
              <a:rPr lang="en-US" dirty="0" smtClean="0">
                <a:cs typeface="+mn-cs"/>
              </a:rPr>
              <a:t>. </a:t>
            </a:r>
            <a:r>
              <a:rPr lang="ko-KR" altLang="en-US" dirty="0" smtClean="0">
                <a:cs typeface="+mn-cs"/>
              </a:rPr>
              <a:t>이 파일은</a:t>
            </a:r>
            <a:r>
              <a:rPr lang="en-US" dirty="0" smtClean="0">
                <a:cs typeface="+mn-cs"/>
              </a:rPr>
              <a:t> Data Dictionary</a:t>
            </a:r>
            <a:r>
              <a:rPr lang="ko-KR" altLang="en-US" dirty="0" smtClean="0">
                <a:cs typeface="+mn-cs"/>
              </a:rPr>
              <a:t>와 동일한</a:t>
            </a:r>
            <a:r>
              <a:rPr lang="en-US" dirty="0" smtClean="0">
                <a:cs typeface="+mn-cs"/>
              </a:rPr>
              <a:t> directory</a:t>
            </a:r>
            <a:r>
              <a:rPr lang="ko-KR" altLang="en-US" dirty="0" smtClean="0">
                <a:cs typeface="+mn-cs"/>
              </a:rPr>
              <a:t>에 위치 해야 한다</a:t>
            </a:r>
            <a:r>
              <a:rPr lang="en-US" dirty="0" smtClean="0">
                <a:cs typeface="+mn-cs"/>
              </a:rPr>
              <a:t>.</a:t>
            </a:r>
            <a:endParaRPr lang="ko-KR" altLang="en-US" dirty="0" smtClean="0">
              <a:cs typeface="+mn-cs"/>
            </a:endParaRPr>
          </a:p>
          <a:p>
            <a:pPr latinLnBrk="1">
              <a:defRPr/>
            </a:pPr>
            <a:r>
              <a:rPr lang="en-US" b="1" dirty="0" smtClean="0">
                <a:cs typeface="+mn-cs"/>
              </a:rPr>
              <a:t>No SQL Delimiter(;) </a:t>
            </a:r>
            <a:r>
              <a:rPr lang="en-US" dirty="0" smtClean="0">
                <a:cs typeface="+mn-cs"/>
              </a:rPr>
              <a:t>: </a:t>
            </a:r>
            <a:r>
              <a:rPr lang="en-US" dirty="0" err="1" smtClean="0">
                <a:cs typeface="+mn-cs"/>
              </a:rPr>
              <a:t>v$logmnr_contents</a:t>
            </a:r>
            <a:r>
              <a:rPr lang="en-US" dirty="0" smtClean="0">
                <a:cs typeface="+mn-cs"/>
              </a:rPr>
              <a:t> </a:t>
            </a:r>
            <a:r>
              <a:rPr lang="ko-KR" altLang="en-US" dirty="0" err="1" smtClean="0">
                <a:cs typeface="+mn-cs"/>
              </a:rPr>
              <a:t>뷰의</a:t>
            </a:r>
            <a:r>
              <a:rPr lang="en-US" dirty="0" smtClean="0">
                <a:cs typeface="+mn-cs"/>
              </a:rPr>
              <a:t> SQL_REDO, SQL_UNDO </a:t>
            </a:r>
            <a:r>
              <a:rPr lang="ko-KR" altLang="en-US" dirty="0" err="1" smtClean="0">
                <a:cs typeface="+mn-cs"/>
              </a:rPr>
              <a:t>컬럼</a:t>
            </a:r>
            <a:r>
              <a:rPr lang="ko-KR" altLang="en-US" dirty="0" smtClean="0">
                <a:cs typeface="+mn-cs"/>
              </a:rPr>
              <a:t> 결과에 </a:t>
            </a:r>
            <a:r>
              <a:rPr lang="en-US" dirty="0" smtClean="0">
                <a:cs typeface="+mn-cs"/>
              </a:rPr>
              <a:t>‘;’</a:t>
            </a:r>
            <a:r>
              <a:rPr lang="ko-KR" altLang="en-US" dirty="0" smtClean="0">
                <a:cs typeface="+mn-cs"/>
              </a:rPr>
              <a:t>을 넣지 않는다</a:t>
            </a:r>
            <a:r>
              <a:rPr lang="en-US" dirty="0" smtClean="0">
                <a:cs typeface="+mn-cs"/>
              </a:rPr>
              <a:t>.</a:t>
            </a:r>
            <a:endParaRPr lang="ko-KR" altLang="en-US" dirty="0" smtClean="0">
              <a:cs typeface="+mn-cs"/>
            </a:endParaRPr>
          </a:p>
          <a:p>
            <a:pPr latinLnBrk="1">
              <a:defRPr/>
            </a:pPr>
            <a:r>
              <a:rPr lang="en-US" b="1" dirty="0" smtClean="0">
                <a:cs typeface="+mn-cs"/>
              </a:rPr>
              <a:t>Show Committed Data Only </a:t>
            </a:r>
            <a:r>
              <a:rPr lang="en-US" dirty="0" smtClean="0">
                <a:cs typeface="+mn-cs"/>
              </a:rPr>
              <a:t>: Commit </a:t>
            </a:r>
            <a:r>
              <a:rPr lang="ko-KR" altLang="en-US" dirty="0" smtClean="0">
                <a:cs typeface="+mn-cs"/>
              </a:rPr>
              <a:t>된 결과에 대해서만 추출한다</a:t>
            </a:r>
            <a:r>
              <a:rPr lang="en-US" dirty="0" smtClean="0">
                <a:cs typeface="+mn-cs"/>
              </a:rPr>
              <a:t>. </a:t>
            </a:r>
            <a:r>
              <a:rPr lang="ko-KR" altLang="en-US" dirty="0" smtClean="0">
                <a:cs typeface="+mn-cs"/>
              </a:rPr>
              <a:t>이때</a:t>
            </a:r>
            <a:r>
              <a:rPr lang="en-US" dirty="0" smtClean="0">
                <a:cs typeface="+mn-cs"/>
              </a:rPr>
              <a:t> Commit </a:t>
            </a:r>
            <a:r>
              <a:rPr lang="ko-KR" altLang="en-US" dirty="0" smtClean="0">
                <a:cs typeface="+mn-cs"/>
              </a:rPr>
              <a:t>된 순서로 정렬되며 동일 트랜잭션들이 </a:t>
            </a:r>
            <a:r>
              <a:rPr lang="ko-KR" altLang="en-US" dirty="0" err="1" smtClean="0">
                <a:cs typeface="+mn-cs"/>
              </a:rPr>
              <a:t>그룹핑</a:t>
            </a:r>
            <a:r>
              <a:rPr lang="ko-KR" altLang="en-US" dirty="0" smtClean="0">
                <a:cs typeface="+mn-cs"/>
              </a:rPr>
              <a:t> 되어 출력된다</a:t>
            </a:r>
            <a:r>
              <a:rPr lang="en-US" dirty="0" smtClean="0">
                <a:cs typeface="+mn-cs"/>
              </a:rPr>
              <a:t>.</a:t>
            </a:r>
            <a:endParaRPr lang="ko-KR" altLang="en-US" dirty="0" smtClean="0">
              <a:cs typeface="+mn-cs"/>
            </a:endParaRPr>
          </a:p>
          <a:p>
            <a:pPr latinLnBrk="1">
              <a:defRPr/>
            </a:pPr>
            <a:r>
              <a:rPr lang="en-US" b="1" dirty="0" smtClean="0">
                <a:cs typeface="+mn-cs"/>
              </a:rPr>
              <a:t>DDL Dictionary Tracking </a:t>
            </a:r>
            <a:r>
              <a:rPr lang="en-US" dirty="0" smtClean="0">
                <a:cs typeface="+mn-cs"/>
              </a:rPr>
              <a:t>: </a:t>
            </a:r>
            <a:r>
              <a:rPr lang="ko-KR" altLang="en-US" dirty="0" err="1" smtClean="0">
                <a:cs typeface="+mn-cs"/>
              </a:rPr>
              <a:t>딕셔너리</a:t>
            </a:r>
            <a:r>
              <a:rPr lang="ko-KR" altLang="en-US" dirty="0" smtClean="0">
                <a:cs typeface="+mn-cs"/>
              </a:rPr>
              <a:t> 파일</a:t>
            </a:r>
            <a:r>
              <a:rPr lang="en-US" dirty="0" smtClean="0">
                <a:cs typeface="+mn-cs"/>
              </a:rPr>
              <a:t> Build </a:t>
            </a:r>
            <a:r>
              <a:rPr lang="ko-KR" altLang="en-US" dirty="0" smtClean="0">
                <a:cs typeface="+mn-cs"/>
              </a:rPr>
              <a:t>후에</a:t>
            </a:r>
            <a:r>
              <a:rPr lang="en-US" dirty="0" smtClean="0">
                <a:cs typeface="+mn-cs"/>
              </a:rPr>
              <a:t> DDL</a:t>
            </a:r>
            <a:r>
              <a:rPr lang="ko-KR" altLang="en-US" dirty="0" smtClean="0">
                <a:cs typeface="+mn-cs"/>
              </a:rPr>
              <a:t>에 의해서 변경된 정보를</a:t>
            </a:r>
            <a:r>
              <a:rPr lang="en-US" dirty="0" smtClean="0">
                <a:cs typeface="+mn-cs"/>
              </a:rPr>
              <a:t> SQL_REDO, SQL_UNDO </a:t>
            </a:r>
            <a:r>
              <a:rPr lang="ko-KR" altLang="en-US" dirty="0" smtClean="0">
                <a:cs typeface="+mn-cs"/>
              </a:rPr>
              <a:t>에 반영한다</a:t>
            </a:r>
            <a:r>
              <a:rPr lang="en-US" dirty="0" smtClean="0">
                <a:cs typeface="+mn-cs"/>
              </a:rPr>
              <a:t>. </a:t>
            </a:r>
            <a:r>
              <a:rPr lang="ko-KR" altLang="en-US" dirty="0" smtClean="0">
                <a:cs typeface="+mn-cs"/>
              </a:rPr>
              <a:t>이 옵션은</a:t>
            </a:r>
            <a:r>
              <a:rPr lang="en-US" dirty="0" smtClean="0">
                <a:cs typeface="+mn-cs"/>
              </a:rPr>
              <a:t> Use Online Data Dictionary ( Fastest) </a:t>
            </a:r>
            <a:r>
              <a:rPr lang="ko-KR" altLang="en-US" dirty="0" smtClean="0">
                <a:cs typeface="+mn-cs"/>
              </a:rPr>
              <a:t>옵션과는 함께 사용할 수 없다</a:t>
            </a:r>
            <a:r>
              <a:rPr lang="en-US" dirty="0" smtClean="0">
                <a:cs typeface="+mn-cs"/>
              </a:rPr>
              <a:t>.</a:t>
            </a:r>
            <a:endParaRPr lang="ko-KR" altLang="en-US" dirty="0" smtClean="0">
              <a:cs typeface="+mn-cs"/>
            </a:endParaRPr>
          </a:p>
          <a:p>
            <a:pPr latinLnBrk="1">
              <a:defRPr/>
            </a:pPr>
            <a:r>
              <a:rPr lang="en-US" b="1" dirty="0" smtClean="0">
                <a:cs typeface="+mn-cs"/>
              </a:rPr>
              <a:t>No Dictionary Reset on Select </a:t>
            </a:r>
            <a:r>
              <a:rPr lang="en-US" dirty="0" smtClean="0">
                <a:cs typeface="+mn-cs"/>
              </a:rPr>
              <a:t>: </a:t>
            </a:r>
            <a:r>
              <a:rPr lang="en-US" dirty="0" err="1" smtClean="0">
                <a:cs typeface="+mn-cs"/>
              </a:rPr>
              <a:t>v$logmnr_contents</a:t>
            </a:r>
            <a:r>
              <a:rPr lang="ko-KR" altLang="en-US" dirty="0" smtClean="0">
                <a:cs typeface="+mn-cs"/>
              </a:rPr>
              <a:t>의 검색할 때 내부 딕셔너리가 다시 로딩되는 것을 막아준다</a:t>
            </a:r>
            <a:r>
              <a:rPr lang="en-US" dirty="0" smtClean="0">
                <a:cs typeface="+mn-cs"/>
              </a:rPr>
              <a:t>. </a:t>
            </a:r>
            <a:r>
              <a:rPr lang="ko-KR" altLang="en-US" dirty="0" smtClean="0">
                <a:cs typeface="+mn-cs"/>
              </a:rPr>
              <a:t>이 옵션은</a:t>
            </a:r>
            <a:r>
              <a:rPr lang="en-US" dirty="0" smtClean="0">
                <a:cs typeface="+mn-cs"/>
              </a:rPr>
              <a:t> DDL Dictionary Tracking </a:t>
            </a:r>
            <a:r>
              <a:rPr lang="ko-KR" altLang="en-US" dirty="0" smtClean="0">
                <a:cs typeface="+mn-cs"/>
              </a:rPr>
              <a:t>옵션이 설정될 때만 활성화된다</a:t>
            </a:r>
            <a:r>
              <a:rPr lang="en-US" dirty="0" smtClean="0">
                <a:cs typeface="+mn-cs"/>
              </a:rPr>
              <a:t>.</a:t>
            </a:r>
            <a:endParaRPr lang="ko-KR" altLang="en-US" dirty="0" smtClean="0">
              <a:cs typeface="+mn-cs"/>
            </a:endParaRPr>
          </a:p>
          <a:p>
            <a:pPr latinLnBrk="1">
              <a:defRPr/>
            </a:pPr>
            <a:r>
              <a:rPr lang="en-US" b="1" dirty="0" smtClean="0">
                <a:cs typeface="+mn-cs"/>
              </a:rPr>
              <a:t>No ROWID in Reconstructed SQL Statement </a:t>
            </a:r>
            <a:r>
              <a:rPr lang="en-US" dirty="0" smtClean="0">
                <a:cs typeface="+mn-cs"/>
              </a:rPr>
              <a:t>: SQL_REDO, SQL_UNDO </a:t>
            </a:r>
            <a:r>
              <a:rPr lang="ko-KR" altLang="en-US" dirty="0" err="1" smtClean="0">
                <a:cs typeface="+mn-cs"/>
              </a:rPr>
              <a:t>컬럼에</a:t>
            </a:r>
            <a:r>
              <a:rPr lang="en-US" dirty="0" smtClean="0">
                <a:cs typeface="+mn-cs"/>
              </a:rPr>
              <a:t> ROWID </a:t>
            </a:r>
            <a:r>
              <a:rPr lang="ko-KR" altLang="en-US" dirty="0" smtClean="0">
                <a:cs typeface="+mn-cs"/>
              </a:rPr>
              <a:t>삽입하지 않는다</a:t>
            </a:r>
            <a:r>
              <a:rPr lang="en-US" dirty="0" smtClean="0">
                <a:cs typeface="+mn-cs"/>
              </a:rPr>
              <a:t>. </a:t>
            </a:r>
            <a:r>
              <a:rPr lang="ko-KR" altLang="en-US" dirty="0" smtClean="0">
                <a:cs typeface="+mn-cs"/>
              </a:rPr>
              <a:t>이 옵션은</a:t>
            </a:r>
            <a:r>
              <a:rPr lang="en-US" dirty="0" smtClean="0">
                <a:cs typeface="+mn-cs"/>
              </a:rPr>
              <a:t> SQL_REDO, SQL_UNDO </a:t>
            </a:r>
            <a:r>
              <a:rPr lang="ko-KR" altLang="en-US" dirty="0" smtClean="0">
                <a:cs typeface="+mn-cs"/>
              </a:rPr>
              <a:t>문장을 재실행하는데 편리하다</a:t>
            </a:r>
            <a:r>
              <a:rPr lang="en-US" dirty="0" smtClean="0">
                <a:cs typeface="+mn-cs"/>
              </a:rPr>
              <a:t>. </a:t>
            </a:r>
            <a:r>
              <a:rPr lang="ko-KR" altLang="en-US" dirty="0" smtClean="0">
                <a:cs typeface="+mn-cs"/>
              </a:rPr>
              <a:t>이 옵션은</a:t>
            </a:r>
            <a:r>
              <a:rPr lang="en-US" dirty="0" smtClean="0">
                <a:cs typeface="+mn-cs"/>
              </a:rPr>
              <a:t> Oracle 10g </a:t>
            </a:r>
            <a:r>
              <a:rPr lang="ko-KR" altLang="en-US" dirty="0" smtClean="0">
                <a:cs typeface="+mn-cs"/>
              </a:rPr>
              <a:t>이상에서만 가능하다</a:t>
            </a:r>
            <a:r>
              <a:rPr lang="en-US" dirty="0" smtClean="0">
                <a:cs typeface="+mn-cs"/>
              </a:rPr>
              <a:t>.</a:t>
            </a:r>
            <a:endParaRPr lang="ko-KR" altLang="en-US" dirty="0" smtClean="0">
              <a:cs typeface="+mn-cs"/>
            </a:endParaRPr>
          </a:p>
          <a:p>
            <a:pPr latinLnBrk="1">
              <a:defRPr/>
            </a:pPr>
            <a:r>
              <a:rPr lang="en-US" b="1" dirty="0" smtClean="0">
                <a:cs typeface="+mn-cs"/>
              </a:rPr>
              <a:t>Print Pretty SQL </a:t>
            </a:r>
            <a:r>
              <a:rPr lang="en-US" dirty="0" smtClean="0">
                <a:cs typeface="+mn-cs"/>
              </a:rPr>
              <a:t>: </a:t>
            </a:r>
            <a:r>
              <a:rPr lang="ko-KR" altLang="en-US" dirty="0" smtClean="0">
                <a:cs typeface="+mn-cs"/>
              </a:rPr>
              <a:t>이 옵션은</a:t>
            </a:r>
            <a:r>
              <a:rPr lang="en-US" dirty="0" smtClean="0">
                <a:cs typeface="+mn-cs"/>
              </a:rPr>
              <a:t> SQL_REDO, SQL_UNDO </a:t>
            </a:r>
            <a:r>
              <a:rPr lang="ko-KR" altLang="en-US" dirty="0" err="1" smtClean="0">
                <a:cs typeface="+mn-cs"/>
              </a:rPr>
              <a:t>컬럼의</a:t>
            </a:r>
            <a:r>
              <a:rPr lang="en-US" dirty="0" smtClean="0">
                <a:cs typeface="+mn-cs"/>
              </a:rPr>
              <a:t> SQL</a:t>
            </a:r>
            <a:r>
              <a:rPr lang="ko-KR" altLang="en-US" dirty="0" smtClean="0">
                <a:cs typeface="+mn-cs"/>
              </a:rPr>
              <a:t>을 보기 좋게 출력하는 옵션이다</a:t>
            </a:r>
            <a:r>
              <a:rPr lang="en-US" dirty="0" smtClean="0">
                <a:cs typeface="+mn-cs"/>
              </a:rPr>
              <a:t>. </a:t>
            </a:r>
            <a:r>
              <a:rPr lang="ko-KR" altLang="en-US" dirty="0" smtClean="0">
                <a:cs typeface="+mn-cs"/>
              </a:rPr>
              <a:t>이 옵션은</a:t>
            </a:r>
            <a:r>
              <a:rPr lang="en-US" dirty="0" smtClean="0">
                <a:cs typeface="+mn-cs"/>
              </a:rPr>
              <a:t> Oracle 9.2 </a:t>
            </a:r>
            <a:r>
              <a:rPr lang="ko-KR" altLang="en-US" dirty="0" smtClean="0">
                <a:cs typeface="+mn-cs"/>
              </a:rPr>
              <a:t>이상에서만 가능하다</a:t>
            </a:r>
            <a:r>
              <a:rPr lang="en-US" dirty="0" smtClean="0">
                <a:cs typeface="+mn-cs"/>
              </a:rPr>
              <a:t>.</a:t>
            </a:r>
            <a:endParaRPr lang="ko-KR" altLang="en-US" dirty="0" smtClean="0">
              <a:cs typeface="+mn-cs"/>
            </a:endParaRPr>
          </a:p>
          <a:p>
            <a:pPr latinLnBrk="1">
              <a:defRPr/>
            </a:pPr>
            <a:r>
              <a:rPr lang="en-US" b="1" dirty="0" smtClean="0">
                <a:cs typeface="+mn-cs"/>
              </a:rPr>
              <a:t>Continue Mining </a:t>
            </a:r>
            <a:r>
              <a:rPr lang="en-US" dirty="0" smtClean="0">
                <a:cs typeface="+mn-cs"/>
              </a:rPr>
              <a:t>: </a:t>
            </a:r>
            <a:r>
              <a:rPr lang="ko-KR" altLang="en-US" dirty="0" smtClean="0">
                <a:cs typeface="+mn-cs"/>
              </a:rPr>
              <a:t>이 옵션은</a:t>
            </a:r>
            <a:r>
              <a:rPr lang="en-US" dirty="0" smtClean="0">
                <a:cs typeface="+mn-cs"/>
              </a:rPr>
              <a:t> Log Mining</a:t>
            </a:r>
            <a:r>
              <a:rPr lang="ko-KR" altLang="en-US" dirty="0" smtClean="0">
                <a:cs typeface="+mn-cs"/>
              </a:rPr>
              <a:t>을 시작할 리두 로그 파일만 명시해 주면</a:t>
            </a:r>
            <a:r>
              <a:rPr lang="en-US" dirty="0" smtClean="0">
                <a:cs typeface="+mn-cs"/>
              </a:rPr>
              <a:t> Log Miner</a:t>
            </a:r>
            <a:r>
              <a:rPr lang="ko-KR" altLang="en-US" dirty="0" smtClean="0">
                <a:cs typeface="+mn-cs"/>
              </a:rPr>
              <a:t>가 필요에 따라 자동적으로 리두 로그 파일을 찾아 추가해 주는 옵션이다</a:t>
            </a:r>
            <a:r>
              <a:rPr lang="en-US" dirty="0" smtClean="0">
                <a:cs typeface="+mn-cs"/>
              </a:rPr>
              <a:t>. </a:t>
            </a:r>
            <a:r>
              <a:rPr lang="ko-KR" altLang="en-US" dirty="0" smtClean="0">
                <a:cs typeface="+mn-cs"/>
              </a:rPr>
              <a:t>이 옵션은</a:t>
            </a:r>
            <a:r>
              <a:rPr lang="en-US" dirty="0" smtClean="0">
                <a:cs typeface="+mn-cs"/>
              </a:rPr>
              <a:t> Oracle 10g </a:t>
            </a:r>
            <a:r>
              <a:rPr lang="ko-KR" altLang="en-US" dirty="0" smtClean="0">
                <a:cs typeface="+mn-cs"/>
              </a:rPr>
              <a:t>이상에서만 가능하다</a:t>
            </a:r>
            <a:r>
              <a:rPr lang="en-US" dirty="0" smtClean="0">
                <a:cs typeface="+mn-cs"/>
              </a:rPr>
              <a:t>.</a:t>
            </a:r>
            <a:endParaRPr lang="ko-KR" altLang="en-US" dirty="0" smtClean="0">
              <a:cs typeface="+mn-cs"/>
            </a:endParaRPr>
          </a:p>
          <a:p>
            <a:pPr latinLnBrk="1">
              <a:defRPr/>
            </a:pPr>
            <a:r>
              <a:rPr lang="en-US" b="1" dirty="0" smtClean="0">
                <a:cs typeface="+mn-cs"/>
              </a:rPr>
              <a:t>Columns (Column Name) </a:t>
            </a:r>
            <a:r>
              <a:rPr lang="en-US" dirty="0" smtClean="0">
                <a:cs typeface="+mn-cs"/>
              </a:rPr>
              <a:t>: </a:t>
            </a:r>
            <a:r>
              <a:rPr lang="ko-KR" altLang="en-US" dirty="0" smtClean="0">
                <a:cs typeface="+mn-cs"/>
              </a:rPr>
              <a:t>검색할 </a:t>
            </a:r>
            <a:r>
              <a:rPr lang="ko-KR" altLang="en-US" dirty="0" err="1" smtClean="0">
                <a:cs typeface="+mn-cs"/>
              </a:rPr>
              <a:t>컬럼을</a:t>
            </a:r>
            <a:r>
              <a:rPr lang="ko-KR" altLang="en-US" dirty="0" smtClean="0">
                <a:cs typeface="+mn-cs"/>
              </a:rPr>
              <a:t> 선택한다</a:t>
            </a:r>
            <a:r>
              <a:rPr lang="en-US" dirty="0" smtClean="0">
                <a:cs typeface="+mn-cs"/>
              </a:rPr>
              <a:t>. </a:t>
            </a:r>
            <a:r>
              <a:rPr lang="ko-KR" altLang="en-US" dirty="0" smtClean="0">
                <a:cs typeface="+mn-cs"/>
              </a:rPr>
              <a:t>기본적으로</a:t>
            </a:r>
            <a:r>
              <a:rPr lang="en-US" dirty="0" smtClean="0">
                <a:cs typeface="+mn-cs"/>
              </a:rPr>
              <a:t> SNC, Timestamp, SQL Redo, SQL Undo</a:t>
            </a:r>
            <a:r>
              <a:rPr lang="ko-KR" altLang="en-US" dirty="0" smtClean="0">
                <a:cs typeface="+mn-cs"/>
              </a:rPr>
              <a:t>는 선택되어 있다</a:t>
            </a:r>
            <a:r>
              <a:rPr lang="en-US" dirty="0" smtClean="0">
                <a:cs typeface="+mn-cs"/>
              </a:rPr>
              <a:t>.</a:t>
            </a:r>
            <a:endParaRPr lang="ko-KR" altLang="en-US" dirty="0" smtClean="0">
              <a:cs typeface="+mn-cs"/>
            </a:endParaRPr>
          </a:p>
          <a:p>
            <a:pPr latinLnBrk="1">
              <a:defRPr/>
            </a:pPr>
            <a:r>
              <a:rPr lang="en-US" b="1" dirty="0" smtClean="0">
                <a:cs typeface="+mn-cs"/>
              </a:rPr>
              <a:t>Where Clause </a:t>
            </a:r>
            <a:r>
              <a:rPr lang="en-US" dirty="0" smtClean="0">
                <a:cs typeface="+mn-cs"/>
              </a:rPr>
              <a:t>: </a:t>
            </a:r>
            <a:r>
              <a:rPr lang="ko-KR" altLang="en-US" dirty="0" smtClean="0">
                <a:cs typeface="+mn-cs"/>
              </a:rPr>
              <a:t>체크 박스를 선택하면 조건을 삽입할 수 있다</a:t>
            </a:r>
            <a:r>
              <a:rPr lang="en-US" dirty="0" smtClean="0">
                <a:cs typeface="+mn-cs"/>
              </a:rPr>
              <a:t>. </a:t>
            </a:r>
            <a:r>
              <a:rPr lang="ko-KR" altLang="en-US" dirty="0" smtClean="0">
                <a:cs typeface="+mn-cs"/>
              </a:rPr>
              <a:t>보기에 보는 것과 같이 조건</a:t>
            </a:r>
            <a:r>
              <a:rPr lang="en-US" dirty="0" smtClean="0">
                <a:cs typeface="+mn-cs"/>
              </a:rPr>
              <a:t>(where)</a:t>
            </a:r>
            <a:r>
              <a:rPr lang="ko-KR" altLang="en-US" dirty="0" smtClean="0">
                <a:cs typeface="+mn-cs"/>
              </a:rPr>
              <a:t>절에 입력할 조건을 명시한다</a:t>
            </a:r>
            <a:r>
              <a:rPr lang="en-US" dirty="0" smtClean="0">
                <a:cs typeface="+mn-cs"/>
              </a:rPr>
              <a:t>. </a:t>
            </a:r>
            <a:r>
              <a:rPr lang="ko-KR" altLang="en-US" dirty="0" err="1" smtClean="0">
                <a:cs typeface="+mn-cs"/>
              </a:rPr>
              <a:t>컬럼</a:t>
            </a:r>
            <a:r>
              <a:rPr lang="ko-KR" altLang="en-US" dirty="0" smtClean="0">
                <a:cs typeface="+mn-cs"/>
              </a:rPr>
              <a:t> 이름은 괄호 안의 문자를 참조한다</a:t>
            </a:r>
            <a:r>
              <a:rPr lang="en-US" dirty="0" smtClean="0">
                <a:cs typeface="+mn-cs"/>
              </a:rPr>
              <a:t>.</a:t>
            </a:r>
            <a:endParaRPr lang="ko-KR" altLang="en-US" dirty="0" smtClean="0">
              <a:cs typeface="+mn-cs"/>
            </a:endParaRPr>
          </a:p>
          <a:p>
            <a:pPr>
              <a:defRPr/>
            </a:pPr>
            <a:endParaRPr lang="ko-KR" altLang="en-US" dirty="0">
              <a:cs typeface="+mn-cs"/>
            </a:endParaRPr>
          </a:p>
        </p:txBody>
      </p:sp>
      <p:sp>
        <p:nvSpPr>
          <p:cNvPr id="106500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1A60554-901F-4618-A61F-B7B87DDC79FE}" type="slidenum">
              <a:rPr lang="en-US" altLang="ko-KR" smtClean="0">
                <a:latin typeface="Optima"/>
                <a:ea typeface="가는각진제목체"/>
                <a:cs typeface="가는각진제목체"/>
              </a:rPr>
              <a:pPr/>
              <a:t>54</a:t>
            </a:fld>
            <a:endParaRPr lang="ko-KR" altLang="ko-KR" smtClean="0">
              <a:latin typeface="Optima"/>
              <a:ea typeface="가는각진제목체"/>
              <a:cs typeface="가는각진제목체"/>
            </a:endParaRPr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752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altLang="ko-KR" b="1" dirty="0" smtClean="0">
                <a:latin typeface="Optima"/>
                <a:ea typeface="가는각진제목체"/>
              </a:rPr>
              <a:t>&lt;</a:t>
            </a:r>
            <a:r>
              <a:rPr lang="ko-KR" altLang="en-US" b="1" dirty="0" smtClean="0">
                <a:latin typeface="Optima"/>
                <a:ea typeface="가는각진제목체"/>
              </a:rPr>
              <a:t>재실행 및 복구하기</a:t>
            </a:r>
            <a:r>
              <a:rPr lang="en-US" altLang="ko-KR" b="1" dirty="0" smtClean="0">
                <a:latin typeface="Optima"/>
                <a:ea typeface="가는각진제목체"/>
              </a:rPr>
              <a:t>&gt;</a:t>
            </a:r>
          </a:p>
          <a:p>
            <a:r>
              <a:rPr lang="ko-KR" altLang="en-US" dirty="0" smtClean="0">
                <a:latin typeface="Optima"/>
                <a:ea typeface="가는각진제목체"/>
              </a:rPr>
              <a:t>결과 </a:t>
            </a:r>
            <a:r>
              <a:rPr lang="ko-KR" altLang="en-US" dirty="0" err="1" smtClean="0">
                <a:latin typeface="Optima"/>
                <a:ea typeface="가는각진제목체"/>
              </a:rPr>
              <a:t>그리드의</a:t>
            </a:r>
            <a:r>
              <a:rPr lang="ko-KR" altLang="en-US" dirty="0" smtClean="0">
                <a:latin typeface="Optima"/>
                <a:ea typeface="가는각진제목체"/>
              </a:rPr>
              <a:t> 팝업 메뉴에서 </a:t>
            </a:r>
            <a:r>
              <a:rPr lang="en-US" dirty="0" smtClean="0">
                <a:latin typeface="Optima"/>
                <a:ea typeface="가는각진제목체"/>
              </a:rPr>
              <a:t>“</a:t>
            </a:r>
            <a:r>
              <a:rPr lang="en-US" altLang="ko-KR" dirty="0" smtClean="0">
                <a:latin typeface="Optima"/>
                <a:ea typeface="가는각진제목체"/>
              </a:rPr>
              <a:t>Exec Redo SQL”</a:t>
            </a:r>
            <a:r>
              <a:rPr lang="ko-KR" altLang="en-US" dirty="0" smtClean="0">
                <a:latin typeface="Optima"/>
                <a:ea typeface="가는각진제목체"/>
              </a:rPr>
              <a:t>을 선택하면 </a:t>
            </a:r>
            <a:r>
              <a:rPr lang="en-US" altLang="ko-KR" dirty="0" smtClean="0">
                <a:latin typeface="Optima"/>
                <a:ea typeface="가는각진제목체"/>
              </a:rPr>
              <a:t>SQL_REDO </a:t>
            </a:r>
            <a:r>
              <a:rPr lang="ko-KR" altLang="en-US" dirty="0" err="1" smtClean="0">
                <a:latin typeface="Optima"/>
                <a:ea typeface="가는각진제목체"/>
              </a:rPr>
              <a:t>컬럼의</a:t>
            </a:r>
            <a:r>
              <a:rPr lang="ko-KR" altLang="en-US" dirty="0" smtClean="0">
                <a:latin typeface="Optima"/>
                <a:ea typeface="가는각진제목체"/>
              </a:rPr>
              <a:t> </a:t>
            </a:r>
            <a:r>
              <a:rPr lang="en-US" altLang="ko-KR" dirty="0" smtClean="0">
                <a:latin typeface="Optima"/>
                <a:ea typeface="가는각진제목체"/>
              </a:rPr>
              <a:t>SQL </a:t>
            </a:r>
            <a:r>
              <a:rPr lang="ko-KR" altLang="en-US" dirty="0" smtClean="0">
                <a:latin typeface="Optima"/>
                <a:ea typeface="가는각진제목체"/>
              </a:rPr>
              <a:t>이 재실행되고 </a:t>
            </a:r>
            <a:r>
              <a:rPr lang="en-US" dirty="0" smtClean="0">
                <a:latin typeface="Optima"/>
                <a:ea typeface="가는각진제목체"/>
              </a:rPr>
              <a:t>“</a:t>
            </a:r>
            <a:r>
              <a:rPr lang="en-US" altLang="ko-KR" dirty="0" smtClean="0">
                <a:latin typeface="Optima"/>
                <a:ea typeface="가는각진제목체"/>
              </a:rPr>
              <a:t>Exec Undo SQL”</a:t>
            </a:r>
            <a:r>
              <a:rPr lang="ko-KR" altLang="en-US" dirty="0" smtClean="0">
                <a:latin typeface="Optima"/>
                <a:ea typeface="가는각진제목체"/>
              </a:rPr>
              <a:t>을 선택하면 </a:t>
            </a:r>
            <a:r>
              <a:rPr lang="en-US" altLang="ko-KR" dirty="0" smtClean="0">
                <a:latin typeface="Optima"/>
                <a:ea typeface="가는각진제목체"/>
              </a:rPr>
              <a:t>SQL_UNDO </a:t>
            </a:r>
            <a:r>
              <a:rPr lang="ko-KR" altLang="en-US" dirty="0" err="1" smtClean="0">
                <a:latin typeface="Optima"/>
                <a:ea typeface="가는각진제목체"/>
              </a:rPr>
              <a:t>컬럼의</a:t>
            </a:r>
            <a:r>
              <a:rPr lang="ko-KR" altLang="en-US" dirty="0" smtClean="0">
                <a:latin typeface="Optima"/>
                <a:ea typeface="가는각진제목체"/>
              </a:rPr>
              <a:t> </a:t>
            </a:r>
            <a:r>
              <a:rPr lang="en-US" altLang="ko-KR" dirty="0" smtClean="0">
                <a:latin typeface="Optima"/>
                <a:ea typeface="가는각진제목체"/>
              </a:rPr>
              <a:t>SQL </a:t>
            </a:r>
            <a:r>
              <a:rPr lang="ko-KR" altLang="en-US" dirty="0" smtClean="0">
                <a:latin typeface="Optima"/>
                <a:ea typeface="가는각진제목체"/>
              </a:rPr>
              <a:t>을 재실행하여 해당 문장의 실행 이전 값으로 복구할 수 있다</a:t>
            </a:r>
            <a:r>
              <a:rPr lang="en-US" altLang="ko-KR" dirty="0" smtClean="0">
                <a:latin typeface="Optima"/>
                <a:ea typeface="가는각진제목체"/>
              </a:rPr>
              <a:t>. </a:t>
            </a:r>
            <a:r>
              <a:rPr lang="ko-KR" altLang="en-US" dirty="0" smtClean="0">
                <a:latin typeface="Optima"/>
                <a:ea typeface="가는각진제목체"/>
              </a:rPr>
              <a:t>이 작업은 그리드의 해당 </a:t>
            </a:r>
            <a:r>
              <a:rPr lang="ko-KR" altLang="en-US" dirty="0" err="1" smtClean="0">
                <a:latin typeface="Optima"/>
                <a:ea typeface="가는각진제목체"/>
              </a:rPr>
              <a:t>컬럼의</a:t>
            </a:r>
            <a:r>
              <a:rPr lang="ko-KR" altLang="en-US" dirty="0" smtClean="0">
                <a:latin typeface="Optima"/>
                <a:ea typeface="가는각진제목체"/>
              </a:rPr>
              <a:t> </a:t>
            </a:r>
            <a:r>
              <a:rPr lang="en-US" altLang="ko-KR" dirty="0" smtClean="0">
                <a:latin typeface="Optima"/>
                <a:ea typeface="가는각진제목체"/>
              </a:rPr>
              <a:t>SQL </a:t>
            </a:r>
            <a:r>
              <a:rPr lang="ko-KR" altLang="en-US" dirty="0" smtClean="0">
                <a:latin typeface="Optima"/>
                <a:ea typeface="가는각진제목체"/>
              </a:rPr>
              <a:t>을 복사하거나 파일로 저장하여 추후에 실행할 수도 있다</a:t>
            </a:r>
            <a:r>
              <a:rPr lang="en-US" altLang="ko-KR" dirty="0" smtClean="0">
                <a:latin typeface="Optima"/>
                <a:ea typeface="가는각진제목체"/>
              </a:rPr>
              <a:t>.</a:t>
            </a:r>
            <a:endParaRPr lang="ko-KR" altLang="en-US" dirty="0" smtClean="0">
              <a:latin typeface="Optima"/>
              <a:ea typeface="가는각진제목체"/>
            </a:endParaRPr>
          </a:p>
          <a:p>
            <a:r>
              <a:rPr lang="en-US" altLang="ko-KR" dirty="0" smtClean="0">
                <a:latin typeface="Optima"/>
                <a:ea typeface="가는각진제목체"/>
              </a:rPr>
              <a:t>“Exec Undo SQL”, “Exec Redo SQL” </a:t>
            </a:r>
            <a:r>
              <a:rPr lang="ko-KR" altLang="en-US" dirty="0" smtClean="0">
                <a:latin typeface="Optima"/>
                <a:ea typeface="가는각진제목체"/>
              </a:rPr>
              <a:t>메뉴를 이용한 재실행 및 복구 작업은 여러 행을 동시에 선택하여 실행할 수 있다</a:t>
            </a:r>
            <a:r>
              <a:rPr lang="en-US" altLang="ko-KR" dirty="0" smtClean="0">
                <a:latin typeface="Optima"/>
                <a:ea typeface="가는각진제목체"/>
              </a:rPr>
              <a:t>. </a:t>
            </a:r>
            <a:r>
              <a:rPr lang="ko-KR" altLang="en-US" dirty="0" smtClean="0">
                <a:latin typeface="Optima"/>
                <a:ea typeface="가는각진제목체"/>
              </a:rPr>
              <a:t>이때 </a:t>
            </a:r>
            <a:r>
              <a:rPr lang="en-US" dirty="0" smtClean="0">
                <a:latin typeface="Optima"/>
                <a:ea typeface="가는각진제목체"/>
              </a:rPr>
              <a:t>“</a:t>
            </a:r>
            <a:r>
              <a:rPr lang="en-US" altLang="ko-KR" dirty="0" smtClean="0">
                <a:latin typeface="Optima"/>
                <a:ea typeface="가는각진제목체"/>
              </a:rPr>
              <a:t>Exec Undo SQL”</a:t>
            </a:r>
            <a:r>
              <a:rPr lang="ko-KR" altLang="en-US" dirty="0" smtClean="0">
                <a:latin typeface="Optima"/>
                <a:ea typeface="가는각진제목체"/>
              </a:rPr>
              <a:t>은 선택된 역순</a:t>
            </a:r>
            <a:r>
              <a:rPr lang="en-US" altLang="ko-KR" dirty="0" smtClean="0">
                <a:latin typeface="Optima"/>
                <a:ea typeface="가는각진제목체"/>
              </a:rPr>
              <a:t>(</a:t>
            </a:r>
            <a:r>
              <a:rPr lang="ko-KR" altLang="en-US" dirty="0" smtClean="0">
                <a:latin typeface="Optima"/>
                <a:ea typeface="가는각진제목체"/>
              </a:rPr>
              <a:t>아래에서 위로</a:t>
            </a:r>
            <a:r>
              <a:rPr lang="en-US" altLang="ko-KR" dirty="0" smtClean="0">
                <a:latin typeface="Optima"/>
                <a:ea typeface="가는각진제목체"/>
              </a:rPr>
              <a:t>)</a:t>
            </a:r>
            <a:r>
              <a:rPr lang="ko-KR" altLang="en-US" dirty="0" smtClean="0">
                <a:latin typeface="Optima"/>
                <a:ea typeface="가는각진제목체"/>
              </a:rPr>
              <a:t>으로 실행되며</a:t>
            </a:r>
            <a:r>
              <a:rPr lang="en-US" altLang="ko-KR" dirty="0" smtClean="0">
                <a:latin typeface="Optima"/>
                <a:ea typeface="가는각진제목체"/>
              </a:rPr>
              <a:t>, “Exec Redo SQL”</a:t>
            </a:r>
            <a:r>
              <a:rPr lang="ko-KR" altLang="en-US" dirty="0" smtClean="0">
                <a:latin typeface="Optima"/>
                <a:ea typeface="가는각진제목체"/>
              </a:rPr>
              <a:t>은 선택된 순서</a:t>
            </a:r>
            <a:r>
              <a:rPr lang="en-US" altLang="ko-KR" dirty="0" smtClean="0">
                <a:latin typeface="Optima"/>
                <a:ea typeface="가는각진제목체"/>
              </a:rPr>
              <a:t>(</a:t>
            </a:r>
            <a:r>
              <a:rPr lang="ko-KR" altLang="en-US" dirty="0" smtClean="0">
                <a:latin typeface="Optima"/>
                <a:ea typeface="가는각진제목체"/>
              </a:rPr>
              <a:t>위에서 아래로</a:t>
            </a:r>
            <a:r>
              <a:rPr lang="en-US" altLang="ko-KR" dirty="0" smtClean="0">
                <a:latin typeface="Optima"/>
                <a:ea typeface="가는각진제목체"/>
              </a:rPr>
              <a:t>)</a:t>
            </a:r>
            <a:r>
              <a:rPr lang="ko-KR" altLang="en-US" dirty="0" smtClean="0">
                <a:latin typeface="Optima"/>
                <a:ea typeface="가는각진제목체"/>
              </a:rPr>
              <a:t>로 실행된다</a:t>
            </a:r>
            <a:r>
              <a:rPr lang="en-US" altLang="ko-KR" dirty="0" smtClean="0">
                <a:latin typeface="Optima"/>
                <a:ea typeface="가는각진제목체"/>
              </a:rPr>
              <a:t>. </a:t>
            </a:r>
            <a:r>
              <a:rPr lang="ko-KR" altLang="en-US" dirty="0" err="1" smtClean="0">
                <a:latin typeface="Optima"/>
                <a:ea typeface="가는각진제목체"/>
              </a:rPr>
              <a:t>컬럼</a:t>
            </a:r>
            <a:r>
              <a:rPr lang="ko-KR" altLang="en-US" dirty="0" smtClean="0">
                <a:latin typeface="Optima"/>
                <a:ea typeface="가는각진제목체"/>
              </a:rPr>
              <a:t> 값으로 정렬을 할 경우에는 잘못된 실행 결과가 나올 수 있음을 주의해야 한다</a:t>
            </a:r>
            <a:r>
              <a:rPr lang="en-US" altLang="ko-KR" dirty="0" smtClean="0">
                <a:latin typeface="Optima"/>
                <a:ea typeface="가는각진제목체"/>
              </a:rPr>
              <a:t>.</a:t>
            </a:r>
            <a:endParaRPr lang="ko-KR" altLang="en-US" dirty="0" smtClean="0">
              <a:latin typeface="Optima"/>
              <a:ea typeface="가는각진제목체"/>
            </a:endParaRPr>
          </a:p>
          <a:p>
            <a:endParaRPr lang="en-US" altLang="ko-KR" b="1" dirty="0" smtClean="0">
              <a:latin typeface="Optima"/>
              <a:ea typeface="가는각진제목체"/>
            </a:endParaRPr>
          </a:p>
          <a:p>
            <a:pPr latinLnBrk="1"/>
            <a:r>
              <a:rPr lang="en-US" altLang="ko-KR" b="1" dirty="0" smtClean="0">
                <a:latin typeface="Optima"/>
                <a:ea typeface="가는각진제목체"/>
              </a:rPr>
              <a:t>&lt;Log Mining Session </a:t>
            </a:r>
            <a:r>
              <a:rPr lang="ko-KR" altLang="en-US" b="1" dirty="0" smtClean="0">
                <a:latin typeface="Optima"/>
                <a:ea typeface="가는각진제목체"/>
              </a:rPr>
              <a:t>종료하기</a:t>
            </a:r>
            <a:r>
              <a:rPr lang="en-US" altLang="ko-KR" b="1" dirty="0" smtClean="0">
                <a:latin typeface="Optima"/>
                <a:ea typeface="가는각진제목체"/>
              </a:rPr>
              <a:t>&gt;</a:t>
            </a:r>
          </a:p>
          <a:p>
            <a:pPr latinLnBrk="1"/>
            <a:r>
              <a:rPr lang="en-US" altLang="ko-KR" dirty="0" smtClean="0">
                <a:latin typeface="Optima"/>
                <a:ea typeface="가는각진제목체"/>
              </a:rPr>
              <a:t>Data Dictionary Tool </a:t>
            </a:r>
            <a:r>
              <a:rPr lang="ko-KR" altLang="en-US" dirty="0" smtClean="0">
                <a:latin typeface="Optima"/>
                <a:ea typeface="가는각진제목체"/>
              </a:rPr>
              <a:t>을 이용하여 관련 뷰를 액세스할 수 없다</a:t>
            </a:r>
            <a:r>
              <a:rPr lang="en-US" altLang="ko-KR" dirty="0" smtClean="0">
                <a:latin typeface="Optima"/>
                <a:ea typeface="가는각진제목체"/>
              </a:rPr>
              <a:t>. Log Mining </a:t>
            </a:r>
            <a:r>
              <a:rPr lang="ko-KR" altLang="en-US" dirty="0" smtClean="0">
                <a:latin typeface="Optima"/>
                <a:ea typeface="가는각진제목체"/>
              </a:rPr>
              <a:t>세션을 종료하면 </a:t>
            </a:r>
            <a:r>
              <a:rPr lang="en-US" altLang="ko-KR" dirty="0" smtClean="0">
                <a:latin typeface="Optima"/>
                <a:ea typeface="가는각진제목체"/>
              </a:rPr>
              <a:t>Log Miner </a:t>
            </a:r>
            <a:r>
              <a:rPr lang="ko-KR" altLang="en-US" dirty="0" smtClean="0">
                <a:latin typeface="Optima"/>
                <a:ea typeface="가는각진제목체"/>
              </a:rPr>
              <a:t>에게 할당되었던 리소스가 해제된다</a:t>
            </a:r>
            <a:r>
              <a:rPr lang="en-US" altLang="ko-KR" dirty="0" smtClean="0">
                <a:latin typeface="Optima"/>
                <a:ea typeface="가는각진제목체"/>
              </a:rPr>
              <a:t>.</a:t>
            </a:r>
            <a:endParaRPr lang="ko-KR" altLang="en-US" b="1" dirty="0" smtClean="0">
              <a:latin typeface="Optima"/>
              <a:ea typeface="가는각진제목체"/>
            </a:endParaRPr>
          </a:p>
          <a:p>
            <a:endParaRPr lang="ko-KR" altLang="en-US" b="1" dirty="0" smtClean="0">
              <a:latin typeface="Optima"/>
              <a:ea typeface="가는각진제목체"/>
            </a:endParaRPr>
          </a:p>
        </p:txBody>
      </p:sp>
      <p:sp>
        <p:nvSpPr>
          <p:cNvPr id="107524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CE6B5-2794-447E-81E8-9D51CFB4C90D}" type="slidenum">
              <a:rPr lang="en-US" altLang="ko-KR" smtClean="0">
                <a:latin typeface="Optima"/>
                <a:ea typeface="가는각진제목체"/>
                <a:cs typeface="가는각진제목체"/>
              </a:rPr>
              <a:pPr/>
              <a:t>56</a:t>
            </a:fld>
            <a:endParaRPr lang="ko-KR" altLang="ko-KR" smtClean="0">
              <a:latin typeface="Optima"/>
              <a:ea typeface="가는각진제목체"/>
              <a:cs typeface="가는각진제목체"/>
            </a:endParaRPr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854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ko-KR" altLang="en-US" dirty="0" err="1" smtClean="0">
                <a:latin typeface="Optima"/>
                <a:ea typeface="가는각진제목체"/>
              </a:rPr>
              <a:t>오라클의</a:t>
            </a:r>
            <a:r>
              <a:rPr lang="ko-KR" altLang="en-US" dirty="0" smtClean="0">
                <a:latin typeface="Optima"/>
                <a:ea typeface="가는각진제목체"/>
              </a:rPr>
              <a:t> </a:t>
            </a:r>
            <a:r>
              <a:rPr lang="en-US" altLang="ko-KR" dirty="0" smtClean="0">
                <a:latin typeface="Optima"/>
                <a:ea typeface="가는각진제목체"/>
              </a:rPr>
              <a:t>AWR</a:t>
            </a:r>
            <a:r>
              <a:rPr lang="en-US" altLang="ko-KR" baseline="0" dirty="0" smtClean="0">
                <a:latin typeface="Optima"/>
                <a:ea typeface="가는각진제목체"/>
              </a:rPr>
              <a:t> / ADDM Report </a:t>
            </a:r>
            <a:r>
              <a:rPr lang="ko-KR" altLang="en-US" baseline="0" dirty="0" smtClean="0">
                <a:latin typeface="Optima"/>
                <a:ea typeface="가는각진제목체"/>
              </a:rPr>
              <a:t>기능은 </a:t>
            </a:r>
            <a:r>
              <a:rPr lang="en-US" altLang="ko-KR" baseline="0" dirty="0" smtClean="0">
                <a:latin typeface="Optima"/>
                <a:ea typeface="가는각진제목체"/>
              </a:rPr>
              <a:t>10g </a:t>
            </a:r>
            <a:r>
              <a:rPr lang="ko-KR" altLang="en-US" baseline="0" dirty="0" smtClean="0">
                <a:latin typeface="Optima"/>
                <a:ea typeface="가는각진제목체"/>
              </a:rPr>
              <a:t>부터 지원한다</a:t>
            </a:r>
            <a:r>
              <a:rPr lang="en-US" altLang="ko-KR" baseline="0" dirty="0" smtClean="0">
                <a:latin typeface="Optima"/>
                <a:ea typeface="가는각진제목체"/>
              </a:rPr>
              <a:t>. </a:t>
            </a:r>
          </a:p>
          <a:p>
            <a:r>
              <a:rPr lang="ko-KR" altLang="en-US" baseline="0" dirty="0" smtClean="0">
                <a:latin typeface="Optima"/>
                <a:ea typeface="가는각진제목체"/>
              </a:rPr>
              <a:t>따라서 </a:t>
            </a:r>
            <a:r>
              <a:rPr lang="en-US" altLang="ko-KR" baseline="0" dirty="0" smtClean="0">
                <a:latin typeface="Optima"/>
                <a:ea typeface="가는각진제목체"/>
              </a:rPr>
              <a:t>AWR Manager </a:t>
            </a:r>
            <a:r>
              <a:rPr lang="ko-KR" altLang="en-US" baseline="0" dirty="0" smtClean="0">
                <a:latin typeface="Optima"/>
                <a:ea typeface="가는각진제목체"/>
              </a:rPr>
              <a:t>도 서버 버전이 </a:t>
            </a:r>
            <a:r>
              <a:rPr lang="en-US" altLang="ko-KR" baseline="0" dirty="0" smtClean="0">
                <a:latin typeface="Optima"/>
                <a:ea typeface="가는각진제목체"/>
              </a:rPr>
              <a:t>10g </a:t>
            </a:r>
            <a:r>
              <a:rPr lang="ko-KR" altLang="en-US" baseline="0" dirty="0" smtClean="0">
                <a:latin typeface="Optima"/>
                <a:ea typeface="가는각진제목체"/>
              </a:rPr>
              <a:t>이상인 경우만 사용이 가능하다</a:t>
            </a:r>
            <a:r>
              <a:rPr lang="en-US" altLang="ko-KR" baseline="0" smtClean="0">
                <a:latin typeface="Optima"/>
                <a:ea typeface="가는각진제목체"/>
              </a:rPr>
              <a:t>.</a:t>
            </a:r>
            <a:endParaRPr lang="ko-KR" altLang="en-US" dirty="0" smtClean="0">
              <a:latin typeface="Optima"/>
              <a:ea typeface="가는각진제목체"/>
            </a:endParaRPr>
          </a:p>
        </p:txBody>
      </p:sp>
      <p:sp>
        <p:nvSpPr>
          <p:cNvPr id="10854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2B1A1AA-4490-48DC-AD1A-A2D97CF86F30}" type="slidenum">
              <a:rPr lang="ko-KR" altLang="en-US" smtClean="0">
                <a:latin typeface="Optima"/>
                <a:ea typeface="가는각진제목체"/>
                <a:cs typeface="가는각진제목체"/>
              </a:rPr>
              <a:pPr/>
              <a:t>57</a:t>
            </a:fld>
            <a:endParaRPr lang="en-US" altLang="ko-KR" smtClean="0">
              <a:latin typeface="Optima"/>
              <a:ea typeface="가는각진제목체"/>
              <a:cs typeface="가는각진제목체"/>
            </a:endParaRPr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>
              <a:defRPr/>
            </a:pPr>
            <a:r>
              <a:rPr lang="en-US" altLang="ko-KR" b="1" dirty="0" smtClean="0">
                <a:cs typeface="+mn-cs"/>
              </a:rPr>
              <a:t>&lt;ADDM Report&gt;</a:t>
            </a:r>
          </a:p>
          <a:p>
            <a:pPr marL="0" lvl="1">
              <a:defRPr/>
            </a:pPr>
            <a:r>
              <a:rPr lang="en-US" dirty="0" smtClean="0">
                <a:cs typeface="+mn-cs"/>
              </a:rPr>
              <a:t>Report Mode</a:t>
            </a:r>
            <a:r>
              <a:rPr lang="ko-KR" altLang="en-US" dirty="0" smtClean="0">
                <a:cs typeface="+mn-cs"/>
              </a:rPr>
              <a:t>를</a:t>
            </a:r>
            <a:r>
              <a:rPr lang="en-US" dirty="0" smtClean="0">
                <a:cs typeface="+mn-cs"/>
              </a:rPr>
              <a:t> ADDM Report</a:t>
            </a:r>
            <a:r>
              <a:rPr lang="ko-KR" altLang="en-US" dirty="0" smtClean="0">
                <a:cs typeface="+mn-cs"/>
              </a:rPr>
              <a:t>로 </a:t>
            </a:r>
            <a:r>
              <a:rPr lang="ko-KR" altLang="en-US" smtClean="0">
                <a:cs typeface="+mn-cs"/>
              </a:rPr>
              <a:t>설정한다</a:t>
            </a:r>
            <a:r>
              <a:rPr lang="en-US" smtClean="0">
                <a:cs typeface="+mn-cs"/>
              </a:rPr>
              <a:t>.</a:t>
            </a:r>
          </a:p>
          <a:p>
            <a:pPr marL="0" lvl="1">
              <a:defRPr/>
            </a:pPr>
            <a:r>
              <a:rPr lang="en-US" smtClean="0">
                <a:cs typeface="+mn-cs"/>
              </a:rPr>
              <a:t>ADDM Report</a:t>
            </a:r>
            <a:r>
              <a:rPr lang="ko-KR" altLang="en-US" smtClean="0">
                <a:cs typeface="+mn-cs"/>
              </a:rPr>
              <a:t>의 경우 </a:t>
            </a:r>
            <a:r>
              <a:rPr lang="en-US" smtClean="0">
                <a:cs typeface="+mn-cs"/>
              </a:rPr>
              <a:t>Report Format </a:t>
            </a:r>
            <a:r>
              <a:rPr lang="ko-KR" altLang="en-US" smtClean="0">
                <a:cs typeface="+mn-cs"/>
              </a:rPr>
              <a:t>은 </a:t>
            </a:r>
            <a:r>
              <a:rPr lang="en-US" altLang="ko-KR" smtClean="0">
                <a:cs typeface="+mn-cs"/>
              </a:rPr>
              <a:t>Text </a:t>
            </a:r>
            <a:r>
              <a:rPr lang="ko-KR" altLang="en-US" smtClean="0">
                <a:cs typeface="+mn-cs"/>
              </a:rPr>
              <a:t>형태로만 제공한다</a:t>
            </a:r>
            <a:r>
              <a:rPr lang="en-US" altLang="ko-KR" smtClean="0">
                <a:cs typeface="+mn-cs"/>
              </a:rPr>
              <a:t>.</a:t>
            </a:r>
            <a:endParaRPr lang="en-US" dirty="0" smtClean="0">
              <a:cs typeface="+mn-cs"/>
            </a:endParaRPr>
          </a:p>
          <a:p>
            <a:pPr marL="0" lvl="1">
              <a:defRPr/>
            </a:pPr>
            <a:r>
              <a:rPr lang="ko-KR" altLang="en-US" dirty="0" smtClean="0">
                <a:cs typeface="+mn-cs"/>
              </a:rPr>
              <a:t>사용 가능한</a:t>
            </a:r>
            <a:r>
              <a:rPr lang="en-US" dirty="0" smtClean="0">
                <a:cs typeface="+mn-cs"/>
              </a:rPr>
              <a:t> Instance</a:t>
            </a:r>
            <a:r>
              <a:rPr lang="ko-KR" altLang="en-US" dirty="0" smtClean="0">
                <a:cs typeface="+mn-cs"/>
              </a:rPr>
              <a:t>를 선택한다</a:t>
            </a:r>
            <a:r>
              <a:rPr lang="en-US" dirty="0" smtClean="0">
                <a:cs typeface="+mn-cs"/>
              </a:rPr>
              <a:t>.</a:t>
            </a:r>
          </a:p>
          <a:p>
            <a:pPr marL="0" lvl="1">
              <a:defRPr/>
            </a:pPr>
            <a:r>
              <a:rPr lang="ko-KR" altLang="en-US" dirty="0" smtClean="0">
                <a:cs typeface="+mn-cs"/>
              </a:rPr>
              <a:t>시작</a:t>
            </a:r>
            <a:r>
              <a:rPr lang="en-US" dirty="0" smtClean="0">
                <a:cs typeface="+mn-cs"/>
              </a:rPr>
              <a:t> Snapshot </a:t>
            </a:r>
            <a:r>
              <a:rPr lang="ko-KR" altLang="en-US" dirty="0" smtClean="0">
                <a:cs typeface="+mn-cs"/>
              </a:rPr>
              <a:t>과 종료</a:t>
            </a:r>
            <a:r>
              <a:rPr lang="en-US" dirty="0" smtClean="0">
                <a:cs typeface="+mn-cs"/>
              </a:rPr>
              <a:t> Snapshot</a:t>
            </a:r>
            <a:r>
              <a:rPr lang="ko-KR" altLang="en-US" dirty="0" smtClean="0">
                <a:cs typeface="+mn-cs"/>
              </a:rPr>
              <a:t>를 선택한다</a:t>
            </a:r>
            <a:r>
              <a:rPr lang="en-US" dirty="0" smtClean="0">
                <a:cs typeface="+mn-cs"/>
              </a:rPr>
              <a:t>.</a:t>
            </a:r>
            <a:endParaRPr lang="en-US" altLang="ko-KR" dirty="0" smtClean="0">
              <a:cs typeface="+mn-cs"/>
            </a:endParaRPr>
          </a:p>
          <a:p>
            <a:pPr marL="0" lvl="1">
              <a:defRPr/>
            </a:pPr>
            <a:r>
              <a:rPr lang="en-US" dirty="0" smtClean="0">
                <a:cs typeface="+mn-cs"/>
              </a:rPr>
              <a:t>Toolbar</a:t>
            </a:r>
            <a:r>
              <a:rPr lang="ko-KR" altLang="en-US" dirty="0" smtClean="0">
                <a:cs typeface="+mn-cs"/>
              </a:rPr>
              <a:t>의 분석 시작 버튼</a:t>
            </a:r>
            <a:r>
              <a:rPr lang="en-US" dirty="0" smtClean="0">
                <a:cs typeface="+mn-cs"/>
              </a:rPr>
              <a:t> </a:t>
            </a:r>
            <a:r>
              <a:rPr lang="ko-KR" altLang="en-US" dirty="0" smtClean="0">
                <a:cs typeface="+mn-cs"/>
              </a:rPr>
              <a:t>또는</a:t>
            </a:r>
            <a:r>
              <a:rPr lang="en-US" dirty="0" smtClean="0">
                <a:cs typeface="+mn-cs"/>
              </a:rPr>
              <a:t> [Action]</a:t>
            </a:r>
            <a:r>
              <a:rPr lang="ko-KR" altLang="en-US" dirty="0" smtClean="0">
                <a:cs typeface="+mn-cs"/>
              </a:rPr>
              <a:t>의</a:t>
            </a:r>
            <a:r>
              <a:rPr lang="en-US" dirty="0" smtClean="0">
                <a:cs typeface="+mn-cs"/>
              </a:rPr>
              <a:t> [Generate Report]</a:t>
            </a:r>
            <a:r>
              <a:rPr lang="ko-KR" altLang="en-US" dirty="0" smtClean="0">
                <a:cs typeface="+mn-cs"/>
              </a:rPr>
              <a:t>를 선택한다</a:t>
            </a:r>
            <a:r>
              <a:rPr lang="en-US" dirty="0" smtClean="0">
                <a:cs typeface="+mn-cs"/>
              </a:rPr>
              <a:t>.</a:t>
            </a:r>
            <a:endParaRPr lang="ko-KR" altLang="en-US" dirty="0" smtClean="0">
              <a:cs typeface="+mn-cs"/>
            </a:endParaRPr>
          </a:p>
          <a:p>
            <a:pPr>
              <a:defRPr/>
            </a:pPr>
            <a:endParaRPr lang="en-US" altLang="ko-KR" b="1" dirty="0" smtClean="0">
              <a:cs typeface="+mn-cs"/>
            </a:endParaRPr>
          </a:p>
          <a:p>
            <a:pPr>
              <a:defRPr/>
            </a:pPr>
            <a:r>
              <a:rPr lang="en-US" altLang="ko-KR" b="1" dirty="0" smtClean="0">
                <a:cs typeface="+mn-cs"/>
              </a:rPr>
              <a:t>&lt;AWR Report&gt;</a:t>
            </a:r>
          </a:p>
          <a:p>
            <a:pPr>
              <a:defRPr/>
            </a:pPr>
            <a:r>
              <a:rPr lang="en-US" dirty="0" smtClean="0">
                <a:cs typeface="+mn-cs"/>
              </a:rPr>
              <a:t>Report Mode</a:t>
            </a:r>
            <a:r>
              <a:rPr lang="ko-KR" altLang="en-US" dirty="0" smtClean="0">
                <a:cs typeface="+mn-cs"/>
              </a:rPr>
              <a:t>를</a:t>
            </a:r>
            <a:r>
              <a:rPr lang="en-US" dirty="0" smtClean="0">
                <a:cs typeface="+mn-cs"/>
              </a:rPr>
              <a:t> AWR Report</a:t>
            </a:r>
            <a:r>
              <a:rPr lang="ko-KR" altLang="en-US" dirty="0" smtClean="0">
                <a:cs typeface="+mn-cs"/>
              </a:rPr>
              <a:t>로 설정한다</a:t>
            </a:r>
            <a:r>
              <a:rPr lang="en-US" dirty="0" smtClean="0">
                <a:cs typeface="+mn-cs"/>
              </a:rPr>
              <a:t>.</a:t>
            </a:r>
            <a:endParaRPr lang="en-US" altLang="ko-KR" b="1" dirty="0" smtClean="0">
              <a:cs typeface="+mn-cs"/>
            </a:endParaRPr>
          </a:p>
          <a:p>
            <a:pPr>
              <a:defRPr/>
            </a:pPr>
            <a:r>
              <a:rPr lang="en-US" dirty="0" smtClean="0">
                <a:cs typeface="+mn-cs"/>
              </a:rPr>
              <a:t>Report Format</a:t>
            </a:r>
            <a:r>
              <a:rPr lang="ko-KR" altLang="en-US" dirty="0" smtClean="0">
                <a:cs typeface="+mn-cs"/>
              </a:rPr>
              <a:t>을 선택한다</a:t>
            </a:r>
            <a:r>
              <a:rPr lang="en-US" dirty="0" smtClean="0">
                <a:cs typeface="+mn-cs"/>
              </a:rPr>
              <a:t>. (HTML or Text) </a:t>
            </a:r>
            <a:endParaRPr lang="en-US" altLang="ko-KR" b="1" dirty="0" smtClean="0">
              <a:cs typeface="+mn-cs"/>
            </a:endParaRPr>
          </a:p>
          <a:p>
            <a:pPr>
              <a:defRPr/>
            </a:pPr>
            <a:r>
              <a:rPr lang="ko-KR" altLang="en-US" dirty="0" smtClean="0">
                <a:cs typeface="+mn-cs"/>
              </a:rPr>
              <a:t>사용 가능한</a:t>
            </a:r>
            <a:r>
              <a:rPr lang="en-US" dirty="0" smtClean="0">
                <a:cs typeface="+mn-cs"/>
              </a:rPr>
              <a:t> Instance</a:t>
            </a:r>
            <a:r>
              <a:rPr lang="ko-KR" altLang="en-US" dirty="0" smtClean="0">
                <a:cs typeface="+mn-cs"/>
              </a:rPr>
              <a:t>를 선택한다</a:t>
            </a:r>
            <a:r>
              <a:rPr lang="en-US" dirty="0" smtClean="0">
                <a:cs typeface="+mn-cs"/>
              </a:rPr>
              <a:t>.</a:t>
            </a:r>
          </a:p>
          <a:p>
            <a:pPr>
              <a:defRPr/>
            </a:pPr>
            <a:r>
              <a:rPr lang="ko-KR" altLang="en-US" dirty="0" smtClean="0">
                <a:cs typeface="+mn-cs"/>
              </a:rPr>
              <a:t>시작</a:t>
            </a:r>
            <a:r>
              <a:rPr lang="en-US" dirty="0" smtClean="0">
                <a:cs typeface="+mn-cs"/>
              </a:rPr>
              <a:t> Snapshot </a:t>
            </a:r>
            <a:r>
              <a:rPr lang="ko-KR" altLang="en-US" dirty="0" smtClean="0">
                <a:cs typeface="+mn-cs"/>
              </a:rPr>
              <a:t>과 종료</a:t>
            </a:r>
            <a:r>
              <a:rPr lang="en-US" dirty="0" smtClean="0">
                <a:cs typeface="+mn-cs"/>
              </a:rPr>
              <a:t> Snapshot</a:t>
            </a:r>
            <a:r>
              <a:rPr lang="ko-KR" altLang="en-US" dirty="0" smtClean="0">
                <a:cs typeface="+mn-cs"/>
              </a:rPr>
              <a:t>를 선택한다</a:t>
            </a:r>
            <a:r>
              <a:rPr lang="en-US" dirty="0" smtClean="0">
                <a:cs typeface="+mn-cs"/>
              </a:rPr>
              <a:t>.</a:t>
            </a:r>
          </a:p>
          <a:p>
            <a:pPr>
              <a:defRPr/>
            </a:pPr>
            <a:r>
              <a:rPr lang="en-US" dirty="0" smtClean="0">
                <a:cs typeface="+mn-cs"/>
              </a:rPr>
              <a:t>Toolbar</a:t>
            </a:r>
            <a:r>
              <a:rPr lang="ko-KR" altLang="en-US" dirty="0" smtClean="0">
                <a:cs typeface="+mn-cs"/>
              </a:rPr>
              <a:t>의 분석 시작 버튼</a:t>
            </a:r>
            <a:r>
              <a:rPr lang="en-US" dirty="0" smtClean="0">
                <a:cs typeface="+mn-cs"/>
              </a:rPr>
              <a:t> </a:t>
            </a:r>
            <a:r>
              <a:rPr lang="ko-KR" altLang="en-US" dirty="0" smtClean="0">
                <a:cs typeface="+mn-cs"/>
              </a:rPr>
              <a:t>또는</a:t>
            </a:r>
            <a:r>
              <a:rPr lang="en-US" dirty="0" smtClean="0">
                <a:cs typeface="+mn-cs"/>
              </a:rPr>
              <a:t> [Action]</a:t>
            </a:r>
            <a:r>
              <a:rPr lang="ko-KR" altLang="en-US" dirty="0" smtClean="0">
                <a:cs typeface="+mn-cs"/>
              </a:rPr>
              <a:t>의</a:t>
            </a:r>
            <a:r>
              <a:rPr lang="en-US" dirty="0" smtClean="0">
                <a:cs typeface="+mn-cs"/>
              </a:rPr>
              <a:t> [Generate Report]</a:t>
            </a:r>
            <a:r>
              <a:rPr lang="ko-KR" altLang="en-US" dirty="0" smtClean="0">
                <a:cs typeface="+mn-cs"/>
              </a:rPr>
              <a:t>를 선택한다</a:t>
            </a:r>
            <a:r>
              <a:rPr lang="en-US" dirty="0" smtClean="0">
                <a:cs typeface="+mn-cs"/>
              </a:rPr>
              <a:t>. Report </a:t>
            </a:r>
            <a:r>
              <a:rPr lang="ko-KR" altLang="en-US" dirty="0" smtClean="0">
                <a:cs typeface="+mn-cs"/>
              </a:rPr>
              <a:t>설정과 같다</a:t>
            </a:r>
            <a:r>
              <a:rPr lang="en-US" dirty="0" smtClean="0">
                <a:cs typeface="+mn-cs"/>
              </a:rPr>
              <a:t>.</a:t>
            </a:r>
          </a:p>
          <a:p>
            <a:pPr>
              <a:defRPr/>
            </a:pPr>
            <a:endParaRPr lang="en-US" dirty="0" smtClean="0">
              <a:cs typeface="+mn-cs"/>
            </a:endParaRPr>
          </a:p>
          <a:p>
            <a:pPr>
              <a:defRPr/>
            </a:pPr>
            <a:r>
              <a:rPr lang="en-US" b="1" dirty="0" smtClean="0">
                <a:cs typeface="+mn-cs"/>
              </a:rPr>
              <a:t>&lt;AWR SQL Report&gt;</a:t>
            </a:r>
          </a:p>
          <a:p>
            <a:pPr>
              <a:defRPr/>
            </a:pPr>
            <a:r>
              <a:rPr lang="en-US" dirty="0" smtClean="0">
                <a:cs typeface="+mn-cs"/>
              </a:rPr>
              <a:t>Report Mode</a:t>
            </a:r>
            <a:r>
              <a:rPr lang="ko-KR" altLang="en-US" dirty="0" smtClean="0">
                <a:cs typeface="+mn-cs"/>
              </a:rPr>
              <a:t>를</a:t>
            </a:r>
            <a:r>
              <a:rPr lang="en-US" dirty="0" smtClean="0">
                <a:cs typeface="+mn-cs"/>
              </a:rPr>
              <a:t> AWR SQL Report</a:t>
            </a:r>
            <a:r>
              <a:rPr lang="ko-KR" altLang="en-US" dirty="0" smtClean="0">
                <a:cs typeface="+mn-cs"/>
              </a:rPr>
              <a:t>로 설정한다</a:t>
            </a:r>
            <a:r>
              <a:rPr lang="en-US" dirty="0" smtClean="0">
                <a:cs typeface="+mn-cs"/>
              </a:rPr>
              <a:t>.</a:t>
            </a:r>
            <a:endParaRPr lang="en-US" b="1" dirty="0" smtClean="0">
              <a:cs typeface="+mn-cs"/>
            </a:endParaRPr>
          </a:p>
          <a:p>
            <a:pPr marL="0" lvl="1">
              <a:defRPr/>
            </a:pPr>
            <a:r>
              <a:rPr lang="en-US" dirty="0" smtClean="0">
                <a:cs typeface="+mn-cs"/>
              </a:rPr>
              <a:t>Report Format</a:t>
            </a:r>
            <a:r>
              <a:rPr lang="ko-KR" altLang="en-US" dirty="0" smtClean="0">
                <a:cs typeface="+mn-cs"/>
              </a:rPr>
              <a:t>을 선택한다</a:t>
            </a:r>
            <a:r>
              <a:rPr lang="en-US" dirty="0" smtClean="0">
                <a:cs typeface="+mn-cs"/>
              </a:rPr>
              <a:t>. (HTML or Text) </a:t>
            </a:r>
            <a:endParaRPr lang="ko-KR" altLang="en-US" dirty="0" smtClean="0">
              <a:cs typeface="+mn-cs"/>
            </a:endParaRPr>
          </a:p>
          <a:p>
            <a:pPr>
              <a:defRPr/>
            </a:pPr>
            <a:r>
              <a:rPr lang="ko-KR" altLang="en-US" dirty="0" smtClean="0">
                <a:cs typeface="+mn-cs"/>
              </a:rPr>
              <a:t>사용 가능한</a:t>
            </a:r>
            <a:r>
              <a:rPr lang="en-US" dirty="0" smtClean="0">
                <a:cs typeface="+mn-cs"/>
              </a:rPr>
              <a:t> Instance</a:t>
            </a:r>
            <a:r>
              <a:rPr lang="ko-KR" altLang="en-US" dirty="0" smtClean="0">
                <a:cs typeface="+mn-cs"/>
              </a:rPr>
              <a:t>를 선택한다</a:t>
            </a:r>
            <a:r>
              <a:rPr lang="en-US" dirty="0" smtClean="0">
                <a:cs typeface="+mn-cs"/>
              </a:rPr>
              <a:t>.</a:t>
            </a:r>
          </a:p>
          <a:p>
            <a:pPr>
              <a:defRPr/>
            </a:pPr>
            <a:r>
              <a:rPr lang="ko-KR" altLang="en-US" dirty="0" smtClean="0">
                <a:cs typeface="+mn-cs"/>
              </a:rPr>
              <a:t>시작</a:t>
            </a:r>
            <a:r>
              <a:rPr lang="en-US" dirty="0" smtClean="0">
                <a:cs typeface="+mn-cs"/>
              </a:rPr>
              <a:t> Snapshot </a:t>
            </a:r>
            <a:r>
              <a:rPr lang="ko-KR" altLang="en-US" dirty="0" smtClean="0">
                <a:cs typeface="+mn-cs"/>
              </a:rPr>
              <a:t>과 종료</a:t>
            </a:r>
            <a:r>
              <a:rPr lang="en-US" dirty="0" smtClean="0">
                <a:cs typeface="+mn-cs"/>
              </a:rPr>
              <a:t> Snapshot</a:t>
            </a:r>
            <a:r>
              <a:rPr lang="ko-KR" altLang="en-US" dirty="0" smtClean="0">
                <a:cs typeface="+mn-cs"/>
              </a:rPr>
              <a:t>를 선택한다</a:t>
            </a:r>
            <a:r>
              <a:rPr lang="en-US" dirty="0" smtClean="0">
                <a:cs typeface="+mn-cs"/>
              </a:rPr>
              <a:t>.</a:t>
            </a:r>
          </a:p>
          <a:p>
            <a:pPr>
              <a:defRPr/>
            </a:pPr>
            <a:r>
              <a:rPr lang="en-US" dirty="0" smtClean="0">
                <a:cs typeface="+mn-cs"/>
              </a:rPr>
              <a:t>SQL ID</a:t>
            </a:r>
            <a:r>
              <a:rPr lang="ko-KR" altLang="en-US" dirty="0" smtClean="0">
                <a:cs typeface="+mn-cs"/>
              </a:rPr>
              <a:t>를 선택한다</a:t>
            </a:r>
            <a:r>
              <a:rPr lang="en-US" dirty="0" smtClean="0">
                <a:cs typeface="+mn-cs"/>
              </a:rPr>
              <a:t>.</a:t>
            </a:r>
            <a:endParaRPr lang="en-US" b="1" dirty="0" smtClean="0">
              <a:cs typeface="+mn-cs"/>
            </a:endParaRPr>
          </a:p>
          <a:p>
            <a:pPr>
              <a:defRPr/>
            </a:pPr>
            <a:r>
              <a:rPr lang="en-US" dirty="0" smtClean="0">
                <a:cs typeface="+mn-cs"/>
              </a:rPr>
              <a:t>Toolbar</a:t>
            </a:r>
            <a:r>
              <a:rPr lang="ko-KR" altLang="en-US" dirty="0" smtClean="0">
                <a:cs typeface="+mn-cs"/>
              </a:rPr>
              <a:t>의 분석 시작 버튼</a:t>
            </a:r>
            <a:r>
              <a:rPr lang="en-US" dirty="0" smtClean="0">
                <a:cs typeface="+mn-cs"/>
              </a:rPr>
              <a:t>( ) </a:t>
            </a:r>
            <a:r>
              <a:rPr lang="ko-KR" altLang="en-US" dirty="0" smtClean="0">
                <a:cs typeface="+mn-cs"/>
              </a:rPr>
              <a:t>또는</a:t>
            </a:r>
            <a:r>
              <a:rPr lang="en-US" dirty="0" smtClean="0">
                <a:cs typeface="+mn-cs"/>
              </a:rPr>
              <a:t> [Action]</a:t>
            </a:r>
            <a:r>
              <a:rPr lang="ko-KR" altLang="en-US" dirty="0" smtClean="0">
                <a:cs typeface="+mn-cs"/>
              </a:rPr>
              <a:t>의</a:t>
            </a:r>
            <a:r>
              <a:rPr lang="en-US" dirty="0" smtClean="0">
                <a:cs typeface="+mn-cs"/>
              </a:rPr>
              <a:t> [Generate Report]</a:t>
            </a:r>
            <a:r>
              <a:rPr lang="ko-KR" altLang="en-US" dirty="0" smtClean="0">
                <a:cs typeface="+mn-cs"/>
              </a:rPr>
              <a:t>를 선택한다</a:t>
            </a:r>
            <a:r>
              <a:rPr lang="en-US" dirty="0" smtClean="0">
                <a:cs typeface="+mn-cs"/>
              </a:rPr>
              <a:t>. Report </a:t>
            </a:r>
            <a:r>
              <a:rPr lang="ko-KR" altLang="en-US" dirty="0" smtClean="0">
                <a:cs typeface="+mn-cs"/>
              </a:rPr>
              <a:t>설정과 같다</a:t>
            </a:r>
            <a:r>
              <a:rPr lang="en-US" dirty="0" smtClean="0">
                <a:cs typeface="+mn-cs"/>
              </a:rPr>
              <a:t>.</a:t>
            </a:r>
            <a:endParaRPr lang="en-US" b="1" dirty="0" smtClean="0">
              <a:cs typeface="+mn-cs"/>
            </a:endParaRPr>
          </a:p>
          <a:p>
            <a:pPr>
              <a:defRPr/>
            </a:pPr>
            <a:endParaRPr lang="en-US" altLang="ko-KR" b="1" dirty="0" smtClean="0">
              <a:cs typeface="+mn-cs"/>
            </a:endParaRPr>
          </a:p>
          <a:p>
            <a:pPr>
              <a:defRPr/>
            </a:pPr>
            <a:r>
              <a:rPr lang="en-US" altLang="ko-KR" b="1" dirty="0" smtClean="0">
                <a:cs typeface="+mn-cs"/>
              </a:rPr>
              <a:t>&lt;AWR Diff Report&gt;</a:t>
            </a:r>
          </a:p>
          <a:p>
            <a:pPr marL="0" lvl="1">
              <a:defRPr/>
            </a:pPr>
            <a:r>
              <a:rPr lang="en-US" dirty="0" smtClean="0">
                <a:cs typeface="+mn-cs"/>
              </a:rPr>
              <a:t>Report Mode</a:t>
            </a:r>
            <a:r>
              <a:rPr lang="ko-KR" altLang="en-US" dirty="0" smtClean="0">
                <a:cs typeface="+mn-cs"/>
              </a:rPr>
              <a:t>를</a:t>
            </a:r>
            <a:r>
              <a:rPr lang="en-US" dirty="0" smtClean="0">
                <a:cs typeface="+mn-cs"/>
              </a:rPr>
              <a:t> AWR Diff Report</a:t>
            </a:r>
            <a:r>
              <a:rPr lang="ko-KR" altLang="en-US" dirty="0" smtClean="0">
                <a:cs typeface="+mn-cs"/>
              </a:rPr>
              <a:t>로 설정한다</a:t>
            </a:r>
            <a:r>
              <a:rPr lang="en-US" dirty="0" smtClean="0">
                <a:cs typeface="+mn-cs"/>
              </a:rPr>
              <a:t>.</a:t>
            </a:r>
            <a:endParaRPr lang="ko-KR" altLang="en-US" dirty="0" smtClean="0">
              <a:cs typeface="+mn-cs"/>
            </a:endParaRPr>
          </a:p>
          <a:p>
            <a:pPr marL="0" lvl="1">
              <a:defRPr/>
            </a:pPr>
            <a:r>
              <a:rPr lang="en-US" dirty="0" smtClean="0">
                <a:cs typeface="+mn-cs"/>
              </a:rPr>
              <a:t>Report Format</a:t>
            </a:r>
            <a:r>
              <a:rPr lang="ko-KR" altLang="en-US" dirty="0" smtClean="0">
                <a:cs typeface="+mn-cs"/>
              </a:rPr>
              <a:t>을 선택한다</a:t>
            </a:r>
            <a:r>
              <a:rPr lang="en-US" dirty="0" smtClean="0">
                <a:cs typeface="+mn-cs"/>
              </a:rPr>
              <a:t>. (HTML or Text) </a:t>
            </a:r>
            <a:endParaRPr lang="ko-KR" altLang="en-US" dirty="0" smtClean="0">
              <a:cs typeface="+mn-cs"/>
            </a:endParaRPr>
          </a:p>
          <a:p>
            <a:pPr marL="0" lvl="1">
              <a:defRPr/>
            </a:pPr>
            <a:r>
              <a:rPr lang="ko-KR" altLang="en-US" dirty="0" smtClean="0">
                <a:cs typeface="+mn-cs"/>
              </a:rPr>
              <a:t>사용 가능한</a:t>
            </a:r>
            <a:r>
              <a:rPr lang="en-US" dirty="0" smtClean="0">
                <a:cs typeface="+mn-cs"/>
              </a:rPr>
              <a:t> Instance</a:t>
            </a:r>
            <a:r>
              <a:rPr lang="ko-KR" altLang="en-US" dirty="0" smtClean="0">
                <a:cs typeface="+mn-cs"/>
              </a:rPr>
              <a:t>를 선택한다</a:t>
            </a:r>
            <a:r>
              <a:rPr lang="en-US" dirty="0" smtClean="0">
                <a:cs typeface="+mn-cs"/>
              </a:rPr>
              <a:t>.</a:t>
            </a:r>
            <a:endParaRPr lang="ko-KR" altLang="en-US" dirty="0" smtClean="0">
              <a:cs typeface="+mn-cs"/>
            </a:endParaRPr>
          </a:p>
          <a:p>
            <a:pPr marL="0" lvl="1">
              <a:defRPr/>
            </a:pPr>
            <a:r>
              <a:rPr lang="ko-KR" altLang="en-US" dirty="0" err="1" smtClean="0">
                <a:cs typeface="+mn-cs"/>
              </a:rPr>
              <a:t>첫번째</a:t>
            </a:r>
            <a:r>
              <a:rPr lang="ko-KR" altLang="en-US" dirty="0" smtClean="0">
                <a:cs typeface="+mn-cs"/>
              </a:rPr>
              <a:t> 시작</a:t>
            </a:r>
            <a:r>
              <a:rPr lang="en-US" dirty="0" smtClean="0">
                <a:cs typeface="+mn-cs"/>
              </a:rPr>
              <a:t> Snapshot </a:t>
            </a:r>
            <a:r>
              <a:rPr lang="ko-KR" altLang="en-US" dirty="0" smtClean="0">
                <a:cs typeface="+mn-cs"/>
              </a:rPr>
              <a:t>과 종료</a:t>
            </a:r>
            <a:r>
              <a:rPr lang="en-US" dirty="0" smtClean="0">
                <a:cs typeface="+mn-cs"/>
              </a:rPr>
              <a:t> Snapshot</a:t>
            </a:r>
            <a:r>
              <a:rPr lang="ko-KR" altLang="en-US" dirty="0" smtClean="0">
                <a:cs typeface="+mn-cs"/>
              </a:rPr>
              <a:t>를 선택한다</a:t>
            </a:r>
            <a:r>
              <a:rPr lang="en-US" dirty="0" smtClean="0">
                <a:cs typeface="+mn-cs"/>
              </a:rPr>
              <a:t>.</a:t>
            </a:r>
            <a:endParaRPr lang="ko-KR" altLang="en-US" dirty="0" smtClean="0">
              <a:cs typeface="+mn-cs"/>
            </a:endParaRPr>
          </a:p>
          <a:p>
            <a:pPr marL="0" lvl="1">
              <a:defRPr/>
            </a:pPr>
            <a:r>
              <a:rPr lang="ko-KR" altLang="en-US" dirty="0" err="1" smtClean="0">
                <a:cs typeface="+mn-cs"/>
              </a:rPr>
              <a:t>두번째</a:t>
            </a:r>
            <a:r>
              <a:rPr lang="ko-KR" altLang="en-US" dirty="0" smtClean="0">
                <a:cs typeface="+mn-cs"/>
              </a:rPr>
              <a:t> 시작</a:t>
            </a:r>
            <a:r>
              <a:rPr lang="en-US" dirty="0" smtClean="0">
                <a:cs typeface="+mn-cs"/>
              </a:rPr>
              <a:t> Snapshot </a:t>
            </a:r>
            <a:r>
              <a:rPr lang="ko-KR" altLang="en-US" dirty="0" smtClean="0">
                <a:cs typeface="+mn-cs"/>
              </a:rPr>
              <a:t>과 종료</a:t>
            </a:r>
            <a:r>
              <a:rPr lang="en-US" dirty="0" smtClean="0">
                <a:cs typeface="+mn-cs"/>
              </a:rPr>
              <a:t> Snapshot</a:t>
            </a:r>
            <a:r>
              <a:rPr lang="ko-KR" altLang="en-US" dirty="0" smtClean="0">
                <a:cs typeface="+mn-cs"/>
              </a:rPr>
              <a:t>를 선택한다</a:t>
            </a:r>
            <a:r>
              <a:rPr lang="en-US" dirty="0" smtClean="0">
                <a:cs typeface="+mn-cs"/>
              </a:rPr>
              <a:t>.</a:t>
            </a:r>
            <a:endParaRPr lang="ko-KR" altLang="en-US" dirty="0" smtClean="0">
              <a:cs typeface="+mn-cs"/>
            </a:endParaRPr>
          </a:p>
          <a:p>
            <a:pPr marL="0" lvl="1">
              <a:defRPr/>
            </a:pPr>
            <a:r>
              <a:rPr lang="en-US" dirty="0" smtClean="0">
                <a:cs typeface="+mn-cs"/>
              </a:rPr>
              <a:t>Toolbar</a:t>
            </a:r>
            <a:r>
              <a:rPr lang="ko-KR" altLang="en-US" dirty="0" smtClean="0">
                <a:cs typeface="+mn-cs"/>
              </a:rPr>
              <a:t>의 분석 시작 버튼</a:t>
            </a:r>
            <a:r>
              <a:rPr lang="en-US" dirty="0" smtClean="0">
                <a:cs typeface="+mn-cs"/>
              </a:rPr>
              <a:t> </a:t>
            </a:r>
            <a:r>
              <a:rPr lang="ko-KR" altLang="en-US" dirty="0" smtClean="0">
                <a:cs typeface="+mn-cs"/>
              </a:rPr>
              <a:t>또는</a:t>
            </a:r>
            <a:r>
              <a:rPr lang="en-US" dirty="0" smtClean="0">
                <a:cs typeface="+mn-cs"/>
              </a:rPr>
              <a:t> [Action]</a:t>
            </a:r>
            <a:r>
              <a:rPr lang="ko-KR" altLang="en-US" dirty="0" smtClean="0">
                <a:cs typeface="+mn-cs"/>
              </a:rPr>
              <a:t>의</a:t>
            </a:r>
            <a:r>
              <a:rPr lang="en-US" dirty="0" smtClean="0">
                <a:cs typeface="+mn-cs"/>
              </a:rPr>
              <a:t> [Generate Report]</a:t>
            </a:r>
            <a:r>
              <a:rPr lang="ko-KR" altLang="en-US" dirty="0" smtClean="0">
                <a:cs typeface="+mn-cs"/>
              </a:rPr>
              <a:t>를 선택한다</a:t>
            </a:r>
            <a:r>
              <a:rPr lang="en-US" dirty="0" smtClean="0">
                <a:cs typeface="+mn-cs"/>
              </a:rPr>
              <a:t>. Report </a:t>
            </a:r>
            <a:r>
              <a:rPr lang="ko-KR" altLang="en-US" dirty="0" smtClean="0">
                <a:cs typeface="+mn-cs"/>
              </a:rPr>
              <a:t>설정과 같다</a:t>
            </a:r>
            <a:r>
              <a:rPr lang="en-US" dirty="0" smtClean="0">
                <a:cs typeface="+mn-cs"/>
              </a:rPr>
              <a:t>.</a:t>
            </a:r>
            <a:endParaRPr lang="ko-KR" altLang="en-US" dirty="0" smtClean="0">
              <a:cs typeface="+mn-cs"/>
            </a:endParaRPr>
          </a:p>
          <a:p>
            <a:pPr>
              <a:defRPr/>
            </a:pPr>
            <a:endParaRPr lang="en-US" altLang="ko-KR" b="1" dirty="0" smtClean="0">
              <a:cs typeface="+mn-cs"/>
            </a:endParaRPr>
          </a:p>
          <a:p>
            <a:pPr>
              <a:defRPr/>
            </a:pPr>
            <a:r>
              <a:rPr lang="en-US" altLang="ko-KR" b="1" dirty="0" smtClean="0">
                <a:cs typeface="+mn-cs"/>
              </a:rPr>
              <a:t>&lt;ASH Report&gt;</a:t>
            </a:r>
          </a:p>
          <a:p>
            <a:pPr marL="0" lvl="1">
              <a:defRPr/>
            </a:pPr>
            <a:r>
              <a:rPr lang="en-US" dirty="0" smtClean="0">
                <a:cs typeface="+mn-cs"/>
              </a:rPr>
              <a:t>Report Mode</a:t>
            </a:r>
            <a:r>
              <a:rPr lang="ko-KR" altLang="en-US" dirty="0" smtClean="0">
                <a:cs typeface="+mn-cs"/>
              </a:rPr>
              <a:t>를</a:t>
            </a:r>
            <a:r>
              <a:rPr lang="en-US" dirty="0" smtClean="0">
                <a:cs typeface="+mn-cs"/>
              </a:rPr>
              <a:t> ASH Report</a:t>
            </a:r>
            <a:r>
              <a:rPr lang="ko-KR" altLang="en-US" dirty="0" smtClean="0">
                <a:cs typeface="+mn-cs"/>
              </a:rPr>
              <a:t>로 설정한다</a:t>
            </a:r>
            <a:r>
              <a:rPr lang="en-US" dirty="0" smtClean="0">
                <a:cs typeface="+mn-cs"/>
              </a:rPr>
              <a:t>.</a:t>
            </a:r>
            <a:endParaRPr lang="ko-KR" altLang="en-US" dirty="0" smtClean="0">
              <a:cs typeface="+mn-cs"/>
            </a:endParaRPr>
          </a:p>
          <a:p>
            <a:pPr marL="0" lvl="1">
              <a:defRPr/>
            </a:pPr>
            <a:r>
              <a:rPr lang="en-US" dirty="0" smtClean="0">
                <a:cs typeface="+mn-cs"/>
              </a:rPr>
              <a:t>Report Format</a:t>
            </a:r>
            <a:r>
              <a:rPr lang="ko-KR" altLang="en-US" dirty="0" smtClean="0">
                <a:cs typeface="+mn-cs"/>
              </a:rPr>
              <a:t>을 선택한다</a:t>
            </a:r>
            <a:r>
              <a:rPr lang="en-US" dirty="0" smtClean="0">
                <a:cs typeface="+mn-cs"/>
              </a:rPr>
              <a:t>. (HTML or Text) </a:t>
            </a:r>
            <a:endParaRPr lang="ko-KR" altLang="en-US" dirty="0" smtClean="0">
              <a:cs typeface="+mn-cs"/>
            </a:endParaRPr>
          </a:p>
          <a:p>
            <a:pPr marL="0" lvl="1">
              <a:defRPr/>
            </a:pPr>
            <a:r>
              <a:rPr lang="ko-KR" altLang="en-US" dirty="0" smtClean="0">
                <a:cs typeface="+mn-cs"/>
              </a:rPr>
              <a:t>시작 날짜 및 시간 및 종료 날짜 및 시간을 선택한다</a:t>
            </a:r>
            <a:r>
              <a:rPr lang="en-US" dirty="0" smtClean="0">
                <a:cs typeface="+mn-cs"/>
              </a:rPr>
              <a:t>.</a:t>
            </a:r>
            <a:endParaRPr lang="ko-KR" altLang="en-US" dirty="0" smtClean="0">
              <a:cs typeface="+mn-cs"/>
            </a:endParaRPr>
          </a:p>
          <a:p>
            <a:pPr marL="0" lvl="1">
              <a:defRPr/>
            </a:pPr>
            <a:r>
              <a:rPr lang="en-US" dirty="0" smtClean="0">
                <a:cs typeface="+mn-cs"/>
              </a:rPr>
              <a:t>Toolbar</a:t>
            </a:r>
            <a:r>
              <a:rPr lang="ko-KR" altLang="en-US" dirty="0" smtClean="0">
                <a:cs typeface="+mn-cs"/>
              </a:rPr>
              <a:t>의 분석 시작 버튼</a:t>
            </a:r>
            <a:r>
              <a:rPr lang="en-US" dirty="0" smtClean="0">
                <a:cs typeface="+mn-cs"/>
              </a:rPr>
              <a:t>( ) </a:t>
            </a:r>
            <a:r>
              <a:rPr lang="ko-KR" altLang="en-US" dirty="0" smtClean="0">
                <a:cs typeface="+mn-cs"/>
              </a:rPr>
              <a:t>또는</a:t>
            </a:r>
            <a:r>
              <a:rPr lang="en-US" dirty="0" smtClean="0">
                <a:cs typeface="+mn-cs"/>
              </a:rPr>
              <a:t> [Action]</a:t>
            </a:r>
            <a:r>
              <a:rPr lang="ko-KR" altLang="en-US" dirty="0" smtClean="0">
                <a:cs typeface="+mn-cs"/>
              </a:rPr>
              <a:t>의</a:t>
            </a:r>
            <a:r>
              <a:rPr lang="en-US" dirty="0" smtClean="0">
                <a:cs typeface="+mn-cs"/>
              </a:rPr>
              <a:t> [Generate Report]</a:t>
            </a:r>
            <a:r>
              <a:rPr lang="ko-KR" altLang="en-US" dirty="0" smtClean="0">
                <a:cs typeface="+mn-cs"/>
              </a:rPr>
              <a:t>를 선택한다</a:t>
            </a:r>
            <a:r>
              <a:rPr lang="en-US" dirty="0" smtClean="0">
                <a:cs typeface="+mn-cs"/>
              </a:rPr>
              <a:t>. Report </a:t>
            </a:r>
            <a:r>
              <a:rPr lang="ko-KR" altLang="en-US" dirty="0" smtClean="0">
                <a:cs typeface="+mn-cs"/>
              </a:rPr>
              <a:t>설정과 같다</a:t>
            </a:r>
            <a:r>
              <a:rPr lang="en-US" dirty="0" smtClean="0">
                <a:cs typeface="+mn-cs"/>
              </a:rPr>
              <a:t>.</a:t>
            </a:r>
            <a:endParaRPr lang="ko-KR" altLang="en-US" dirty="0" smtClean="0">
              <a:cs typeface="+mn-cs"/>
            </a:endParaRPr>
          </a:p>
          <a:p>
            <a:pPr>
              <a:defRPr/>
            </a:pPr>
            <a:endParaRPr lang="ko-KR" altLang="en-US" dirty="0" smtClean="0">
              <a:cs typeface="+mn-cs"/>
            </a:endParaRPr>
          </a:p>
          <a:p>
            <a:pPr lvl="1" latinLnBrk="1">
              <a:defRPr/>
            </a:pPr>
            <a:endParaRPr lang="ko-KR" altLang="en-US" dirty="0" smtClean="0">
              <a:cs typeface="+mn-cs"/>
            </a:endParaRPr>
          </a:p>
          <a:p>
            <a:pPr>
              <a:defRPr/>
            </a:pPr>
            <a:endParaRPr lang="en-US" b="1" dirty="0" smtClean="0">
              <a:cs typeface="+mn-cs"/>
            </a:endParaRPr>
          </a:p>
          <a:p>
            <a:pPr lvl="1" latinLnBrk="1">
              <a:defRPr/>
            </a:pPr>
            <a:endParaRPr lang="en-US" altLang="ko-KR" dirty="0" smtClean="0">
              <a:cs typeface="+mn-cs"/>
            </a:endParaRPr>
          </a:p>
          <a:p>
            <a:pPr lvl="1" latinLnBrk="1">
              <a:defRPr/>
            </a:pPr>
            <a:endParaRPr lang="ko-KR" altLang="en-US" dirty="0" smtClean="0">
              <a:cs typeface="+mn-cs"/>
            </a:endParaRPr>
          </a:p>
          <a:p>
            <a:pPr lvl="1" latinLnBrk="1">
              <a:defRPr/>
            </a:pPr>
            <a:endParaRPr lang="ko-KR" altLang="en-US" dirty="0" smtClean="0">
              <a:cs typeface="+mn-cs"/>
            </a:endParaRPr>
          </a:p>
          <a:p>
            <a:pPr>
              <a:defRPr/>
            </a:pPr>
            <a:endParaRPr lang="en-US" altLang="ko-KR" b="1" dirty="0" smtClean="0">
              <a:cs typeface="+mn-cs"/>
            </a:endParaRPr>
          </a:p>
          <a:p>
            <a:pPr>
              <a:defRPr/>
            </a:pPr>
            <a:endParaRPr lang="en-US" altLang="ko-KR" b="1" dirty="0" smtClean="0">
              <a:cs typeface="+mn-cs"/>
            </a:endParaRPr>
          </a:p>
          <a:p>
            <a:pPr>
              <a:defRPr/>
            </a:pPr>
            <a:endParaRPr lang="ko-KR" altLang="en-US" b="1" dirty="0">
              <a:cs typeface="+mn-cs"/>
            </a:endParaRPr>
          </a:p>
        </p:txBody>
      </p:sp>
      <p:sp>
        <p:nvSpPr>
          <p:cNvPr id="109572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FA9C16-BAA9-403E-8FA8-7D59F6842519}" type="slidenum">
              <a:rPr lang="en-US" altLang="ko-KR" smtClean="0">
                <a:latin typeface="Optima"/>
                <a:ea typeface="가는각진제목체"/>
                <a:cs typeface="가는각진제목체"/>
              </a:rPr>
              <a:pPr/>
              <a:t>59</a:t>
            </a:fld>
            <a:endParaRPr lang="ko-KR" altLang="ko-KR" smtClean="0">
              <a:latin typeface="Optima"/>
              <a:ea typeface="가는각진제목체"/>
              <a:cs typeface="가는각진제목체"/>
            </a:endParaRPr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>
              <a:defRPr/>
            </a:pPr>
            <a:endParaRPr lang="en-US" altLang="ko-KR" b="1" dirty="0" smtClean="0">
              <a:cs typeface="+mn-cs"/>
            </a:endParaRPr>
          </a:p>
          <a:p>
            <a:pPr>
              <a:defRPr/>
            </a:pPr>
            <a:endParaRPr lang="en-US" altLang="ko-KR" b="1" dirty="0" smtClean="0">
              <a:cs typeface="+mn-cs"/>
            </a:endParaRPr>
          </a:p>
          <a:p>
            <a:pPr>
              <a:defRPr/>
            </a:pPr>
            <a:endParaRPr lang="en-US" altLang="ko-KR" b="1" dirty="0" smtClean="0">
              <a:cs typeface="+mn-cs"/>
            </a:endParaRPr>
          </a:p>
          <a:p>
            <a:pPr>
              <a:defRPr/>
            </a:pPr>
            <a:endParaRPr lang="en-US" altLang="ko-KR" b="1" dirty="0" smtClean="0">
              <a:cs typeface="+mn-cs"/>
            </a:endParaRPr>
          </a:p>
          <a:p>
            <a:pPr>
              <a:defRPr/>
            </a:pPr>
            <a:endParaRPr lang="ko-KR" altLang="en-US" b="1" dirty="0">
              <a:cs typeface="+mn-cs"/>
            </a:endParaRPr>
          </a:p>
        </p:txBody>
      </p:sp>
      <p:sp>
        <p:nvSpPr>
          <p:cNvPr id="11059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F86005-48BD-40C6-A308-F77B5DC79136}" type="slidenum">
              <a:rPr lang="en-US" altLang="ko-KR" smtClean="0">
                <a:latin typeface="Optima"/>
                <a:ea typeface="가는각진제목체"/>
                <a:cs typeface="가는각진제목체"/>
              </a:rPr>
              <a:pPr/>
              <a:t>60</a:t>
            </a:fld>
            <a:endParaRPr lang="ko-KR" altLang="ko-KR" smtClean="0">
              <a:latin typeface="Optima"/>
              <a:ea typeface="가는각진제목체"/>
              <a:cs typeface="가는각진제목체"/>
            </a:endParaRPr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1619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>
              <a:latin typeface="Optima"/>
              <a:ea typeface="가는각진제목체"/>
            </a:endParaRPr>
          </a:p>
        </p:txBody>
      </p:sp>
      <p:sp>
        <p:nvSpPr>
          <p:cNvPr id="111620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6EA9C5-9763-4BEE-8C43-06C28544E0BC}" type="slidenum">
              <a:rPr lang="en-US" altLang="ko-KR" smtClean="0">
                <a:latin typeface="Optima"/>
                <a:ea typeface="가는각진제목체"/>
                <a:cs typeface="가는각진제목체"/>
              </a:rPr>
              <a:pPr/>
              <a:t>61</a:t>
            </a:fld>
            <a:endParaRPr lang="ko-KR" altLang="ko-KR" smtClean="0">
              <a:latin typeface="Optima"/>
              <a:ea typeface="가는각진제목체"/>
              <a:cs typeface="가는각진제목체"/>
            </a:endParaRPr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4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altLang="ko-KR" smtClean="0">
                <a:latin typeface="Optima"/>
                <a:ea typeface="가는각진제목체"/>
              </a:rPr>
              <a:t>- Base</a:t>
            </a:r>
            <a:r>
              <a:rPr lang="en-US" altLang="ko-KR" baseline="0" smtClean="0">
                <a:latin typeface="Optima"/>
                <a:ea typeface="가는각진제목체"/>
              </a:rPr>
              <a:t>line </a:t>
            </a:r>
            <a:r>
              <a:rPr lang="ko-KR" altLang="en-US" baseline="0" smtClean="0">
                <a:latin typeface="Optima"/>
                <a:ea typeface="가는각진제목체"/>
              </a:rPr>
              <a:t>은 시작 스냅샷과 마지막 스냅샷을 특정 번호로 관리하는 것이다</a:t>
            </a:r>
            <a:r>
              <a:rPr lang="en-US" altLang="ko-KR" baseline="0" smtClean="0">
                <a:latin typeface="Optima"/>
                <a:ea typeface="가는각진제목체"/>
              </a:rPr>
              <a:t>.</a:t>
            </a:r>
            <a:endParaRPr lang="ko-KR" altLang="en-US" smtClean="0">
              <a:latin typeface="Optima"/>
              <a:ea typeface="가는각진제목체"/>
            </a:endParaRPr>
          </a:p>
        </p:txBody>
      </p:sp>
      <p:sp>
        <p:nvSpPr>
          <p:cNvPr id="112644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7A548D-8CBF-4796-94B1-C7BB7450D8A6}" type="slidenum">
              <a:rPr lang="en-US" altLang="ko-KR" smtClean="0">
                <a:latin typeface="Optima"/>
                <a:ea typeface="가는각진제목체"/>
                <a:cs typeface="가는각진제목체"/>
              </a:rPr>
              <a:pPr/>
              <a:t>62</a:t>
            </a:fld>
            <a:endParaRPr lang="ko-KR" altLang="ko-KR" smtClean="0">
              <a:latin typeface="Optima"/>
              <a:ea typeface="가는각진제목체"/>
              <a:cs typeface="가는각진제목체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32FA90-B644-4181-90A3-2521BE14AD92}" type="slidenum">
              <a:rPr lang="en-US" altLang="ko-KR" smtClean="0"/>
              <a:pPr>
                <a:defRPr/>
              </a:pPr>
              <a:t>6</a:t>
            </a:fld>
            <a:endParaRPr lang="ko-KR" altLang="ko-K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63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dirty="0" smtClean="0">
              <a:latin typeface="Optima"/>
              <a:ea typeface="가는각진제목체"/>
            </a:endParaRPr>
          </a:p>
        </p:txBody>
      </p:sp>
      <p:sp>
        <p:nvSpPr>
          <p:cNvPr id="6963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FE6AD8-4855-4849-B886-B29C5742A4CB}" type="slidenum">
              <a:rPr lang="en-US" altLang="ko-KR" smtClean="0">
                <a:latin typeface="Optima"/>
                <a:ea typeface="가는각진제목체"/>
                <a:cs typeface="가는각진제목체"/>
              </a:rPr>
              <a:pPr/>
              <a:t>7</a:t>
            </a:fld>
            <a:endParaRPr lang="ko-KR" altLang="ko-KR" smtClean="0">
              <a:latin typeface="Optima"/>
              <a:ea typeface="가는각진제목체"/>
              <a:cs typeface="가는각진제목체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>
              <a:latin typeface="Optima"/>
              <a:ea typeface="가는각진제목체"/>
            </a:endParaRPr>
          </a:p>
        </p:txBody>
      </p:sp>
      <p:sp>
        <p:nvSpPr>
          <p:cNvPr id="70660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C43F35-21B7-4C9E-8DDA-629DA1CC67C4}" type="slidenum">
              <a:rPr lang="ko-KR" altLang="en-US" smtClean="0">
                <a:latin typeface="Optima"/>
                <a:ea typeface="가는각진제목체"/>
                <a:cs typeface="가는각진제목체"/>
              </a:rPr>
              <a:pPr/>
              <a:t>8</a:t>
            </a:fld>
            <a:endParaRPr lang="en-US" altLang="ko-KR" smtClean="0">
              <a:latin typeface="Optima"/>
              <a:ea typeface="가는각진제목체"/>
              <a:cs typeface="가는각진제목체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latinLnBrk="1">
              <a:defRPr/>
            </a:pPr>
            <a:endParaRPr lang="ko-KR" altLang="en-US" dirty="0">
              <a:cs typeface="+mn-cs"/>
            </a:endParaRPr>
          </a:p>
        </p:txBody>
      </p:sp>
      <p:sp>
        <p:nvSpPr>
          <p:cNvPr id="71684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B4A3CC-7838-4938-9F49-4947FA30C4D0}" type="slidenum">
              <a:rPr lang="en-US" altLang="ko-KR" smtClean="0">
                <a:latin typeface="Optima"/>
                <a:ea typeface="가는각진제목체"/>
                <a:cs typeface="가는각진제목체"/>
              </a:rPr>
              <a:pPr/>
              <a:t>10</a:t>
            </a:fld>
            <a:endParaRPr lang="ko-KR" altLang="ko-KR" smtClean="0">
              <a:latin typeface="Optima"/>
              <a:ea typeface="가는각진제목체"/>
              <a:cs typeface="가는각진제목체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black">
          <a:xfrm>
            <a:off x="0" y="6640513"/>
            <a:ext cx="9144000" cy="21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736374" y="333376"/>
            <a:ext cx="2164373" cy="583247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41789" y="333376"/>
            <a:ext cx="6353908" cy="583247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제목, 텍스트 및 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41790" y="333376"/>
            <a:ext cx="8658957" cy="57467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22031" y="1125538"/>
            <a:ext cx="4164623" cy="5040312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quarter" idx="2"/>
          </p:nvPr>
        </p:nvSpPr>
        <p:spPr>
          <a:xfrm>
            <a:off x="4727331" y="1125538"/>
            <a:ext cx="4164623" cy="2443162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sz="quarter" idx="3"/>
          </p:nvPr>
        </p:nvSpPr>
        <p:spPr>
          <a:xfrm>
            <a:off x="4727331" y="3721100"/>
            <a:ext cx="4164623" cy="244475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41790" y="333376"/>
            <a:ext cx="8658957" cy="57467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22031" y="1125538"/>
            <a:ext cx="4164623" cy="5040312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727331" y="1125538"/>
            <a:ext cx="4164623" cy="5040312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ea"/>
                <a:ea typeface="+mj-ea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435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22031" y="1125538"/>
            <a:ext cx="4164623" cy="5040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727331" y="1125538"/>
            <a:ext cx="4164623" cy="5040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270" y="1535113"/>
            <a:ext cx="404153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270" y="2174875"/>
            <a:ext cx="404153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43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538" y="273051"/>
            <a:ext cx="511126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43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7" name="Rectangle 33"/>
          <p:cNvSpPr>
            <a:spLocks noChangeArrowheads="1"/>
          </p:cNvSpPr>
          <p:nvPr/>
        </p:nvSpPr>
        <p:spPr bwMode="auto">
          <a:xfrm>
            <a:off x="0" y="0"/>
            <a:ext cx="9144000" cy="333375"/>
          </a:xfrm>
          <a:prstGeom prst="rect">
            <a:avLst/>
          </a:prstGeom>
          <a:gradFill rotWithShape="1">
            <a:gsLst>
              <a:gs pos="0">
                <a:srgbClr val="FF6600">
                  <a:alpha val="69000"/>
                </a:srgbClr>
              </a:gs>
              <a:gs pos="100000">
                <a:srgbClr val="FF6600">
                  <a:gamma/>
                  <a:shade val="46275"/>
                  <a:invGamma/>
                </a:srgbClr>
              </a:gs>
            </a:gsLst>
            <a:lin ang="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185738" indent="-185738" algn="ctr" eaLnBrk="0" latinLnBrk="0" hangingPunct="0">
              <a:buFont typeface="Wingdings" pitchFamily="2" charset="2"/>
              <a:buNone/>
              <a:defRPr/>
            </a:pPr>
            <a:endParaRPr lang="ko-KR" altLang="ko-KR" sz="1600" b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027" name="Rectangle 17"/>
          <p:cNvSpPr>
            <a:spLocks noGrp="1" noChangeArrowheads="1"/>
          </p:cNvSpPr>
          <p:nvPr>
            <p:ph type="title"/>
          </p:nvPr>
        </p:nvSpPr>
        <p:spPr bwMode="auto">
          <a:xfrm>
            <a:off x="241300" y="333375"/>
            <a:ext cx="8659813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8" name="Rectangle 1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22275" y="1125538"/>
            <a:ext cx="8469313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48" name="Text Box 24"/>
          <p:cNvSpPr txBox="1">
            <a:spLocks noChangeArrowheads="1"/>
          </p:cNvSpPr>
          <p:nvPr/>
        </p:nvSpPr>
        <p:spPr bwMode="auto">
          <a:xfrm>
            <a:off x="4403725" y="6524625"/>
            <a:ext cx="3365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fld id="{E1715DE2-DC5A-4A60-964D-FDA9425F0730}" type="slidenum">
              <a:rPr kumimoji="1" lang="en-US" altLang="ko-KR" sz="1000" b="0">
                <a:solidFill>
                  <a:schemeClr val="bg2"/>
                </a:solidFill>
                <a:latin typeface="Arial" charset="0"/>
              </a:rPr>
              <a:pPr>
                <a:defRPr/>
              </a:pPr>
              <a:t>‹#›</a:t>
            </a:fld>
            <a:endParaRPr kumimoji="1" lang="en-US" altLang="ko-KR" sz="1000" b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049" name="Line 25"/>
          <p:cNvSpPr>
            <a:spLocks noChangeShapeType="1"/>
          </p:cNvSpPr>
          <p:nvPr/>
        </p:nvSpPr>
        <p:spPr bwMode="auto">
          <a:xfrm>
            <a:off x="0" y="6442075"/>
            <a:ext cx="9144000" cy="1588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 algn="ctr" eaLnBrk="0" latinLnBrk="0" hangingPunct="0">
              <a:buFont typeface="Wingdings" pitchFamily="2" charset="2"/>
              <a:buNone/>
              <a:defRPr/>
            </a:pPr>
            <a:endParaRPr lang="ko-KR" altLang="en-US">
              <a:latin typeface="Arial" charset="0"/>
            </a:endParaRPr>
          </a:p>
        </p:txBody>
      </p:sp>
      <p:sp>
        <p:nvSpPr>
          <p:cNvPr id="1055" name="Text Box 31"/>
          <p:cNvSpPr txBox="1">
            <a:spLocks noChangeArrowheads="1"/>
          </p:cNvSpPr>
          <p:nvPr/>
        </p:nvSpPr>
        <p:spPr bwMode="auto">
          <a:xfrm>
            <a:off x="7164388" y="0"/>
            <a:ext cx="2938462" cy="33655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85738" indent="-185738" eaLnBrk="0" latinLnBrk="0" hangingPunct="0">
              <a:buFont typeface="Wingdings" pitchFamily="2" charset="2"/>
              <a:buNone/>
              <a:defRPr/>
            </a:pPr>
            <a:r>
              <a:rPr kumimoji="1" lang="en-US" altLang="ko-KR" sz="1600">
                <a:solidFill>
                  <a:schemeClr val="bg1"/>
                </a:solidFill>
                <a:latin typeface="Arial" charset="0"/>
              </a:rPr>
              <a:t>Orange for Oracle</a:t>
            </a:r>
          </a:p>
        </p:txBody>
      </p:sp>
      <p:pic>
        <p:nvPicPr>
          <p:cNvPr id="1032" name="Picture 34" descr="웨어밸리로고_작은거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391525" y="6467475"/>
            <a:ext cx="75247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</p:sldLayoutIdLst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새굴림" pitchFamily="18" charset="-127"/>
          <a:ea typeface="새굴림" pitchFamily="18" charset="-127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새굴림" pitchFamily="18" charset="-127"/>
          <a:ea typeface="새굴림" pitchFamily="18" charset="-127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새굴림" pitchFamily="18" charset="-127"/>
          <a:ea typeface="새굴림" pitchFamily="18" charset="-127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새굴림" pitchFamily="18" charset="-127"/>
          <a:ea typeface="새굴림" pitchFamily="18" charset="-127"/>
        </a:defRPr>
      </a:lvl5pPr>
      <a:lvl6pPr marL="4572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새굴림" pitchFamily="18" charset="-127"/>
          <a:ea typeface="새굴림" pitchFamily="18" charset="-127"/>
        </a:defRPr>
      </a:lvl6pPr>
      <a:lvl7pPr marL="9144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새굴림" pitchFamily="18" charset="-127"/>
          <a:ea typeface="새굴림" pitchFamily="18" charset="-127"/>
        </a:defRPr>
      </a:lvl7pPr>
      <a:lvl8pPr marL="13716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새굴림" pitchFamily="18" charset="-127"/>
          <a:ea typeface="새굴림" pitchFamily="18" charset="-127"/>
        </a:defRPr>
      </a:lvl8pPr>
      <a:lvl9pPr marL="18288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새굴림" pitchFamily="18" charset="-127"/>
          <a:ea typeface="새굴림" pitchFamily="18" charset="-127"/>
        </a:defRPr>
      </a:lvl9pPr>
    </p:titleStyle>
    <p:bodyStyle>
      <a:lvl1pPr marL="274638" indent="-274638" algn="l" rtl="0" eaLnBrk="0" fontAlgn="base" hangingPunct="0">
        <a:lnSpc>
          <a:spcPct val="95000"/>
        </a:lnSpc>
        <a:spcBef>
          <a:spcPct val="25000"/>
        </a:spcBef>
        <a:spcAft>
          <a:spcPct val="0"/>
        </a:spcAft>
        <a:buClr>
          <a:schemeClr val="tx1"/>
        </a:buClr>
        <a:buFont typeface="Wingdings" pitchFamily="2" charset="2"/>
        <a:buChar char="q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19138" indent="-265113" algn="l" rtl="0" eaLnBrk="0" fontAlgn="base" hangingPunct="0">
        <a:lnSpc>
          <a:spcPct val="95000"/>
        </a:lnSpc>
        <a:spcBef>
          <a:spcPct val="25000"/>
        </a:spcBef>
        <a:spcAft>
          <a:spcPct val="0"/>
        </a:spcAft>
        <a:buClr>
          <a:schemeClr val="tx1"/>
        </a:buClr>
        <a:buFont typeface="Wingdings" pitchFamily="2" charset="2"/>
        <a:buChar char="l"/>
        <a:defRPr sz="1400" b="1">
          <a:solidFill>
            <a:schemeClr val="tx1"/>
          </a:solidFill>
          <a:latin typeface="+mn-lt"/>
          <a:ea typeface="+mn-ea"/>
        </a:defRPr>
      </a:lvl2pPr>
      <a:lvl3pPr marL="1127125" indent="-228600" algn="l" rtl="0" eaLnBrk="0" fontAlgn="base" hangingPunct="0">
        <a:lnSpc>
          <a:spcPct val="95000"/>
        </a:lnSpc>
        <a:spcBef>
          <a:spcPct val="25000"/>
        </a:spcBef>
        <a:spcAft>
          <a:spcPct val="0"/>
        </a:spcAft>
        <a:buClr>
          <a:srgbClr val="034096"/>
        </a:buClr>
        <a:buFont typeface="Wingdings" pitchFamily="2" charset="2"/>
        <a:buChar char="ü"/>
        <a:defRPr sz="1400">
          <a:solidFill>
            <a:schemeClr val="tx1"/>
          </a:solidFill>
          <a:latin typeface="+mn-lt"/>
          <a:ea typeface="+mn-ea"/>
        </a:defRPr>
      </a:lvl3pPr>
      <a:lvl4pPr marL="1535113" indent="-228600" algn="l" rtl="0" eaLnBrk="0" fontAlgn="base" hangingPunct="0">
        <a:lnSpc>
          <a:spcPct val="85000"/>
        </a:lnSpc>
        <a:spcBef>
          <a:spcPct val="25000"/>
        </a:spcBef>
        <a:spcAft>
          <a:spcPct val="0"/>
        </a:spcAft>
        <a:buFont typeface="Wingdings" pitchFamily="2" charset="2"/>
        <a:buChar char="Ø"/>
        <a:defRPr sz="1400">
          <a:solidFill>
            <a:schemeClr val="tx1"/>
          </a:solidFill>
          <a:latin typeface="+mn-lt"/>
          <a:ea typeface="+mn-ea"/>
        </a:defRPr>
      </a:lvl4pPr>
      <a:lvl5pPr marL="1943100" indent="-228600" algn="l" rtl="0" eaLnBrk="0" fontAlgn="base" hangingPunct="0">
        <a:lnSpc>
          <a:spcPct val="85000"/>
        </a:lnSpc>
        <a:spcBef>
          <a:spcPct val="25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  <a:ea typeface="+mn-ea"/>
        </a:defRPr>
      </a:lvl5pPr>
      <a:lvl6pPr marL="2400300" indent="-228600" algn="l" rtl="0" eaLnBrk="0" fontAlgn="base" hangingPunct="0">
        <a:lnSpc>
          <a:spcPct val="85000"/>
        </a:lnSpc>
        <a:spcBef>
          <a:spcPct val="25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  <a:ea typeface="+mn-ea"/>
        </a:defRPr>
      </a:lvl6pPr>
      <a:lvl7pPr marL="2857500" indent="-228600" algn="l" rtl="0" eaLnBrk="0" fontAlgn="base" hangingPunct="0">
        <a:lnSpc>
          <a:spcPct val="85000"/>
        </a:lnSpc>
        <a:spcBef>
          <a:spcPct val="25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  <a:ea typeface="+mn-ea"/>
        </a:defRPr>
      </a:lvl7pPr>
      <a:lvl8pPr marL="3314700" indent="-228600" algn="l" rtl="0" eaLnBrk="0" fontAlgn="base" hangingPunct="0">
        <a:lnSpc>
          <a:spcPct val="85000"/>
        </a:lnSpc>
        <a:spcBef>
          <a:spcPct val="25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  <a:ea typeface="+mn-ea"/>
        </a:defRPr>
      </a:lvl8pPr>
      <a:lvl9pPr marL="3771900" indent="-228600" algn="l" rtl="0" eaLnBrk="0" fontAlgn="base" hangingPunct="0">
        <a:lnSpc>
          <a:spcPct val="85000"/>
        </a:lnSpc>
        <a:spcBef>
          <a:spcPct val="25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김경수\바탕 화면\4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4188" y="1000125"/>
            <a:ext cx="8180387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슬라이드 번호 개체 틀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010400" y="6356350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latinLnBrk="0" hangingPunct="0">
              <a:buFont typeface="Wingdings" pitchFamily="2" charset="2"/>
              <a:buNone/>
            </a:pPr>
            <a:fld id="{39988036-8C4C-4B0D-AC69-271B546B80EF}" type="slidenum">
              <a:rPr lang="ko-KR" altLang="en-US"/>
              <a:pPr algn="ctr" eaLnBrk="0" latinLnBrk="0" hangingPunct="0">
                <a:buFont typeface="Wingdings" pitchFamily="2" charset="2"/>
                <a:buNone/>
              </a:pPr>
              <a:t>1</a:t>
            </a:fld>
            <a:endParaRPr lang="en-US" altLang="ko-KR"/>
          </a:p>
        </p:txBody>
      </p:sp>
      <p:sp>
        <p:nvSpPr>
          <p:cNvPr id="3077" name="TextBox 4"/>
          <p:cNvSpPr txBox="1">
            <a:spLocks noChangeArrowheads="1"/>
          </p:cNvSpPr>
          <p:nvPr/>
        </p:nvSpPr>
        <p:spPr bwMode="auto">
          <a:xfrm>
            <a:off x="1922463" y="4214813"/>
            <a:ext cx="184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latinLnBrk="0" hangingPunct="0">
              <a:buFont typeface="Wingdings" pitchFamily="2" charset="2"/>
              <a:buNone/>
            </a:pPr>
            <a:endParaRPr lang="ko-KR" altLang="en-US"/>
          </a:p>
        </p:txBody>
      </p: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5173663" y="5000625"/>
            <a:ext cx="32258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latinLnBrk="0" hangingPunct="0">
              <a:buFont typeface="Wingdings" pitchFamily="2" charset="2"/>
              <a:buNone/>
            </a:pPr>
            <a:r>
              <a:rPr lang="en-US" altLang="ko-KR" sz="1600" b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DBMS Application Development &amp;</a:t>
            </a:r>
          </a:p>
          <a:p>
            <a:pPr algn="ctr" eaLnBrk="0" latinLnBrk="0" hangingPunct="0">
              <a:buFont typeface="Wingdings" pitchFamily="2" charset="2"/>
              <a:buNone/>
            </a:pPr>
            <a:r>
              <a:rPr lang="en-US" altLang="ko-KR" sz="1600" b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Performance Management Tool</a:t>
            </a:r>
            <a:endParaRPr lang="ko-KR" altLang="en-US" sz="1600" b="0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41337" y="3929063"/>
            <a:ext cx="226202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0" latinLnBrk="0" hangingPunct="0">
              <a:buFont typeface="Wingdings" pitchFamily="2" charset="2"/>
              <a:buNone/>
              <a:defRPr/>
            </a:pPr>
            <a:r>
              <a:rPr lang="en-US" altLang="ko-KR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</a:rPr>
              <a:t>Created : </a:t>
            </a:r>
            <a:r>
              <a:rPr lang="en-US" altLang="ko-KR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</a:rPr>
              <a:t>2011. 03. 26</a:t>
            </a:r>
            <a:endParaRPr lang="ko-KR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00232" y="2643182"/>
            <a:ext cx="621510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3500" b="1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>ORANGE</a:t>
            </a:r>
            <a:r>
              <a:rPr lang="en-US" altLang="ko-KR" sz="3500" b="1" smtClean="0">
                <a:solidFill>
                  <a:srgbClr val="00B050"/>
                </a:solidFill>
              </a:rPr>
              <a:t> 5.0 </a:t>
            </a:r>
          </a:p>
          <a:p>
            <a:pPr algn="r"/>
            <a:r>
              <a:rPr lang="en-US" altLang="ko-KR" sz="3500" b="1" smtClean="0">
                <a:solidFill>
                  <a:srgbClr val="00B050"/>
                </a:solidFill>
              </a:rPr>
              <a:t>Get Started</a:t>
            </a:r>
            <a:endParaRPr lang="ko-KR" altLang="en-US" sz="3500" b="1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Wait Event Monitor</a:t>
            </a:r>
            <a:endParaRPr lang="ko-KR" altLang="en-US" dirty="0" smtClean="0"/>
          </a:p>
        </p:txBody>
      </p:sp>
      <p:sp>
        <p:nvSpPr>
          <p:cNvPr id="12291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1800" smtClean="0"/>
              <a:t>Wait Event </a:t>
            </a:r>
            <a:r>
              <a:rPr lang="ko-KR" altLang="en-US" sz="1800" smtClean="0"/>
              <a:t>정보를 </a:t>
            </a:r>
            <a:r>
              <a:rPr lang="en-US" altLang="ko-KR" sz="1800" smtClean="0"/>
              <a:t>3</a:t>
            </a:r>
            <a:r>
              <a:rPr lang="ko-KR" altLang="en-US" sz="1800" smtClean="0"/>
              <a:t>가지 형태로 제공</a:t>
            </a:r>
            <a:endParaRPr lang="en-US" altLang="ko-KR" sz="1800" smtClean="0"/>
          </a:p>
          <a:p>
            <a:pPr lvl="1"/>
            <a:r>
              <a:rPr lang="ko-KR" altLang="en-US" sz="1600" b="0" smtClean="0"/>
              <a:t>메인 화면에서는 현재 발생중인 대기 이벤트 정보를 세션 별로 최종 </a:t>
            </a:r>
            <a:r>
              <a:rPr lang="en-US" altLang="ko-KR" sz="1600" b="0" smtClean="0"/>
              <a:t>10</a:t>
            </a:r>
            <a:r>
              <a:rPr lang="ko-KR" altLang="en-US" sz="1600" b="0" smtClean="0"/>
              <a:t>개 까지 리스트 형태로 제공하며 더블 클릭하면 해당 세션에서 실행중인 쿼리를 </a:t>
            </a:r>
            <a:r>
              <a:rPr lang="en-US" altLang="ko-KR" sz="1600" b="0" smtClean="0"/>
              <a:t>Plan Tool </a:t>
            </a:r>
            <a:r>
              <a:rPr lang="ko-KR" altLang="en-US" sz="1600" b="0" smtClean="0"/>
              <a:t>에서 실행하여 준다</a:t>
            </a:r>
            <a:r>
              <a:rPr lang="en-US" altLang="ko-KR" sz="1600" b="0" smtClean="0"/>
              <a:t>.</a:t>
            </a:r>
          </a:p>
          <a:p>
            <a:pPr lvl="1"/>
            <a:r>
              <a:rPr lang="ko-KR" altLang="en-US" sz="1600" b="0" smtClean="0"/>
              <a:t>도넛 차트 모양의 </a:t>
            </a:r>
            <a:r>
              <a:rPr lang="en-US" altLang="ko-KR" sz="1600" b="0" smtClean="0"/>
              <a:t>System Event</a:t>
            </a:r>
            <a:r>
              <a:rPr lang="ko-KR" altLang="en-US" sz="1600" b="0" smtClean="0"/>
              <a:t>는 </a:t>
            </a:r>
            <a:r>
              <a:rPr lang="en-US" altLang="ko-KR" sz="1600" b="0" smtClean="0"/>
              <a:t>DB </a:t>
            </a:r>
            <a:r>
              <a:rPr lang="ko-KR" altLang="en-US" sz="1600" b="0" smtClean="0"/>
              <a:t>가 </a:t>
            </a:r>
            <a:r>
              <a:rPr lang="en-US" altLang="ko-KR" sz="1600" b="0" smtClean="0"/>
              <a:t>Startup </a:t>
            </a:r>
            <a:r>
              <a:rPr lang="ko-KR" altLang="en-US" sz="1600" b="0" smtClean="0"/>
              <a:t>한 이래 발생한 대기 이벤트 정보를 보여준다</a:t>
            </a:r>
            <a:r>
              <a:rPr lang="en-US" altLang="ko-KR" sz="1600" b="0" smtClean="0"/>
              <a:t>.</a:t>
            </a:r>
          </a:p>
          <a:p>
            <a:pPr lvl="1"/>
            <a:r>
              <a:rPr lang="ko-KR" altLang="en-US" sz="1600" b="0" smtClean="0"/>
              <a:t>하단의 그래프는  현재 발생중인 대기 이벤트 정보를 선 그래프 형태로 제공한다</a:t>
            </a:r>
            <a:r>
              <a:rPr lang="en-US" altLang="ko-KR" sz="1600" b="0" smtClean="0"/>
              <a:t>.</a:t>
            </a:r>
            <a:r>
              <a:rPr lang="en-US" altLang="ko-KR" smtClean="0"/>
              <a:t/>
            </a:r>
            <a:br>
              <a:rPr lang="en-US" altLang="ko-KR" smtClean="0"/>
            </a:br>
            <a:r>
              <a:rPr lang="en-US" altLang="ko-KR" smtClean="0"/>
              <a:t/>
            </a:r>
            <a:br>
              <a:rPr lang="en-US" altLang="ko-KR" smtClean="0"/>
            </a:br>
            <a:endParaRPr lang="ko-KR" altLang="en-US" smtClean="0"/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713" y="3023039"/>
            <a:ext cx="5165741" cy="3414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Wait Event Monitor</a:t>
            </a:r>
            <a:endParaRPr lang="ko-KR" altLang="en-US" dirty="0" smtClean="0"/>
          </a:p>
        </p:txBody>
      </p:sp>
      <p:sp>
        <p:nvSpPr>
          <p:cNvPr id="13315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1800" smtClean="0"/>
              <a:t>로깅 데이터 조회</a:t>
            </a:r>
            <a:endParaRPr lang="en-US" altLang="ko-KR" sz="1800" smtClean="0"/>
          </a:p>
          <a:p>
            <a:pPr lvl="1"/>
            <a:r>
              <a:rPr lang="ko-KR" altLang="en-US" sz="1600" b="0" smtClean="0"/>
              <a:t>옵션에서 </a:t>
            </a:r>
            <a:r>
              <a:rPr lang="en-US" altLang="ko-KR" sz="1600" b="0" smtClean="0"/>
              <a:t>Logging </a:t>
            </a:r>
            <a:r>
              <a:rPr lang="ko-KR" altLang="en-US" sz="1600" b="0" smtClean="0"/>
              <a:t>기능을 켜 놓으면 대기 이벤트가 발생한 쿼리를 저장한다</a:t>
            </a:r>
            <a:r>
              <a:rPr lang="en-US" altLang="ko-KR" sz="1600" b="0" smtClean="0"/>
              <a:t>. Current Event </a:t>
            </a:r>
            <a:r>
              <a:rPr lang="ko-KR" altLang="en-US" sz="1600" b="0" smtClean="0"/>
              <a:t>탭에서</a:t>
            </a:r>
            <a:r>
              <a:rPr lang="en-US" altLang="ko-KR" sz="1600" b="0" smtClean="0"/>
              <a:t> </a:t>
            </a:r>
            <a:r>
              <a:rPr lang="ko-KR" altLang="en-US" sz="1600" b="0" smtClean="0"/>
              <a:t>차트를 클릭하거나 </a:t>
            </a:r>
            <a:r>
              <a:rPr lang="en-US" altLang="ko-KR" sz="1600" b="0" smtClean="0"/>
              <a:t>Logging Data </a:t>
            </a:r>
            <a:r>
              <a:rPr lang="ko-KR" altLang="en-US" sz="1600" b="0" smtClean="0"/>
              <a:t>에서 일자를 선택하여 조회하면 로깅 테이블에 저장된 쿼리를</a:t>
            </a:r>
            <a:r>
              <a:rPr lang="en-US" altLang="ko-KR" sz="1600" b="0" smtClean="0"/>
              <a:t> </a:t>
            </a:r>
            <a:r>
              <a:rPr lang="ko-KR" altLang="en-US" sz="1600" b="0" smtClean="0"/>
              <a:t>조회할 수 있다</a:t>
            </a:r>
            <a:r>
              <a:rPr lang="en-US" altLang="ko-KR" sz="1600" b="0" smtClean="0"/>
              <a:t>.</a:t>
            </a:r>
          </a:p>
          <a:p>
            <a:pPr lvl="1"/>
            <a:r>
              <a:rPr lang="ko-KR" altLang="en-US" sz="1600" b="0" smtClean="0"/>
              <a:t>그리드의 각 </a:t>
            </a:r>
            <a:r>
              <a:rPr lang="en-US" altLang="ko-KR" sz="1600" b="0" smtClean="0"/>
              <a:t>Row</a:t>
            </a:r>
            <a:r>
              <a:rPr lang="ko-KR" altLang="en-US" sz="1600" b="0" smtClean="0"/>
              <a:t>를 더블 클릭하면 </a:t>
            </a:r>
            <a:r>
              <a:rPr lang="en-US" altLang="ko-KR" sz="1600" b="0" smtClean="0"/>
              <a:t>Plan Tool </a:t>
            </a:r>
            <a:r>
              <a:rPr lang="ko-KR" altLang="en-US" sz="1600" b="0" smtClean="0"/>
              <a:t>과 연동된다</a:t>
            </a:r>
            <a:r>
              <a:rPr lang="en-US" altLang="ko-KR" sz="1600" b="0" smtClean="0"/>
              <a:t>.</a:t>
            </a:r>
            <a:r>
              <a:rPr lang="en-US" altLang="ko-KR" smtClean="0"/>
              <a:t/>
            </a:r>
            <a:br>
              <a:rPr lang="en-US" altLang="ko-KR" smtClean="0"/>
            </a:br>
            <a:r>
              <a:rPr lang="en-US" altLang="ko-KR" smtClean="0"/>
              <a:t/>
            </a:r>
            <a:br>
              <a:rPr lang="en-US" altLang="ko-KR" smtClean="0"/>
            </a:br>
            <a:endParaRPr lang="ko-KR" altLang="en-US" smtClean="0"/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2800" y="2714625"/>
            <a:ext cx="7650163" cy="275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Wait Event Monitor</a:t>
            </a:r>
            <a:endParaRPr lang="ko-KR" altLang="en-US" dirty="0" smtClean="0"/>
          </a:p>
        </p:txBody>
      </p:sp>
      <p:sp>
        <p:nvSpPr>
          <p:cNvPr id="14339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1800" smtClean="0"/>
              <a:t>옵션 설정</a:t>
            </a:r>
            <a:r>
              <a:rPr lang="en-US" altLang="ko-KR" sz="1800" smtClean="0"/>
              <a:t>(1/2)</a:t>
            </a:r>
          </a:p>
          <a:p>
            <a:pPr lvl="1"/>
            <a:r>
              <a:rPr lang="en-US" altLang="ko-KR" smtClean="0"/>
              <a:t>Auto Refresh : </a:t>
            </a:r>
            <a:r>
              <a:rPr lang="ko-KR" altLang="en-US" b="0" smtClean="0"/>
              <a:t>초 단위 간격으로 </a:t>
            </a:r>
            <a:r>
              <a:rPr lang="en-US" altLang="ko-KR" b="0" smtClean="0"/>
              <a:t>Refresh </a:t>
            </a:r>
            <a:r>
              <a:rPr lang="ko-KR" altLang="en-US" b="0" smtClean="0"/>
              <a:t>한다</a:t>
            </a:r>
            <a:r>
              <a:rPr lang="en-US" altLang="ko-KR" b="0" smtClean="0"/>
              <a:t>.</a:t>
            </a:r>
          </a:p>
          <a:p>
            <a:pPr lvl="1"/>
            <a:r>
              <a:rPr lang="en-US" altLang="ko-KR" smtClean="0"/>
              <a:t>Chart : </a:t>
            </a:r>
            <a:r>
              <a:rPr lang="ko-KR" altLang="en-US" b="0" smtClean="0"/>
              <a:t>차트의 시간 범위를 나타낸다</a:t>
            </a:r>
            <a:r>
              <a:rPr lang="en-US" altLang="ko-KR" b="0" smtClean="0"/>
              <a:t>.</a:t>
            </a:r>
          </a:p>
          <a:p>
            <a:pPr lvl="1"/>
            <a:r>
              <a:rPr lang="en-US" altLang="ko-KR" smtClean="0"/>
              <a:t>Logging </a:t>
            </a:r>
          </a:p>
          <a:p>
            <a:pPr lvl="2"/>
            <a:r>
              <a:rPr lang="en-US" altLang="ko-KR" smtClean="0"/>
              <a:t>Use Logging : </a:t>
            </a:r>
            <a:r>
              <a:rPr lang="ko-KR" altLang="en-US" smtClean="0"/>
              <a:t>대기 시간이 </a:t>
            </a:r>
            <a:r>
              <a:rPr lang="en-US" altLang="ko-KR" smtClean="0"/>
              <a:t>1</a:t>
            </a:r>
            <a:r>
              <a:rPr lang="ko-KR" altLang="en-US" smtClean="0"/>
              <a:t>초 이상 걸린 </a:t>
            </a:r>
            <a:r>
              <a:rPr lang="en-US" altLang="ko-KR" smtClean="0"/>
              <a:t>SQL </a:t>
            </a:r>
            <a:r>
              <a:rPr lang="ko-KR" altLang="en-US" smtClean="0"/>
              <a:t>문장과 그 세션 정보를 로그 테이블에 저장한다</a:t>
            </a:r>
            <a:r>
              <a:rPr lang="en-US" altLang="ko-KR" smtClean="0"/>
              <a:t>.</a:t>
            </a:r>
          </a:p>
          <a:p>
            <a:pPr lvl="2"/>
            <a:r>
              <a:rPr lang="en-US" altLang="ko-KR" smtClean="0"/>
              <a:t>Auto Purge : Retention Policy</a:t>
            </a:r>
            <a:r>
              <a:rPr lang="ko-KR" altLang="en-US" smtClean="0"/>
              <a:t>의 설정을 통해 보존 주기를 설정한다</a:t>
            </a:r>
            <a:r>
              <a:rPr lang="en-US" altLang="ko-KR" smtClean="0"/>
              <a:t>.</a:t>
            </a:r>
            <a:br>
              <a:rPr lang="en-US" altLang="ko-KR" smtClean="0"/>
            </a:br>
            <a:r>
              <a:rPr lang="en-US" altLang="ko-KR" smtClean="0"/>
              <a:t/>
            </a:r>
            <a:br>
              <a:rPr lang="en-US" altLang="ko-KR" smtClean="0"/>
            </a:br>
            <a:endParaRPr lang="ko-KR" altLang="en-US" smtClean="0"/>
          </a:p>
        </p:txBody>
      </p:sp>
      <p:pic>
        <p:nvPicPr>
          <p:cNvPr id="14340" name="Picture 2" descr="Wait Opt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73300" y="2924175"/>
            <a:ext cx="4587875" cy="351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Wait Event Monitor</a:t>
            </a:r>
            <a:endParaRPr lang="ko-KR" altLang="en-US" dirty="0" smtClean="0"/>
          </a:p>
        </p:txBody>
      </p:sp>
      <p:sp>
        <p:nvSpPr>
          <p:cNvPr id="1536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1800" smtClean="0"/>
              <a:t>옵션 설정</a:t>
            </a:r>
            <a:r>
              <a:rPr lang="en-US" altLang="ko-KR" sz="1800" smtClean="0"/>
              <a:t>(2/2)</a:t>
            </a:r>
          </a:p>
          <a:p>
            <a:pPr lvl="1"/>
            <a:r>
              <a:rPr lang="ko-KR" altLang="en-US" sz="1600" b="0" smtClean="0"/>
              <a:t>모니터링 할 </a:t>
            </a:r>
            <a:r>
              <a:rPr lang="en-US" altLang="ko-KR" sz="1600" b="0" smtClean="0"/>
              <a:t>Wait Event</a:t>
            </a:r>
            <a:r>
              <a:rPr lang="ko-KR" altLang="en-US" sz="1600" b="0" smtClean="0"/>
              <a:t>를 최대 </a:t>
            </a:r>
            <a:r>
              <a:rPr lang="en-US" altLang="ko-KR" sz="1600" b="0" smtClean="0"/>
              <a:t>8</a:t>
            </a:r>
            <a:r>
              <a:rPr lang="ko-KR" altLang="en-US" sz="1600" b="0" smtClean="0"/>
              <a:t>개까지 선택 가능하다</a:t>
            </a:r>
            <a:r>
              <a:rPr lang="en-US" altLang="ko-KR" sz="1600" b="0" smtClean="0"/>
              <a:t>.</a:t>
            </a:r>
            <a:endParaRPr lang="ko-KR" altLang="en-US" sz="1600" b="0" smtClean="0"/>
          </a:p>
        </p:txBody>
      </p:sp>
      <p:pic>
        <p:nvPicPr>
          <p:cNvPr id="15364" name="Picture 2" descr="Wait Option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2013" y="2000250"/>
            <a:ext cx="4792662" cy="366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88" y="857250"/>
            <a:ext cx="23241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슬라이드 번호 개체 틀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010400" y="6356350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latinLnBrk="0" hangingPunct="0">
              <a:buFont typeface="Wingdings" pitchFamily="2" charset="2"/>
              <a:buNone/>
            </a:pPr>
            <a:fld id="{2FBA3BDE-AC98-4B0A-BFA6-AB98CE8E2D50}" type="slidenum">
              <a:rPr lang="ko-KR" altLang="en-US"/>
              <a:pPr algn="ctr" eaLnBrk="0" latinLnBrk="0" hangingPunct="0">
                <a:buFont typeface="Wingdings" pitchFamily="2" charset="2"/>
                <a:buNone/>
              </a:pPr>
              <a:t>14</a:t>
            </a:fld>
            <a:endParaRPr lang="en-US" altLang="ko-KR"/>
          </a:p>
        </p:txBody>
      </p:sp>
      <p:sp>
        <p:nvSpPr>
          <p:cNvPr id="8" name="한쪽 모서리가 잘린 사각형 7"/>
          <p:cNvSpPr/>
          <p:nvPr/>
        </p:nvSpPr>
        <p:spPr>
          <a:xfrm rot="16200000">
            <a:off x="2125251" y="-125043"/>
            <a:ext cx="5143536" cy="7250962"/>
          </a:xfrm>
          <a:prstGeom prst="snip1Rect">
            <a:avLst>
              <a:gd name="adj" fmla="val 50000"/>
            </a:avLst>
          </a:prstGeom>
          <a:gradFill flip="none" rotWithShape="1">
            <a:gsLst>
              <a:gs pos="22000">
                <a:srgbClr val="FF9933">
                  <a:alpha val="0"/>
                </a:srgbClr>
              </a:gs>
              <a:gs pos="29000">
                <a:srgbClr val="FF9933">
                  <a:alpha val="85098"/>
                </a:srgbClr>
              </a:gs>
              <a:gs pos="86000">
                <a:srgbClr val="FF6600">
                  <a:alpha val="44706"/>
                </a:srgb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latinLnBrk="0" hangingPunct="0">
              <a:buFont typeface="Wingdings" pitchFamily="2" charset="2"/>
              <a:buNone/>
              <a:defRPr/>
            </a:pPr>
            <a:endParaRPr lang="ko-KR" altLang="en-US" dirty="0"/>
          </a:p>
        </p:txBody>
      </p:sp>
      <p:sp>
        <p:nvSpPr>
          <p:cNvPr id="16391" name="TextBox 9"/>
          <p:cNvSpPr txBox="1">
            <a:spLocks noChangeArrowheads="1"/>
          </p:cNvSpPr>
          <p:nvPr/>
        </p:nvSpPr>
        <p:spPr bwMode="auto">
          <a:xfrm>
            <a:off x="3471863" y="1928813"/>
            <a:ext cx="4610100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latinLnBrk="0" hangingPunct="0">
              <a:buFont typeface="Wingdings" pitchFamily="2" charset="2"/>
              <a:buNone/>
            </a:pPr>
            <a:r>
              <a:rPr lang="en-US" altLang="ko-KR" sz="4500">
                <a:solidFill>
                  <a:srgbClr val="339933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Space Manager</a:t>
            </a:r>
            <a:endParaRPr lang="ko-KR" altLang="en-US" sz="4500">
              <a:solidFill>
                <a:srgbClr val="339933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</p:txBody>
      </p:sp>
      <p:pic>
        <p:nvPicPr>
          <p:cNvPr id="16392" name="Picture 4" descr="C:\Documents and Settings\김경수\바탕 화면\My Pictures\3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8" y="6143625"/>
            <a:ext cx="10191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3" name="TextBox 6"/>
          <p:cNvSpPr txBox="1">
            <a:spLocks noChangeArrowheads="1"/>
          </p:cNvSpPr>
          <p:nvPr/>
        </p:nvSpPr>
        <p:spPr bwMode="auto">
          <a:xfrm>
            <a:off x="4432300" y="5214938"/>
            <a:ext cx="36099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latinLnBrk="0" hangingPunct="0">
              <a:buFont typeface="Wingdings" pitchFamily="2" charset="2"/>
              <a:buNone/>
            </a:pPr>
            <a:r>
              <a:rPr lang="en-US" altLang="ko-KR" sz="1800" b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DBMS Application Development &amp;</a:t>
            </a:r>
          </a:p>
          <a:p>
            <a:pPr algn="ctr" eaLnBrk="0" latinLnBrk="0" hangingPunct="0">
              <a:buFont typeface="Wingdings" pitchFamily="2" charset="2"/>
              <a:buNone/>
            </a:pPr>
            <a:r>
              <a:rPr lang="en-US" altLang="ko-KR" sz="1800" b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Performance Management Tool</a:t>
            </a:r>
            <a:endParaRPr lang="ko-KR" altLang="en-US" sz="1800" b="0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OverView</a:t>
            </a:r>
            <a:endParaRPr lang="ko-KR" altLang="en-US" smtClean="0"/>
          </a:p>
        </p:txBody>
      </p:sp>
      <p:sp>
        <p:nvSpPr>
          <p:cNvPr id="17411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200" smtClean="0"/>
              <a:t>Space manager?</a:t>
            </a:r>
          </a:p>
          <a:p>
            <a:endParaRPr lang="en-US" altLang="ko-KR" sz="1800" smtClean="0"/>
          </a:p>
          <a:p>
            <a:pPr lvl="1"/>
            <a:r>
              <a:rPr lang="en-US" altLang="ko-KR" sz="1800" smtClean="0"/>
              <a:t>Space Manager </a:t>
            </a:r>
            <a:r>
              <a:rPr lang="ko-KR" altLang="en-US" sz="1800" smtClean="0"/>
              <a:t>는 테이블</a:t>
            </a:r>
            <a:r>
              <a:rPr lang="en-US" altLang="ko-KR" sz="1800" smtClean="0"/>
              <a:t>, </a:t>
            </a:r>
            <a:r>
              <a:rPr lang="ko-KR" altLang="en-US" sz="1800" smtClean="0"/>
              <a:t>인덱스 등 물리적 공간을 차지하는 모든 세그먼트들에 의한 테이블스페이스와 데이터파일의 사용현황을 손쉽게 파악할 수 있도록 시각화하여 표시한다</a:t>
            </a:r>
            <a:r>
              <a:rPr lang="en-US" altLang="ko-KR" sz="1800" smtClean="0"/>
              <a:t>.</a:t>
            </a:r>
          </a:p>
          <a:p>
            <a:pPr lvl="1"/>
            <a:endParaRPr lang="en-US" altLang="ko-KR" sz="1800" smtClean="0"/>
          </a:p>
          <a:p>
            <a:pPr lvl="1"/>
            <a:r>
              <a:rPr lang="ko-KR" altLang="en-US" sz="1800" smtClean="0"/>
              <a:t>테이블스페이스 사용 현황과 각 테이블스페이스에 저장되어 있는 세그먼트 리스트를 세그먼트 타입과 스키마별로 구분하여 크기와 사용량 정보를 제공한다</a:t>
            </a:r>
            <a:r>
              <a:rPr lang="en-US" altLang="ko-KR" sz="180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Space Manager</a:t>
            </a:r>
            <a:endParaRPr lang="ko-KR" altLang="en-US" dirty="0" smtClean="0"/>
          </a:p>
        </p:txBody>
      </p:sp>
      <p:sp>
        <p:nvSpPr>
          <p:cNvPr id="18435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1800" dirty="0" smtClean="0"/>
              <a:t>테이블스페이스 리스트 보기</a:t>
            </a:r>
            <a:endParaRPr lang="en-US" altLang="ko-KR" sz="1800" dirty="0" smtClean="0"/>
          </a:p>
          <a:p>
            <a:pPr lvl="1"/>
            <a:r>
              <a:rPr lang="ko-KR" altLang="en-US" sz="1600" b="0" dirty="0" smtClean="0"/>
              <a:t>화면 좌측 </a:t>
            </a:r>
            <a:r>
              <a:rPr lang="ko-KR" altLang="en-US" sz="1600" b="0" dirty="0" err="1" smtClean="0"/>
              <a:t>트리에서</a:t>
            </a:r>
            <a:r>
              <a:rPr lang="ko-KR" altLang="en-US" sz="1600" b="0" dirty="0" smtClean="0"/>
              <a:t> </a:t>
            </a:r>
            <a:r>
              <a:rPr lang="en-US" altLang="ko-KR" sz="1600" b="0" dirty="0" err="1" smtClean="0"/>
              <a:t>Tablespaces</a:t>
            </a:r>
            <a:r>
              <a:rPr lang="en-US" altLang="ko-KR" sz="1600" b="0" dirty="0" smtClean="0"/>
              <a:t> </a:t>
            </a:r>
            <a:r>
              <a:rPr lang="ko-KR" altLang="en-US" sz="1600" b="0" dirty="0" smtClean="0"/>
              <a:t>를 선택한다</a:t>
            </a:r>
            <a:r>
              <a:rPr lang="en-US" altLang="ko-KR" sz="1600" b="0" dirty="0" smtClean="0"/>
              <a:t>.</a:t>
            </a:r>
          </a:p>
          <a:p>
            <a:pPr lvl="1"/>
            <a:r>
              <a:rPr lang="ko-KR" altLang="en-US" sz="1600" b="0" dirty="0" smtClean="0"/>
              <a:t>테이블 </a:t>
            </a:r>
            <a:r>
              <a:rPr lang="ko-KR" altLang="en-US" sz="1600" b="0" dirty="0" err="1" smtClean="0"/>
              <a:t>스페이스별</a:t>
            </a:r>
            <a:r>
              <a:rPr lang="ko-KR" altLang="en-US" sz="1600" b="0" dirty="0" smtClean="0"/>
              <a:t> 사용량을 쉽게 알 수 있다</a:t>
            </a:r>
            <a:r>
              <a:rPr lang="en-US" altLang="ko-KR" sz="1600" b="0" dirty="0" smtClean="0"/>
              <a:t>.</a:t>
            </a:r>
            <a:endParaRPr lang="ko-KR" altLang="en-US" sz="1600" b="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2071678"/>
            <a:ext cx="6993864" cy="4229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Space Manager</a:t>
            </a:r>
            <a:endParaRPr lang="ko-KR" altLang="en-US" dirty="0" smtClean="0"/>
          </a:p>
        </p:txBody>
      </p:sp>
      <p:sp>
        <p:nvSpPr>
          <p:cNvPr id="19459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1800" smtClean="0"/>
              <a:t>테이블스페이스 생성</a:t>
            </a:r>
            <a:r>
              <a:rPr lang="en-US" altLang="ko-KR" sz="1800" smtClean="0"/>
              <a:t>(1/2)</a:t>
            </a:r>
          </a:p>
          <a:p>
            <a:pPr lvl="1"/>
            <a:r>
              <a:rPr lang="en-US" altLang="ko-KR" sz="1600" b="0" smtClean="0"/>
              <a:t>[Action] </a:t>
            </a:r>
            <a:r>
              <a:rPr lang="ko-KR" altLang="en-US" sz="1600" b="0" smtClean="0"/>
              <a:t>메뉴 </a:t>
            </a:r>
            <a:r>
              <a:rPr lang="en-US" altLang="ko-KR" sz="1600" b="0" smtClean="0">
                <a:sym typeface="Wingdings" pitchFamily="2" charset="2"/>
              </a:rPr>
              <a:t> [Create Tablespace] </a:t>
            </a:r>
            <a:r>
              <a:rPr lang="ko-KR" altLang="en-US" sz="1600" b="0" smtClean="0">
                <a:sym typeface="Wingdings" pitchFamily="2" charset="2"/>
              </a:rPr>
              <a:t>메뉴를 선택하거나 </a:t>
            </a:r>
            <a:r>
              <a:rPr lang="en-US" altLang="ko-KR" sz="1600" b="0" smtClean="0">
                <a:sym typeface="Wingdings" pitchFamily="2" charset="2"/>
              </a:rPr>
              <a:t>Space Manager </a:t>
            </a:r>
            <a:r>
              <a:rPr lang="ko-KR" altLang="en-US" sz="1600" b="0" smtClean="0">
                <a:sym typeface="Wingdings" pitchFamily="2" charset="2"/>
              </a:rPr>
              <a:t>툴바에서  테이블스페이스 생성 아이콘을 클릭한다</a:t>
            </a:r>
            <a:r>
              <a:rPr lang="en-US" altLang="ko-KR" sz="1600" b="0" smtClean="0">
                <a:sym typeface="Wingdings" pitchFamily="2" charset="2"/>
              </a:rPr>
              <a:t>.</a:t>
            </a:r>
          </a:p>
          <a:p>
            <a:pPr lvl="1"/>
            <a:r>
              <a:rPr lang="ko-KR" altLang="en-US" sz="1600" b="0" smtClean="0"/>
              <a:t>원하는 속성을 설정하고 테이블스페이스 이름을 설정한다</a:t>
            </a:r>
            <a:r>
              <a:rPr lang="en-US" altLang="ko-KR" sz="1600" b="0" smtClean="0"/>
              <a:t>.</a:t>
            </a:r>
            <a:endParaRPr lang="ko-KR" altLang="en-US" sz="1600" b="0" smtClean="0"/>
          </a:p>
        </p:txBody>
      </p:sp>
      <p:pic>
        <p:nvPicPr>
          <p:cNvPr id="19460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1175" y="2276475"/>
            <a:ext cx="5503863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Space Manager</a:t>
            </a:r>
            <a:endParaRPr lang="ko-KR" altLang="en-US" dirty="0" smtClean="0"/>
          </a:p>
        </p:txBody>
      </p:sp>
      <p:sp>
        <p:nvSpPr>
          <p:cNvPr id="2048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1800" smtClean="0"/>
              <a:t>테이블스페이스 생성</a:t>
            </a:r>
            <a:r>
              <a:rPr lang="en-US" altLang="ko-KR" sz="1800" smtClean="0"/>
              <a:t>(2/2)</a:t>
            </a:r>
          </a:p>
          <a:p>
            <a:pPr lvl="1"/>
            <a:r>
              <a:rPr lang="ko-KR" altLang="en-US" sz="1600" b="0" smtClean="0"/>
              <a:t>테이블 스페이스에 만들 </a:t>
            </a:r>
            <a:r>
              <a:rPr lang="en-US" altLang="ko-KR" sz="1600" b="0" smtClean="0"/>
              <a:t>Data File</a:t>
            </a:r>
            <a:r>
              <a:rPr lang="ko-KR" altLang="en-US" sz="1600" b="0" smtClean="0"/>
              <a:t>의 이름과 </a:t>
            </a:r>
            <a:r>
              <a:rPr lang="en-US" altLang="ko-KR" sz="1600" b="0" smtClean="0"/>
              <a:t>File Size</a:t>
            </a:r>
            <a:r>
              <a:rPr lang="ko-KR" altLang="en-US" sz="1600" b="0" smtClean="0"/>
              <a:t>를 속성을 설정한다</a:t>
            </a:r>
            <a:r>
              <a:rPr lang="en-US" altLang="ko-KR" sz="1600" b="0" smtClean="0"/>
              <a:t>.</a:t>
            </a:r>
            <a:endParaRPr lang="ko-KR" altLang="en-US" sz="1600" b="0" smtClean="0"/>
          </a:p>
        </p:txBody>
      </p:sp>
      <p:pic>
        <p:nvPicPr>
          <p:cNvPr id="2048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46263" y="1989138"/>
            <a:ext cx="5503862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Space Manager</a:t>
            </a:r>
            <a:endParaRPr lang="ko-KR" altLang="en-US" dirty="0" smtClean="0"/>
          </a:p>
        </p:txBody>
      </p:sp>
      <p:sp>
        <p:nvSpPr>
          <p:cNvPr id="2150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1800" smtClean="0"/>
              <a:t>테이블스페이스 변경</a:t>
            </a:r>
            <a:endParaRPr lang="en-US" altLang="ko-KR" sz="1800" smtClean="0"/>
          </a:p>
          <a:p>
            <a:pPr lvl="1"/>
            <a:r>
              <a:rPr lang="en-US" altLang="ko-KR" sz="1600" b="0" smtClean="0"/>
              <a:t>[Action] </a:t>
            </a:r>
            <a:r>
              <a:rPr lang="ko-KR" altLang="en-US" sz="1600" b="0" smtClean="0"/>
              <a:t>메뉴 </a:t>
            </a:r>
            <a:r>
              <a:rPr lang="en-US" altLang="ko-KR" sz="1600" b="0" smtClean="0">
                <a:sym typeface="Wingdings" pitchFamily="2" charset="2"/>
              </a:rPr>
              <a:t> [Alter Tablespace] </a:t>
            </a:r>
            <a:r>
              <a:rPr lang="ko-KR" altLang="en-US" sz="1600" b="0" smtClean="0">
                <a:sym typeface="Wingdings" pitchFamily="2" charset="2"/>
              </a:rPr>
              <a:t>메뉴를 선택하거나 </a:t>
            </a:r>
            <a:r>
              <a:rPr lang="en-US" altLang="ko-KR" sz="1600" b="0" smtClean="0">
                <a:sym typeface="Wingdings" pitchFamily="2" charset="2"/>
              </a:rPr>
              <a:t>Space Manager </a:t>
            </a:r>
            <a:r>
              <a:rPr lang="ko-KR" altLang="en-US" sz="1600" b="0" smtClean="0">
                <a:sym typeface="Wingdings" pitchFamily="2" charset="2"/>
              </a:rPr>
              <a:t>툴바에서 테이블 스페이스 변경아이콘을 클릭한다</a:t>
            </a:r>
            <a:r>
              <a:rPr lang="en-US" altLang="ko-KR" sz="1600" b="0" smtClean="0">
                <a:sym typeface="Wingdings" pitchFamily="2" charset="2"/>
              </a:rPr>
              <a:t>.</a:t>
            </a:r>
            <a:endParaRPr lang="ko-KR" altLang="en-US" sz="1600" b="0" smtClean="0"/>
          </a:p>
        </p:txBody>
      </p:sp>
      <p:pic>
        <p:nvPicPr>
          <p:cNvPr id="2150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46263" y="2060575"/>
            <a:ext cx="5503862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88" y="857250"/>
            <a:ext cx="23241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슬라이드 번호 개체 틀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010400" y="6356350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latinLnBrk="0" hangingPunct="0">
              <a:buFont typeface="Wingdings" pitchFamily="2" charset="2"/>
              <a:buNone/>
            </a:pPr>
            <a:fld id="{4F241B66-3359-42CA-8431-4E527B5CA0F9}" type="slidenum">
              <a:rPr lang="ko-KR" altLang="en-US"/>
              <a:pPr algn="ctr" eaLnBrk="0" latinLnBrk="0" hangingPunct="0">
                <a:buFont typeface="Wingdings" pitchFamily="2" charset="2"/>
                <a:buNone/>
              </a:pPr>
              <a:t>2</a:t>
            </a:fld>
            <a:endParaRPr lang="en-US" altLang="ko-KR"/>
          </a:p>
        </p:txBody>
      </p:sp>
      <p:sp>
        <p:nvSpPr>
          <p:cNvPr id="8" name="한쪽 모서리가 잘린 사각형 7"/>
          <p:cNvSpPr/>
          <p:nvPr/>
        </p:nvSpPr>
        <p:spPr>
          <a:xfrm rot="16200000">
            <a:off x="2125251" y="-125043"/>
            <a:ext cx="5143536" cy="7250962"/>
          </a:xfrm>
          <a:prstGeom prst="snip1Rect">
            <a:avLst>
              <a:gd name="adj" fmla="val 50000"/>
            </a:avLst>
          </a:prstGeom>
          <a:gradFill flip="none" rotWithShape="1">
            <a:gsLst>
              <a:gs pos="22000">
                <a:srgbClr val="FF9933">
                  <a:alpha val="0"/>
                </a:srgbClr>
              </a:gs>
              <a:gs pos="29000">
                <a:srgbClr val="FF9933">
                  <a:alpha val="85098"/>
                </a:srgbClr>
              </a:gs>
              <a:gs pos="86000">
                <a:srgbClr val="FF6600">
                  <a:alpha val="44706"/>
                </a:srgb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latinLnBrk="0" hangingPunct="0">
              <a:buFont typeface="Wingdings" pitchFamily="2" charset="2"/>
              <a:buNone/>
              <a:defRPr/>
            </a:pPr>
            <a:endParaRPr lang="ko-KR" altLang="en-US" dirty="0"/>
          </a:p>
        </p:txBody>
      </p:sp>
      <p:sp>
        <p:nvSpPr>
          <p:cNvPr id="4103" name="TextBox 9"/>
          <p:cNvSpPr txBox="1">
            <a:spLocks noChangeArrowheads="1"/>
          </p:cNvSpPr>
          <p:nvPr/>
        </p:nvSpPr>
        <p:spPr bwMode="auto">
          <a:xfrm>
            <a:off x="3121025" y="1928813"/>
            <a:ext cx="5162550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latinLnBrk="0" hangingPunct="0">
              <a:buFont typeface="Wingdings" pitchFamily="2" charset="2"/>
              <a:buNone/>
            </a:pPr>
            <a:r>
              <a:rPr lang="en-US" altLang="ko-KR" sz="4500">
                <a:solidFill>
                  <a:srgbClr val="339933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Instance Monitor</a:t>
            </a:r>
            <a:endParaRPr lang="ko-KR" altLang="en-US" sz="4500">
              <a:solidFill>
                <a:srgbClr val="339933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</p:txBody>
      </p:sp>
      <p:pic>
        <p:nvPicPr>
          <p:cNvPr id="4104" name="Picture 4" descr="C:\Documents and Settings\김경수\바탕 화면\My Pictures\3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8" y="6143625"/>
            <a:ext cx="10191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5" name="TextBox 6"/>
          <p:cNvSpPr txBox="1">
            <a:spLocks noChangeArrowheads="1"/>
          </p:cNvSpPr>
          <p:nvPr/>
        </p:nvSpPr>
        <p:spPr bwMode="auto">
          <a:xfrm>
            <a:off x="4432300" y="5214938"/>
            <a:ext cx="36099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latinLnBrk="0" hangingPunct="0">
              <a:buFont typeface="Wingdings" pitchFamily="2" charset="2"/>
              <a:buNone/>
            </a:pPr>
            <a:r>
              <a:rPr lang="en-US" altLang="ko-KR" sz="1800" b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DBMS Application Development &amp;</a:t>
            </a:r>
          </a:p>
          <a:p>
            <a:pPr algn="ctr" eaLnBrk="0" latinLnBrk="0" hangingPunct="0">
              <a:buFont typeface="Wingdings" pitchFamily="2" charset="2"/>
              <a:buNone/>
            </a:pPr>
            <a:r>
              <a:rPr lang="en-US" altLang="ko-KR" sz="1800" b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Performance Management Tool</a:t>
            </a:r>
            <a:endParaRPr lang="ko-KR" altLang="en-US" sz="1800" b="0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Space Manager</a:t>
            </a:r>
            <a:endParaRPr lang="ko-KR" altLang="en-US" dirty="0" smtClean="0"/>
          </a:p>
        </p:txBody>
      </p:sp>
      <p:sp>
        <p:nvSpPr>
          <p:cNvPr id="22531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1800" smtClean="0"/>
              <a:t>테이블스페이스 삭제</a:t>
            </a:r>
            <a:endParaRPr lang="en-US" altLang="ko-KR" sz="1800" smtClean="0"/>
          </a:p>
          <a:p>
            <a:pPr lvl="1"/>
            <a:r>
              <a:rPr lang="ko-KR" altLang="en-US" sz="1600" b="0" smtClean="0"/>
              <a:t>테이블스페이스 리스트에서 삭제하고자 하는 테이블스페이스를 선택한다</a:t>
            </a:r>
            <a:r>
              <a:rPr lang="en-US" altLang="ko-KR" sz="1600" b="0" smtClean="0"/>
              <a:t>.</a:t>
            </a:r>
          </a:p>
          <a:p>
            <a:pPr lvl="1"/>
            <a:r>
              <a:rPr lang="en-US" altLang="ko-KR" sz="1600" b="0" smtClean="0"/>
              <a:t>[Action] </a:t>
            </a:r>
            <a:r>
              <a:rPr lang="ko-KR" altLang="en-US" sz="1600" b="0" smtClean="0"/>
              <a:t>메뉴 </a:t>
            </a:r>
            <a:r>
              <a:rPr lang="en-US" altLang="ko-KR" sz="1600" b="0" smtClean="0">
                <a:sym typeface="Wingdings" pitchFamily="2" charset="2"/>
              </a:rPr>
              <a:t> [Drop Tablespace] </a:t>
            </a:r>
            <a:r>
              <a:rPr lang="ko-KR" altLang="en-US" sz="1600" b="0" smtClean="0">
                <a:sym typeface="Wingdings" pitchFamily="2" charset="2"/>
              </a:rPr>
              <a:t>메뉴를 선택하거나 스페이스 매니저 툴바에서 테이블 스페이스 삭제아이콘을 클릭한다</a:t>
            </a:r>
            <a:r>
              <a:rPr lang="en-US" altLang="ko-KR" sz="1600" b="0" smtClean="0">
                <a:sym typeface="Wingdings" pitchFamily="2" charset="2"/>
              </a:rPr>
              <a:t>.</a:t>
            </a:r>
            <a:endParaRPr lang="ko-KR" altLang="en-US" sz="1600" b="0" smtClean="0"/>
          </a:p>
        </p:txBody>
      </p:sp>
      <p:pic>
        <p:nvPicPr>
          <p:cNvPr id="2253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1175" y="2276475"/>
            <a:ext cx="5503863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Space Manager</a:t>
            </a:r>
            <a:endParaRPr lang="ko-KR" altLang="en-US" dirty="0" smtClean="0"/>
          </a:p>
        </p:txBody>
      </p:sp>
      <p:sp>
        <p:nvSpPr>
          <p:cNvPr id="23555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1800" dirty="0" smtClean="0"/>
              <a:t>데이터 파일 리스트 보기</a:t>
            </a:r>
            <a:endParaRPr lang="en-US" altLang="ko-KR" sz="1800" dirty="0" smtClean="0"/>
          </a:p>
          <a:p>
            <a:pPr lvl="1"/>
            <a:r>
              <a:rPr lang="ko-KR" altLang="en-US" sz="1600" b="0" dirty="0" smtClean="0"/>
              <a:t>화면 좌측 </a:t>
            </a:r>
            <a:r>
              <a:rPr lang="ko-KR" altLang="en-US" sz="1600" b="0" dirty="0" err="1" smtClean="0"/>
              <a:t>트리에서</a:t>
            </a:r>
            <a:r>
              <a:rPr lang="ko-KR" altLang="en-US" sz="1600" b="0" dirty="0" smtClean="0"/>
              <a:t> </a:t>
            </a:r>
            <a:r>
              <a:rPr lang="en-US" altLang="ko-KR" sz="1600" b="0" dirty="0" err="1" smtClean="0"/>
              <a:t>Datafiles</a:t>
            </a:r>
            <a:r>
              <a:rPr lang="en-US" altLang="ko-KR" sz="1600" b="0" dirty="0" smtClean="0"/>
              <a:t> </a:t>
            </a:r>
            <a:r>
              <a:rPr lang="ko-KR" altLang="en-US" sz="1600" b="0" dirty="0" smtClean="0"/>
              <a:t>를 선택한다</a:t>
            </a:r>
            <a:r>
              <a:rPr lang="en-US" altLang="ko-KR" sz="1600" b="0" dirty="0" smtClean="0"/>
              <a:t>.</a:t>
            </a:r>
          </a:p>
          <a:p>
            <a:pPr lvl="1"/>
            <a:r>
              <a:rPr lang="ko-KR" altLang="en-US" sz="1600" b="0" dirty="0" smtClean="0"/>
              <a:t>모든 데이터 파일 리스트와 사용량을 알 수 있다</a:t>
            </a:r>
            <a:r>
              <a:rPr lang="en-US" altLang="ko-KR" sz="1600" b="0" dirty="0" smtClean="0"/>
              <a:t>.</a:t>
            </a:r>
            <a:endParaRPr lang="ko-KR" altLang="en-US" sz="1600" b="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7" y="2071678"/>
            <a:ext cx="6899181" cy="4171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Space Manager</a:t>
            </a:r>
            <a:endParaRPr lang="ko-KR" altLang="en-US" dirty="0" smtClean="0"/>
          </a:p>
        </p:txBody>
      </p:sp>
      <p:sp>
        <p:nvSpPr>
          <p:cNvPr id="23555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1800" dirty="0" smtClean="0"/>
              <a:t>데이터 파일  </a:t>
            </a:r>
            <a:r>
              <a:rPr lang="ko-KR" altLang="en-US" sz="1800" dirty="0" err="1" smtClean="0"/>
              <a:t>맵보기</a:t>
            </a:r>
            <a:endParaRPr lang="en-US" altLang="ko-KR" sz="1800" dirty="0" smtClean="0"/>
          </a:p>
          <a:p>
            <a:pPr lvl="1"/>
            <a:r>
              <a:rPr lang="ko-KR" altLang="en-US" sz="1600" b="0" dirty="0" smtClean="0"/>
              <a:t>화면 좌측 </a:t>
            </a:r>
            <a:r>
              <a:rPr lang="ko-KR" altLang="en-US" sz="1600" b="0" dirty="0" err="1" smtClean="0"/>
              <a:t>트리에서</a:t>
            </a:r>
            <a:r>
              <a:rPr lang="ko-KR" altLang="en-US" sz="1600" b="0" dirty="0" smtClean="0"/>
              <a:t> 특정 데이터 파일 한 개를 선택한다</a:t>
            </a:r>
            <a:r>
              <a:rPr lang="en-US" altLang="ko-KR" sz="1600" b="0" dirty="0" smtClean="0"/>
              <a:t>.</a:t>
            </a:r>
          </a:p>
          <a:p>
            <a:pPr lvl="1"/>
            <a:r>
              <a:rPr lang="ko-KR" altLang="en-US" sz="1600" b="0" dirty="0" smtClean="0"/>
              <a:t>우측 상단에서 세그먼트를 선택하면 하단 </a:t>
            </a:r>
            <a:r>
              <a:rPr lang="ko-KR" altLang="en-US" sz="1600" b="0" dirty="0" err="1" smtClean="0"/>
              <a:t>맵에서</a:t>
            </a:r>
            <a:r>
              <a:rPr lang="ko-KR" altLang="en-US" sz="1600" b="0" dirty="0" smtClean="0"/>
              <a:t> 해당 세그먼트가 위치한 곳을 빨간색 블록으로 </a:t>
            </a:r>
            <a:r>
              <a:rPr lang="ko-KR" altLang="en-US" sz="1600" b="0" dirty="0" err="1" smtClean="0"/>
              <a:t>ㅇ라려준다</a:t>
            </a:r>
            <a:r>
              <a:rPr lang="en-US" altLang="ko-KR" sz="1600" b="0" dirty="0" smtClean="0"/>
              <a:t>.</a:t>
            </a:r>
            <a:endParaRPr lang="ko-KR" altLang="en-US" sz="1600" b="0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2357430"/>
            <a:ext cx="6429388" cy="3887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Space Manager</a:t>
            </a:r>
            <a:endParaRPr lang="ko-KR" altLang="en-US" dirty="0" smtClean="0"/>
          </a:p>
        </p:txBody>
      </p:sp>
      <p:sp>
        <p:nvSpPr>
          <p:cNvPr id="23555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1800" dirty="0" smtClean="0"/>
              <a:t>데이터 파일 내에 존재하는 세그먼트 사용량 보기</a:t>
            </a:r>
            <a:endParaRPr lang="en-US" altLang="ko-KR" sz="1800" dirty="0" smtClean="0"/>
          </a:p>
          <a:p>
            <a:pPr lvl="1"/>
            <a:r>
              <a:rPr lang="ko-KR" altLang="en-US" sz="1600" b="0" dirty="0" smtClean="0"/>
              <a:t>화면 좌측 </a:t>
            </a:r>
            <a:r>
              <a:rPr lang="ko-KR" altLang="en-US" sz="1600" b="0" dirty="0" err="1" smtClean="0"/>
              <a:t>트리에서</a:t>
            </a:r>
            <a:r>
              <a:rPr lang="ko-KR" altLang="en-US" sz="1600" b="0" dirty="0" smtClean="0"/>
              <a:t> 특정 데이터 파일 한 개를 선택한다</a:t>
            </a:r>
            <a:r>
              <a:rPr lang="en-US" altLang="ko-KR" sz="1600" b="0" dirty="0" smtClean="0"/>
              <a:t>.</a:t>
            </a:r>
          </a:p>
          <a:p>
            <a:pPr lvl="1"/>
            <a:r>
              <a:rPr lang="ko-KR" altLang="en-US" sz="1600" b="0" dirty="0" smtClean="0"/>
              <a:t>우측 상단에서 세그먼트를 선택하고 하단에서 </a:t>
            </a:r>
            <a:r>
              <a:rPr lang="en-US" altLang="ko-KR" sz="1600" b="0" dirty="0" smtClean="0"/>
              <a:t>Segment  Info </a:t>
            </a:r>
            <a:r>
              <a:rPr lang="ko-KR" altLang="en-US" sz="1600" b="0" dirty="0" smtClean="0"/>
              <a:t>탭을 선택한다</a:t>
            </a:r>
            <a:r>
              <a:rPr lang="en-US" altLang="ko-KR" sz="1600" b="0" dirty="0" smtClean="0"/>
              <a:t>.</a:t>
            </a:r>
            <a:endParaRPr lang="ko-KR" altLang="en-US" sz="1600" b="0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2214554"/>
            <a:ext cx="6742645" cy="4077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Space Manager</a:t>
            </a:r>
            <a:endParaRPr lang="ko-KR" altLang="en-US" dirty="0" smtClean="0"/>
          </a:p>
        </p:txBody>
      </p:sp>
      <p:sp>
        <p:nvSpPr>
          <p:cNvPr id="24579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1800" dirty="0" err="1" smtClean="0"/>
              <a:t>리두</a:t>
            </a:r>
            <a:r>
              <a:rPr lang="ko-KR" altLang="en-US" sz="1800" dirty="0" smtClean="0"/>
              <a:t> 로그 그룹 보기</a:t>
            </a:r>
            <a:endParaRPr lang="en-US" altLang="ko-KR" sz="1800" dirty="0" smtClean="0"/>
          </a:p>
          <a:p>
            <a:pPr lvl="1"/>
            <a:r>
              <a:rPr lang="ko-KR" altLang="en-US" sz="1600" b="0" dirty="0" smtClean="0"/>
              <a:t>화면 좌측 </a:t>
            </a:r>
            <a:r>
              <a:rPr lang="ko-KR" altLang="en-US" sz="1600" b="0" dirty="0" err="1" smtClean="0"/>
              <a:t>트리에서</a:t>
            </a:r>
            <a:r>
              <a:rPr lang="ko-KR" altLang="en-US" sz="1600" b="0" dirty="0" smtClean="0"/>
              <a:t> </a:t>
            </a:r>
            <a:r>
              <a:rPr lang="en-US" altLang="ko-KR" sz="1600" b="0" dirty="0" smtClean="0"/>
              <a:t>Redo Log Group </a:t>
            </a:r>
            <a:r>
              <a:rPr lang="ko-KR" altLang="en-US" sz="1600" b="0" dirty="0" smtClean="0"/>
              <a:t>을 선택한다</a:t>
            </a:r>
            <a:r>
              <a:rPr lang="en-US" altLang="ko-KR" sz="1600" b="0" dirty="0" smtClean="0"/>
              <a:t>.</a:t>
            </a:r>
            <a:endParaRPr lang="ko-KR" altLang="en-US" sz="1600" b="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1928802"/>
            <a:ext cx="6858016" cy="4146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ko-KR" dirty="0" smtClean="0"/>
              <a:t>Space Manager</a:t>
            </a:r>
            <a:endParaRPr lang="ko-KR" altLang="en-US" dirty="0" smtClean="0"/>
          </a:p>
        </p:txBody>
      </p:sp>
      <p:sp>
        <p:nvSpPr>
          <p:cNvPr id="25603" name="내용 개체 틀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ko-KR" altLang="en-US" sz="1800" smtClean="0"/>
              <a:t>리두 로그 그룹 생성</a:t>
            </a:r>
            <a:endParaRPr lang="en-US" altLang="ko-KR" sz="1800" smtClean="0"/>
          </a:p>
          <a:p>
            <a:pPr lvl="1"/>
            <a:r>
              <a:rPr lang="en-US" altLang="ko-KR" sz="1600" b="0" smtClean="0"/>
              <a:t>[Action] </a:t>
            </a:r>
            <a:r>
              <a:rPr lang="ko-KR" altLang="en-US" sz="1600" b="0" smtClean="0"/>
              <a:t>메뉴 </a:t>
            </a:r>
            <a:r>
              <a:rPr lang="en-US" altLang="ko-KR" sz="1600" b="0" smtClean="0">
                <a:sym typeface="Wingdings" pitchFamily="2" charset="2"/>
              </a:rPr>
              <a:t> [Create Redo Log Group List] </a:t>
            </a:r>
            <a:r>
              <a:rPr lang="ko-KR" altLang="en-US" sz="1600" b="0" smtClean="0">
                <a:sym typeface="Wingdings" pitchFamily="2" charset="2"/>
              </a:rPr>
              <a:t>메뉴를 선택하여 리두 로그 그룹을 생성할 수 있다</a:t>
            </a:r>
            <a:r>
              <a:rPr lang="en-US" altLang="ko-KR" sz="1600" b="0" smtClean="0">
                <a:sym typeface="Wingdings" pitchFamily="2" charset="2"/>
              </a:rPr>
              <a:t>.</a:t>
            </a:r>
            <a:endParaRPr lang="en-US" altLang="ko-KR" sz="1600" b="0" smtClean="0"/>
          </a:p>
        </p:txBody>
      </p:sp>
      <p:pic>
        <p:nvPicPr>
          <p:cNvPr id="2560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14525" y="2060575"/>
            <a:ext cx="5503863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ko-KR" dirty="0" smtClean="0"/>
              <a:t>Space Manager</a:t>
            </a:r>
            <a:endParaRPr lang="ko-KR" altLang="en-US" dirty="0" smtClean="0"/>
          </a:p>
        </p:txBody>
      </p:sp>
      <p:sp>
        <p:nvSpPr>
          <p:cNvPr id="26627" name="내용 개체 틀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ko-KR" altLang="en-US" sz="1800" smtClean="0"/>
              <a:t>리두 로그 그룹 멤버 추가</a:t>
            </a:r>
            <a:endParaRPr lang="en-US" altLang="ko-KR" sz="1800" smtClean="0"/>
          </a:p>
          <a:p>
            <a:pPr lvl="1"/>
            <a:r>
              <a:rPr lang="en-US" altLang="ko-KR" sz="1600" b="0" smtClean="0"/>
              <a:t>[Action] </a:t>
            </a:r>
            <a:r>
              <a:rPr lang="ko-KR" altLang="en-US" sz="1600" b="0" smtClean="0"/>
              <a:t>메뉴 </a:t>
            </a:r>
            <a:r>
              <a:rPr lang="en-US" altLang="ko-KR" sz="1600" b="0" smtClean="0">
                <a:sym typeface="Wingdings" pitchFamily="2" charset="2"/>
              </a:rPr>
              <a:t> [Alter Redo</a:t>
            </a:r>
            <a:r>
              <a:rPr lang="ko-KR" altLang="en-US" sz="1600" b="0" smtClean="0">
                <a:sym typeface="Wingdings" pitchFamily="2" charset="2"/>
              </a:rPr>
              <a:t> </a:t>
            </a:r>
            <a:r>
              <a:rPr lang="en-US" altLang="ko-KR" sz="1600" b="0" smtClean="0">
                <a:sym typeface="Wingdings" pitchFamily="2" charset="2"/>
              </a:rPr>
              <a:t>Log Group List] </a:t>
            </a:r>
            <a:r>
              <a:rPr lang="ko-KR" altLang="en-US" sz="1600" b="0" smtClean="0">
                <a:sym typeface="Wingdings" pitchFamily="2" charset="2"/>
              </a:rPr>
              <a:t>메뉴를 선택하여 리두 로그 그룹에 멤버를 추가할 수 있다</a:t>
            </a:r>
            <a:r>
              <a:rPr lang="en-US" altLang="ko-KR" sz="1600" b="0" smtClean="0">
                <a:sym typeface="Wingdings" pitchFamily="2" charset="2"/>
              </a:rPr>
              <a:t>.</a:t>
            </a:r>
            <a:endParaRPr lang="en-US" altLang="ko-KR" sz="1600" b="0" smtClean="0"/>
          </a:p>
        </p:txBody>
      </p:sp>
      <p:pic>
        <p:nvPicPr>
          <p:cNvPr id="2662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1175" y="1989138"/>
            <a:ext cx="5503863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Space Manager</a:t>
            </a:r>
            <a:endParaRPr lang="ko-KR" altLang="en-US" dirty="0" smtClean="0"/>
          </a:p>
        </p:txBody>
      </p:sp>
      <p:sp>
        <p:nvSpPr>
          <p:cNvPr id="27651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1800" dirty="0" smtClean="0"/>
              <a:t>롤백 세그먼트 리스트 보기</a:t>
            </a:r>
            <a:endParaRPr lang="en-US" altLang="ko-KR" sz="1800" dirty="0" smtClean="0"/>
          </a:p>
          <a:p>
            <a:pPr lvl="1"/>
            <a:r>
              <a:rPr lang="ko-KR" altLang="en-US" sz="1600" b="0" dirty="0" smtClean="0"/>
              <a:t>화면 좌측 </a:t>
            </a:r>
            <a:r>
              <a:rPr lang="ko-KR" altLang="en-US" sz="1600" b="0" dirty="0" err="1" smtClean="0"/>
              <a:t>트리에서</a:t>
            </a:r>
            <a:r>
              <a:rPr lang="ko-KR" altLang="en-US" sz="1600" b="0" dirty="0" smtClean="0"/>
              <a:t> </a:t>
            </a:r>
            <a:r>
              <a:rPr lang="en-US" altLang="ko-KR" sz="1600" b="0" dirty="0" smtClean="0"/>
              <a:t>Rollback Segment </a:t>
            </a:r>
            <a:r>
              <a:rPr lang="ko-KR" altLang="en-US" sz="1600" b="0" dirty="0" smtClean="0"/>
              <a:t>를 선택한다</a:t>
            </a:r>
            <a:r>
              <a:rPr lang="en-US" altLang="ko-KR" sz="1600" b="0" dirty="0" smtClean="0"/>
              <a:t>.</a:t>
            </a:r>
            <a:endParaRPr lang="ko-KR" altLang="en-US" sz="1600" b="0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5" y="2071678"/>
            <a:ext cx="6973387" cy="4216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88" y="857250"/>
            <a:ext cx="23241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슬라이드 번호 개체 틀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010400" y="6356350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latinLnBrk="0" hangingPunct="0">
              <a:buFont typeface="Wingdings" pitchFamily="2" charset="2"/>
              <a:buNone/>
            </a:pPr>
            <a:fld id="{2D55588F-6446-43C1-AB5E-A6A449A48C09}" type="slidenum">
              <a:rPr lang="ko-KR" altLang="en-US"/>
              <a:pPr algn="ctr" eaLnBrk="0" latinLnBrk="0" hangingPunct="0">
                <a:buFont typeface="Wingdings" pitchFamily="2" charset="2"/>
                <a:buNone/>
              </a:pPr>
              <a:t>28</a:t>
            </a:fld>
            <a:endParaRPr lang="en-US" altLang="ko-KR"/>
          </a:p>
        </p:txBody>
      </p:sp>
      <p:sp>
        <p:nvSpPr>
          <p:cNvPr id="8" name="한쪽 모서리가 잘린 사각형 7"/>
          <p:cNvSpPr/>
          <p:nvPr/>
        </p:nvSpPr>
        <p:spPr>
          <a:xfrm rot="16200000">
            <a:off x="2125251" y="-125043"/>
            <a:ext cx="5143536" cy="7250962"/>
          </a:xfrm>
          <a:prstGeom prst="snip1Rect">
            <a:avLst>
              <a:gd name="adj" fmla="val 50000"/>
            </a:avLst>
          </a:prstGeom>
          <a:gradFill flip="none" rotWithShape="1">
            <a:gsLst>
              <a:gs pos="22000">
                <a:srgbClr val="FF9933">
                  <a:alpha val="0"/>
                </a:srgbClr>
              </a:gs>
              <a:gs pos="29000">
                <a:srgbClr val="FF9933">
                  <a:alpha val="85098"/>
                </a:srgbClr>
              </a:gs>
              <a:gs pos="86000">
                <a:srgbClr val="FF6600">
                  <a:alpha val="44706"/>
                </a:srgb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latinLnBrk="0" hangingPunct="0">
              <a:buFont typeface="Wingdings" pitchFamily="2" charset="2"/>
              <a:buNone/>
              <a:defRPr/>
            </a:pPr>
            <a:endParaRPr lang="ko-KR" altLang="en-US" dirty="0"/>
          </a:p>
        </p:txBody>
      </p:sp>
      <p:sp>
        <p:nvSpPr>
          <p:cNvPr id="28679" name="TextBox 9"/>
          <p:cNvSpPr txBox="1">
            <a:spLocks noChangeArrowheads="1"/>
          </p:cNvSpPr>
          <p:nvPr/>
        </p:nvSpPr>
        <p:spPr bwMode="auto">
          <a:xfrm>
            <a:off x="3116263" y="1928813"/>
            <a:ext cx="5265737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latinLnBrk="0" hangingPunct="0">
              <a:buFont typeface="Wingdings" pitchFamily="2" charset="2"/>
              <a:buNone/>
            </a:pPr>
            <a:r>
              <a:rPr lang="en-US" altLang="ko-KR" sz="4500">
                <a:solidFill>
                  <a:srgbClr val="339933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Security Manager</a:t>
            </a:r>
            <a:endParaRPr lang="ko-KR" altLang="en-US" sz="4500">
              <a:solidFill>
                <a:srgbClr val="339933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</p:txBody>
      </p:sp>
      <p:pic>
        <p:nvPicPr>
          <p:cNvPr id="28680" name="Picture 4" descr="C:\Documents and Settings\김경수\바탕 화면\My Pictures\3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8" y="6143625"/>
            <a:ext cx="10191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1" name="TextBox 6"/>
          <p:cNvSpPr txBox="1">
            <a:spLocks noChangeArrowheads="1"/>
          </p:cNvSpPr>
          <p:nvPr/>
        </p:nvSpPr>
        <p:spPr bwMode="auto">
          <a:xfrm>
            <a:off x="4432300" y="5214938"/>
            <a:ext cx="36099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latinLnBrk="0" hangingPunct="0">
              <a:buFont typeface="Wingdings" pitchFamily="2" charset="2"/>
              <a:buNone/>
            </a:pPr>
            <a:r>
              <a:rPr lang="en-US" altLang="ko-KR" sz="1800" b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DBMS Application Development &amp;</a:t>
            </a:r>
          </a:p>
          <a:p>
            <a:pPr algn="ctr" eaLnBrk="0" latinLnBrk="0" hangingPunct="0">
              <a:buFont typeface="Wingdings" pitchFamily="2" charset="2"/>
              <a:buNone/>
            </a:pPr>
            <a:r>
              <a:rPr lang="en-US" altLang="ko-KR" sz="1800" b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Performance Management Tool</a:t>
            </a:r>
            <a:endParaRPr lang="ko-KR" altLang="en-US" sz="1800" b="0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OverView</a:t>
            </a:r>
            <a:endParaRPr lang="ko-KR" altLang="en-US" smtClean="0"/>
          </a:p>
        </p:txBody>
      </p:sp>
      <p:sp>
        <p:nvSpPr>
          <p:cNvPr id="29699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200" smtClean="0"/>
              <a:t>Security Manager?</a:t>
            </a:r>
          </a:p>
          <a:p>
            <a:endParaRPr lang="en-US" altLang="ko-KR" sz="1800" smtClean="0"/>
          </a:p>
          <a:p>
            <a:pPr lvl="1"/>
            <a:r>
              <a:rPr lang="en-US" altLang="ko-KR" sz="1800" smtClean="0"/>
              <a:t>Security Manager</a:t>
            </a:r>
            <a:r>
              <a:rPr lang="ko-KR" altLang="en-US" sz="1800" smtClean="0"/>
              <a:t>는 계정 관리와 권한 설정 등 데이터베이스 보안과 관련된 사항을 다양한 관점에서 조회하고 생성</a:t>
            </a:r>
            <a:r>
              <a:rPr lang="en-US" altLang="ko-KR" sz="1800" smtClean="0"/>
              <a:t>, </a:t>
            </a:r>
            <a:r>
              <a:rPr lang="ko-KR" altLang="en-US" sz="1800" smtClean="0"/>
              <a:t>변경</a:t>
            </a:r>
            <a:r>
              <a:rPr lang="en-US" altLang="ko-KR" sz="1800" smtClean="0"/>
              <a:t>, </a:t>
            </a:r>
            <a:r>
              <a:rPr lang="ko-KR" altLang="en-US" sz="1800" smtClean="0"/>
              <a:t>삭제할 수 있는 기능을 제공한다</a:t>
            </a:r>
            <a:r>
              <a:rPr lang="en-US" altLang="ko-KR" sz="1800" smtClean="0"/>
              <a:t>.</a:t>
            </a:r>
          </a:p>
          <a:p>
            <a:pPr lvl="1"/>
            <a:endParaRPr lang="en-US" altLang="ko-KR" sz="1800" smtClean="0"/>
          </a:p>
          <a:p>
            <a:pPr lvl="1"/>
            <a:r>
              <a:rPr lang="ko-KR" altLang="en-US" sz="1800" smtClean="0"/>
              <a:t>사용자 관점에서 여러 가지 권한을 부여하거나 회수할 수 있으며 권한 관점에서 여러 사용자에게 권한을 부여하거나 회수할 수 있다</a:t>
            </a:r>
            <a:r>
              <a:rPr lang="en-US" altLang="ko-KR" sz="1800" smtClean="0"/>
              <a:t>.</a:t>
            </a:r>
            <a:endParaRPr lang="ko-KR" altLang="en-US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OverView</a:t>
            </a:r>
            <a:endParaRPr lang="ko-KR" altLang="en-US" smtClean="0"/>
          </a:p>
        </p:txBody>
      </p:sp>
      <p:sp>
        <p:nvSpPr>
          <p:cNvPr id="512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200" smtClean="0"/>
              <a:t>Instance Monitor?</a:t>
            </a:r>
          </a:p>
          <a:p>
            <a:endParaRPr lang="en-US" altLang="ko-KR" sz="1800" smtClean="0"/>
          </a:p>
          <a:p>
            <a:pPr lvl="1"/>
            <a:r>
              <a:rPr lang="en-US" altLang="ko-KR" sz="1800" smtClean="0"/>
              <a:t>Instance Monitor</a:t>
            </a:r>
            <a:r>
              <a:rPr lang="ko-KR" altLang="en-US" sz="1800" smtClean="0"/>
              <a:t>는 인스턴스의  성능 지표가 되는 </a:t>
            </a:r>
            <a:r>
              <a:rPr lang="en-US" altLang="ko-KR" sz="1800" smtClean="0"/>
              <a:t>9</a:t>
            </a:r>
            <a:r>
              <a:rPr lang="ko-KR" altLang="en-US" sz="1800" smtClean="0"/>
              <a:t>가지 주요 정보를  그래프를 이용하여 한 눈에 볼 수 있도록 한다</a:t>
            </a:r>
            <a:r>
              <a:rPr lang="en-US" altLang="ko-KR" sz="1800" smtClean="0"/>
              <a:t>. 9 </a:t>
            </a:r>
            <a:r>
              <a:rPr lang="ko-KR" altLang="en-US" sz="1800" smtClean="0"/>
              <a:t>개의 그래프는 </a:t>
            </a:r>
            <a:r>
              <a:rPr lang="en-US" altLang="ko-KR" sz="1800" smtClean="0"/>
              <a:t>DB </a:t>
            </a:r>
            <a:r>
              <a:rPr lang="ko-KR" altLang="en-US" sz="1800" smtClean="0"/>
              <a:t>상태를 점검하는 기본적인 정보이며</a:t>
            </a:r>
            <a:r>
              <a:rPr lang="en-US" altLang="ko-KR" sz="1800" smtClean="0"/>
              <a:t>, </a:t>
            </a:r>
            <a:r>
              <a:rPr lang="ko-KR" altLang="en-US" sz="1800" smtClean="0"/>
              <a:t>필요한 경우 하나의 그래프를 전체화면으로 확대하여 볼 수 있다</a:t>
            </a:r>
            <a:r>
              <a:rPr lang="en-US" altLang="ko-KR" sz="1800" smtClean="0"/>
              <a:t>.</a:t>
            </a:r>
          </a:p>
          <a:p>
            <a:pPr lvl="1"/>
            <a:endParaRPr lang="en-US" altLang="ko-KR" sz="1800" smtClean="0"/>
          </a:p>
          <a:p>
            <a:pPr lvl="1"/>
            <a:endParaRPr lang="en-US" altLang="ko-KR" sz="1800" smtClean="0"/>
          </a:p>
          <a:p>
            <a:pPr lvl="1"/>
            <a:endParaRPr lang="en-US" altLang="ko-KR" sz="1800" smtClean="0"/>
          </a:p>
          <a:p>
            <a:pPr lvl="1"/>
            <a:endParaRPr lang="en-US" altLang="ko-KR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Security Manager</a:t>
            </a:r>
            <a:endParaRPr lang="ko-KR" altLang="en-US" dirty="0" smtClean="0"/>
          </a:p>
        </p:txBody>
      </p:sp>
      <p:sp>
        <p:nvSpPr>
          <p:cNvPr id="3072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1800" dirty="0" smtClean="0"/>
              <a:t>사용자 리스트 보기</a:t>
            </a:r>
            <a:endParaRPr lang="en-US" altLang="ko-KR" sz="1800" dirty="0" smtClean="0"/>
          </a:p>
          <a:p>
            <a:pPr lvl="1"/>
            <a:r>
              <a:rPr lang="en-US" altLang="ko-KR" sz="1600" b="0" dirty="0" smtClean="0"/>
              <a:t>[Option] </a:t>
            </a:r>
            <a:r>
              <a:rPr lang="ko-KR" altLang="en-US" sz="1600" b="0" dirty="0" smtClean="0"/>
              <a:t>메뉴 </a:t>
            </a:r>
            <a:r>
              <a:rPr lang="en-US" altLang="ko-KR" sz="1600" b="0" dirty="0" smtClean="0">
                <a:sym typeface="Wingdings" pitchFamily="2" charset="2"/>
              </a:rPr>
              <a:t> [User List] </a:t>
            </a:r>
            <a:r>
              <a:rPr lang="ko-KR" altLang="en-US" sz="1600" b="0" dirty="0" smtClean="0">
                <a:sym typeface="Wingdings" pitchFamily="2" charset="2"/>
              </a:rPr>
              <a:t>메뉴를 선택하거나 </a:t>
            </a:r>
            <a:r>
              <a:rPr lang="en-US" altLang="ko-KR" sz="1600" b="0" dirty="0" smtClean="0">
                <a:sym typeface="Wingdings" pitchFamily="2" charset="2"/>
              </a:rPr>
              <a:t>Security Manager </a:t>
            </a:r>
            <a:r>
              <a:rPr lang="ko-KR" altLang="en-US" sz="1600" b="0" dirty="0" err="1" smtClean="0">
                <a:sym typeface="Wingdings" pitchFamily="2" charset="2"/>
              </a:rPr>
              <a:t>툴바에서</a:t>
            </a:r>
            <a:r>
              <a:rPr lang="ko-KR" altLang="en-US" sz="1600" b="0" dirty="0" smtClean="0">
                <a:sym typeface="Wingdings" pitchFamily="2" charset="2"/>
              </a:rPr>
              <a:t> 사용자 리스트 보기 아이콘을 클릭한다</a:t>
            </a:r>
            <a:r>
              <a:rPr lang="en-US" altLang="ko-KR" sz="1600" b="0" dirty="0" smtClean="0">
                <a:sym typeface="Wingdings" pitchFamily="2" charset="2"/>
              </a:rPr>
              <a:t>.</a:t>
            </a:r>
            <a:endParaRPr lang="ko-KR" altLang="en-US" sz="1600" b="0" dirty="0" smtClean="0"/>
          </a:p>
        </p:txBody>
      </p:sp>
      <p:pic>
        <p:nvPicPr>
          <p:cNvPr id="3072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2688" y="1989138"/>
            <a:ext cx="6623050" cy="433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Security Manager</a:t>
            </a:r>
            <a:endParaRPr lang="ko-KR" altLang="en-US" dirty="0" smtClean="0"/>
          </a:p>
        </p:txBody>
      </p:sp>
      <p:sp>
        <p:nvSpPr>
          <p:cNvPr id="3174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1800" smtClean="0"/>
              <a:t>사용자 생성</a:t>
            </a:r>
            <a:endParaRPr lang="en-US" altLang="ko-KR" sz="1800" smtClean="0"/>
          </a:p>
          <a:p>
            <a:pPr lvl="1"/>
            <a:r>
              <a:rPr lang="en-US" altLang="ko-KR" sz="1600" b="0" smtClean="0"/>
              <a:t>[Action] </a:t>
            </a:r>
            <a:r>
              <a:rPr lang="ko-KR" altLang="en-US" sz="1600" b="0" smtClean="0"/>
              <a:t>메뉴 </a:t>
            </a:r>
            <a:r>
              <a:rPr lang="en-US" altLang="ko-KR" sz="1600" b="0" smtClean="0">
                <a:sym typeface="Wingdings" pitchFamily="2" charset="2"/>
              </a:rPr>
              <a:t> [Create User] </a:t>
            </a:r>
            <a:r>
              <a:rPr lang="ko-KR" altLang="en-US" sz="1600" b="0" smtClean="0">
                <a:sym typeface="Wingdings" pitchFamily="2" charset="2"/>
              </a:rPr>
              <a:t>메뉴를 선택하거나 </a:t>
            </a:r>
            <a:r>
              <a:rPr lang="en-US" altLang="ko-KR" sz="1600" b="0" smtClean="0">
                <a:sym typeface="Wingdings" pitchFamily="2" charset="2"/>
              </a:rPr>
              <a:t>Security Manager </a:t>
            </a:r>
            <a:r>
              <a:rPr lang="ko-KR" altLang="en-US" sz="1600" b="0" smtClean="0">
                <a:sym typeface="Wingdings" pitchFamily="2" charset="2"/>
              </a:rPr>
              <a:t>툴바에서 사용자 생성 아이콘을 클릭한다</a:t>
            </a:r>
            <a:r>
              <a:rPr lang="en-US" altLang="ko-KR" sz="1600" b="0" smtClean="0">
                <a:sym typeface="Wingdings" pitchFamily="2" charset="2"/>
              </a:rPr>
              <a:t>.</a:t>
            </a:r>
            <a:endParaRPr lang="ko-KR" altLang="en-US" sz="1600" b="0" smtClean="0"/>
          </a:p>
        </p:txBody>
      </p:sp>
      <p:pic>
        <p:nvPicPr>
          <p:cNvPr id="3174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01813" y="2071688"/>
            <a:ext cx="5503862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Security Manager</a:t>
            </a:r>
            <a:endParaRPr lang="ko-KR" altLang="en-US" dirty="0" smtClean="0"/>
          </a:p>
        </p:txBody>
      </p:sp>
      <p:sp>
        <p:nvSpPr>
          <p:cNvPr id="32771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1800" smtClean="0"/>
              <a:t>사용자 변경</a:t>
            </a:r>
            <a:endParaRPr lang="en-US" altLang="ko-KR" sz="1800" smtClean="0"/>
          </a:p>
          <a:p>
            <a:pPr lvl="1"/>
            <a:r>
              <a:rPr lang="ko-KR" altLang="en-US" sz="1600" b="0" smtClean="0"/>
              <a:t>테이블스페이스 리스트에 삭제하고자 하는 테이블스페이스를 선택한다</a:t>
            </a:r>
            <a:r>
              <a:rPr lang="en-US" altLang="ko-KR" sz="1600" b="0" smtClean="0"/>
              <a:t>.</a:t>
            </a:r>
          </a:p>
          <a:p>
            <a:pPr lvl="1"/>
            <a:r>
              <a:rPr lang="en-US" altLang="ko-KR" sz="1600" b="0" smtClean="0"/>
              <a:t>[Action] </a:t>
            </a:r>
            <a:r>
              <a:rPr lang="ko-KR" altLang="en-US" sz="1600" b="0" smtClean="0"/>
              <a:t>메뉴 </a:t>
            </a:r>
            <a:r>
              <a:rPr lang="en-US" altLang="ko-KR" sz="1600" b="0" smtClean="0">
                <a:sym typeface="Wingdings" pitchFamily="2" charset="2"/>
              </a:rPr>
              <a:t> [Alter User] </a:t>
            </a:r>
            <a:r>
              <a:rPr lang="ko-KR" altLang="en-US" sz="1600" b="0" smtClean="0">
                <a:sym typeface="Wingdings" pitchFamily="2" charset="2"/>
              </a:rPr>
              <a:t>메뉴를 선택하거나 </a:t>
            </a:r>
            <a:r>
              <a:rPr lang="en-US" altLang="ko-KR" sz="1600" b="0" smtClean="0">
                <a:sym typeface="Wingdings" pitchFamily="2" charset="2"/>
              </a:rPr>
              <a:t>Security Manager </a:t>
            </a:r>
            <a:r>
              <a:rPr lang="ko-KR" altLang="en-US" sz="1600" b="0" smtClean="0">
                <a:sym typeface="Wingdings" pitchFamily="2" charset="2"/>
              </a:rPr>
              <a:t>툴바에서 사용자 변경 아이콘을 클릭한다</a:t>
            </a:r>
            <a:r>
              <a:rPr lang="en-US" altLang="ko-KR" sz="1600" b="0" smtClean="0">
                <a:sym typeface="Wingdings" pitchFamily="2" charset="2"/>
              </a:rPr>
              <a:t>.</a:t>
            </a:r>
            <a:endParaRPr lang="ko-KR" altLang="en-US" sz="1600" b="0" smtClean="0"/>
          </a:p>
        </p:txBody>
      </p:sp>
      <p:pic>
        <p:nvPicPr>
          <p:cNvPr id="3277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46263" y="2276475"/>
            <a:ext cx="5457825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Security Manager</a:t>
            </a:r>
            <a:endParaRPr lang="ko-KR" altLang="en-US" dirty="0" smtClean="0"/>
          </a:p>
        </p:txBody>
      </p:sp>
      <p:sp>
        <p:nvSpPr>
          <p:cNvPr id="33795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1800" smtClean="0"/>
              <a:t>사용자 관점에서 시스템 권한 부여</a:t>
            </a:r>
            <a:r>
              <a:rPr lang="en-US" altLang="ko-KR" sz="1800" smtClean="0"/>
              <a:t>/</a:t>
            </a:r>
            <a:r>
              <a:rPr lang="ko-KR" altLang="en-US" sz="1800" smtClean="0"/>
              <a:t>회수</a:t>
            </a:r>
            <a:endParaRPr lang="en-US" altLang="ko-KR" sz="1800" smtClean="0"/>
          </a:p>
          <a:p>
            <a:pPr lvl="1"/>
            <a:r>
              <a:rPr lang="ko-KR" altLang="en-US" sz="1600" b="0" smtClean="0"/>
              <a:t>권한을 부여</a:t>
            </a:r>
            <a:r>
              <a:rPr lang="en-US" altLang="ko-KR" sz="1600" b="0" smtClean="0"/>
              <a:t>/</a:t>
            </a:r>
            <a:r>
              <a:rPr lang="ko-KR" altLang="en-US" sz="1600" b="0" smtClean="0"/>
              <a:t>회수할 사용자를 선택하고 </a:t>
            </a:r>
            <a:r>
              <a:rPr lang="en-US" altLang="ko-KR" sz="1600" b="0" smtClean="0"/>
              <a:t>[Action] </a:t>
            </a:r>
            <a:r>
              <a:rPr lang="ko-KR" altLang="en-US" sz="1600" b="0" smtClean="0"/>
              <a:t>메뉴 </a:t>
            </a:r>
            <a:r>
              <a:rPr lang="en-US" altLang="ko-KR" sz="1600" b="0" smtClean="0">
                <a:sym typeface="Wingdings" pitchFamily="2" charset="2"/>
              </a:rPr>
              <a:t> [Grant/Revoke System Privileges] </a:t>
            </a:r>
            <a:r>
              <a:rPr lang="ko-KR" altLang="en-US" sz="1600" b="0" smtClean="0">
                <a:sym typeface="Wingdings" pitchFamily="2" charset="2"/>
              </a:rPr>
              <a:t>메뉴를 선택하거나 </a:t>
            </a:r>
            <a:r>
              <a:rPr lang="en-US" altLang="ko-KR" sz="1600" b="0" smtClean="0">
                <a:sym typeface="Wingdings" pitchFamily="2" charset="2"/>
              </a:rPr>
              <a:t>Security Manager </a:t>
            </a:r>
            <a:r>
              <a:rPr lang="ko-KR" altLang="en-US" sz="1600" b="0" smtClean="0">
                <a:sym typeface="Wingdings" pitchFamily="2" charset="2"/>
              </a:rPr>
              <a:t>툴바에서 </a:t>
            </a:r>
            <a:r>
              <a:rPr lang="en-US" altLang="ko-KR" sz="1600" b="0" smtClean="0">
                <a:sym typeface="Wingdings" pitchFamily="2" charset="2"/>
              </a:rPr>
              <a:t>Grant System Privileges </a:t>
            </a:r>
            <a:r>
              <a:rPr lang="ko-KR" altLang="en-US" sz="1600" b="0" smtClean="0">
                <a:sym typeface="Wingdings" pitchFamily="2" charset="2"/>
              </a:rPr>
              <a:t>아이콘을 클릭한다</a:t>
            </a:r>
            <a:r>
              <a:rPr lang="en-US" altLang="ko-KR" sz="1600" b="0" smtClean="0">
                <a:sym typeface="Wingdings" pitchFamily="2" charset="2"/>
              </a:rPr>
              <a:t>.</a:t>
            </a:r>
          </a:p>
          <a:p>
            <a:pPr lvl="1"/>
            <a:r>
              <a:rPr lang="ko-KR" altLang="en-US" sz="1600" b="0" smtClean="0">
                <a:sym typeface="Wingdings" pitchFamily="2" charset="2"/>
              </a:rPr>
              <a:t>권한을 부여</a:t>
            </a:r>
            <a:r>
              <a:rPr lang="en-US" altLang="ko-KR" sz="1600" b="0" smtClean="0">
                <a:sym typeface="Wingdings" pitchFamily="2" charset="2"/>
              </a:rPr>
              <a:t>/</a:t>
            </a:r>
            <a:r>
              <a:rPr lang="ko-KR" altLang="en-US" sz="1600" b="0" smtClean="0">
                <a:sym typeface="Wingdings" pitchFamily="2" charset="2"/>
              </a:rPr>
              <a:t>회수할 </a:t>
            </a:r>
            <a:r>
              <a:rPr lang="en-US" altLang="ko-KR" sz="1600" b="0" smtClean="0">
                <a:sym typeface="Wingdings" pitchFamily="2" charset="2"/>
              </a:rPr>
              <a:t>User</a:t>
            </a:r>
            <a:r>
              <a:rPr lang="ko-KR" altLang="en-US" sz="1600" b="0" smtClean="0">
                <a:sym typeface="Wingdings" pitchFamily="2" charset="2"/>
              </a:rPr>
              <a:t>를 선택하여 설정한다</a:t>
            </a:r>
            <a:r>
              <a:rPr lang="en-US" altLang="ko-KR" sz="1600" b="0" smtClean="0">
                <a:sym typeface="Wingdings" pitchFamily="2" charset="2"/>
              </a:rPr>
              <a:t>.</a:t>
            </a:r>
          </a:p>
          <a:p>
            <a:pPr lvl="1"/>
            <a:endParaRPr lang="en-US" altLang="ko-KR" b="0" smtClean="0">
              <a:sym typeface="Wingdings" pitchFamily="2" charset="2"/>
            </a:endParaRPr>
          </a:p>
          <a:p>
            <a:pPr lvl="1"/>
            <a:endParaRPr lang="en-US" altLang="ko-KR" smtClean="0">
              <a:sym typeface="Wingdings" pitchFamily="2" charset="2"/>
            </a:endParaRPr>
          </a:p>
          <a:p>
            <a:pPr lvl="1">
              <a:buFont typeface="Wingdings" pitchFamily="2" charset="2"/>
              <a:buNone/>
            </a:pPr>
            <a:endParaRPr lang="ko-KR" altLang="en-US" smtClean="0"/>
          </a:p>
        </p:txBody>
      </p:sp>
      <p:pic>
        <p:nvPicPr>
          <p:cNvPr id="3379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90825" y="2571750"/>
            <a:ext cx="3429000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Security Manager</a:t>
            </a:r>
            <a:endParaRPr lang="ko-KR" altLang="en-US" dirty="0" smtClean="0"/>
          </a:p>
        </p:txBody>
      </p:sp>
      <p:sp>
        <p:nvSpPr>
          <p:cNvPr id="34819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1800" smtClean="0"/>
              <a:t>사용자 관점에서 오브젝트 권한 부여</a:t>
            </a:r>
            <a:r>
              <a:rPr lang="en-US" altLang="ko-KR" sz="1800" smtClean="0"/>
              <a:t>/</a:t>
            </a:r>
            <a:r>
              <a:rPr lang="ko-KR" altLang="en-US" sz="1800" smtClean="0"/>
              <a:t>회수</a:t>
            </a:r>
            <a:endParaRPr lang="en-US" altLang="ko-KR" sz="1800" smtClean="0"/>
          </a:p>
          <a:p>
            <a:pPr lvl="1"/>
            <a:r>
              <a:rPr lang="ko-KR" altLang="en-US" sz="1600" b="0" smtClean="0"/>
              <a:t>오브젝트 권한을 부여하거나 회수할 사용자를 선택하고 </a:t>
            </a:r>
            <a:r>
              <a:rPr lang="en-US" altLang="ko-KR" sz="1600" b="0" smtClean="0"/>
              <a:t>[Action] </a:t>
            </a:r>
            <a:r>
              <a:rPr lang="ko-KR" altLang="en-US" sz="1600" b="0" smtClean="0"/>
              <a:t>메뉴 </a:t>
            </a:r>
            <a:r>
              <a:rPr lang="en-US" altLang="ko-KR" sz="1600" b="0" smtClean="0">
                <a:sym typeface="Wingdings" pitchFamily="2" charset="2"/>
              </a:rPr>
              <a:t> [Grant/Revoke Object Privileges] </a:t>
            </a:r>
            <a:r>
              <a:rPr lang="ko-KR" altLang="en-US" sz="1600" b="0" smtClean="0">
                <a:sym typeface="Wingdings" pitchFamily="2" charset="2"/>
              </a:rPr>
              <a:t>메뉴를 선택하거나 </a:t>
            </a:r>
            <a:r>
              <a:rPr lang="en-US" altLang="ko-KR" sz="1600" b="0" smtClean="0">
                <a:sym typeface="Wingdings" pitchFamily="2" charset="2"/>
              </a:rPr>
              <a:t>Security Manager </a:t>
            </a:r>
            <a:r>
              <a:rPr lang="ko-KR" altLang="en-US" sz="1600" b="0" smtClean="0">
                <a:sym typeface="Wingdings" pitchFamily="2" charset="2"/>
              </a:rPr>
              <a:t>툴바에서 </a:t>
            </a:r>
            <a:r>
              <a:rPr lang="en-US" altLang="ko-KR" sz="1600" b="0" smtClean="0">
                <a:sym typeface="Wingdings" pitchFamily="2" charset="2"/>
              </a:rPr>
              <a:t>Grant object Privileges </a:t>
            </a:r>
            <a:r>
              <a:rPr lang="ko-KR" altLang="en-US" sz="1600" b="0" smtClean="0">
                <a:sym typeface="Wingdings" pitchFamily="2" charset="2"/>
              </a:rPr>
              <a:t>아이콘을 클릭한다</a:t>
            </a:r>
            <a:r>
              <a:rPr lang="en-US" altLang="ko-KR" sz="1600" b="0" smtClean="0">
                <a:sym typeface="Wingdings" pitchFamily="2" charset="2"/>
              </a:rPr>
              <a:t>.</a:t>
            </a:r>
          </a:p>
          <a:p>
            <a:pPr lvl="1"/>
            <a:r>
              <a:rPr lang="ko-KR" altLang="en-US" sz="1600" b="0" smtClean="0">
                <a:sym typeface="Wingdings" pitchFamily="2" charset="2"/>
              </a:rPr>
              <a:t>권한을 주고자 하는 대상 오브젝트와 권한의 종류를 선택하고 </a:t>
            </a:r>
            <a:r>
              <a:rPr lang="en-US" altLang="ko-KR" sz="1600" b="0" smtClean="0">
                <a:sym typeface="Wingdings" pitchFamily="2" charset="2"/>
              </a:rPr>
              <a:t>Grant </a:t>
            </a:r>
            <a:r>
              <a:rPr lang="ko-KR" altLang="en-US" sz="1600" b="0" smtClean="0">
                <a:sym typeface="Wingdings" pitchFamily="2" charset="2"/>
              </a:rPr>
              <a:t>혹은 </a:t>
            </a:r>
            <a:r>
              <a:rPr lang="en-US" altLang="ko-KR" sz="1600" b="0" smtClean="0">
                <a:sym typeface="Wingdings" pitchFamily="2" charset="2"/>
              </a:rPr>
              <a:t>Revoke </a:t>
            </a:r>
            <a:r>
              <a:rPr lang="ko-KR" altLang="en-US" sz="1600" b="0" smtClean="0">
                <a:sym typeface="Wingdings" pitchFamily="2" charset="2"/>
              </a:rPr>
              <a:t>버튼을 클릭한다</a:t>
            </a:r>
            <a:r>
              <a:rPr lang="en-US" altLang="ko-KR" sz="1600" b="0" smtClean="0">
                <a:sym typeface="Wingdings" pitchFamily="2" charset="2"/>
              </a:rPr>
              <a:t>.</a:t>
            </a:r>
          </a:p>
        </p:txBody>
      </p:sp>
      <p:pic>
        <p:nvPicPr>
          <p:cNvPr id="3482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975" y="2781300"/>
            <a:ext cx="4418013" cy="345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Security Manager</a:t>
            </a:r>
            <a:endParaRPr lang="ko-KR" altLang="en-US" dirty="0" smtClean="0"/>
          </a:p>
        </p:txBody>
      </p:sp>
      <p:sp>
        <p:nvSpPr>
          <p:cNvPr id="3584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1800" smtClean="0"/>
              <a:t>시스템 권한 리스트 보기</a:t>
            </a:r>
            <a:endParaRPr lang="en-US" altLang="ko-KR" sz="1800" smtClean="0"/>
          </a:p>
          <a:p>
            <a:pPr lvl="1"/>
            <a:r>
              <a:rPr lang="en-US" altLang="ko-KR" sz="1600" b="0" smtClean="0"/>
              <a:t>[Option] </a:t>
            </a:r>
            <a:r>
              <a:rPr lang="ko-KR" altLang="en-US" sz="1600" b="0" smtClean="0"/>
              <a:t>메뉴 </a:t>
            </a:r>
            <a:r>
              <a:rPr lang="en-US" altLang="ko-KR" sz="1600" b="0" smtClean="0">
                <a:sym typeface="Wingdings" pitchFamily="2" charset="2"/>
              </a:rPr>
              <a:t> [Privilege List] </a:t>
            </a:r>
            <a:r>
              <a:rPr lang="ko-KR" altLang="en-US" sz="1600" b="0" smtClean="0">
                <a:sym typeface="Wingdings" pitchFamily="2" charset="2"/>
              </a:rPr>
              <a:t>메뉴를 선택하거나 </a:t>
            </a:r>
            <a:r>
              <a:rPr lang="en-US" altLang="ko-KR" sz="1600" b="0" smtClean="0">
                <a:sym typeface="Wingdings" pitchFamily="2" charset="2"/>
              </a:rPr>
              <a:t>Security Manager </a:t>
            </a:r>
            <a:r>
              <a:rPr lang="ko-KR" altLang="en-US" sz="1600" b="0" smtClean="0">
                <a:sym typeface="Wingdings" pitchFamily="2" charset="2"/>
              </a:rPr>
              <a:t>툴바에서 시스템 권한 리스트 보기 아이콘을 클릭한다</a:t>
            </a:r>
            <a:r>
              <a:rPr lang="en-US" altLang="ko-KR" sz="1600" b="0" smtClean="0">
                <a:sym typeface="Wingdings" pitchFamily="2" charset="2"/>
              </a:rPr>
              <a:t>.</a:t>
            </a:r>
          </a:p>
          <a:p>
            <a:pPr lvl="1"/>
            <a:endParaRPr lang="ko-KR" altLang="en-US" smtClean="0"/>
          </a:p>
        </p:txBody>
      </p:sp>
      <p:pic>
        <p:nvPicPr>
          <p:cNvPr id="3584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46263" y="1989138"/>
            <a:ext cx="5287962" cy="444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Security Manager</a:t>
            </a:r>
            <a:endParaRPr lang="ko-KR" altLang="en-US" dirty="0" smtClean="0"/>
          </a:p>
        </p:txBody>
      </p:sp>
      <p:sp>
        <p:nvSpPr>
          <p:cNvPr id="3686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1800" smtClean="0"/>
              <a:t>시스템 권한 관점에서 시스템 권한 부여</a:t>
            </a:r>
            <a:r>
              <a:rPr lang="en-US" altLang="ko-KR" sz="1800" smtClean="0"/>
              <a:t>/</a:t>
            </a:r>
            <a:r>
              <a:rPr lang="ko-KR" altLang="en-US" sz="1800" smtClean="0"/>
              <a:t>회수</a:t>
            </a:r>
            <a:endParaRPr lang="en-US" altLang="ko-KR" sz="1800" smtClean="0"/>
          </a:p>
          <a:p>
            <a:pPr lvl="1"/>
            <a:r>
              <a:rPr lang="en-US" altLang="ko-KR" sz="1600" b="0" smtClean="0"/>
              <a:t>System Privilege Name</a:t>
            </a:r>
            <a:r>
              <a:rPr lang="ko-KR" altLang="en-US" sz="1600" b="0" smtClean="0"/>
              <a:t>을 선택하고 </a:t>
            </a:r>
            <a:r>
              <a:rPr lang="en-US" altLang="ko-KR" sz="1600" b="0" smtClean="0"/>
              <a:t>[Action] </a:t>
            </a:r>
            <a:r>
              <a:rPr lang="ko-KR" altLang="en-US" sz="1600" b="0" smtClean="0"/>
              <a:t>메뉴 </a:t>
            </a:r>
            <a:r>
              <a:rPr lang="en-US" altLang="ko-KR" sz="1600" b="0" smtClean="0">
                <a:sym typeface="Wingdings" pitchFamily="2" charset="2"/>
              </a:rPr>
              <a:t> [Grant/Revoke System Privileges] </a:t>
            </a:r>
            <a:r>
              <a:rPr lang="ko-KR" altLang="en-US" sz="1600" b="0" smtClean="0">
                <a:sym typeface="Wingdings" pitchFamily="2" charset="2"/>
              </a:rPr>
              <a:t>메뉴를 선택하거나  </a:t>
            </a:r>
            <a:r>
              <a:rPr lang="en-US" altLang="ko-KR" sz="1600" b="0" smtClean="0">
                <a:sym typeface="Wingdings" pitchFamily="2" charset="2"/>
              </a:rPr>
              <a:t>Security Manager </a:t>
            </a:r>
            <a:r>
              <a:rPr lang="ko-KR" altLang="en-US" sz="1600" b="0" smtClean="0">
                <a:sym typeface="Wingdings" pitchFamily="2" charset="2"/>
              </a:rPr>
              <a:t>툴바에서 </a:t>
            </a:r>
            <a:r>
              <a:rPr lang="en-US" altLang="ko-KR" sz="1600" b="0" smtClean="0">
                <a:sym typeface="Wingdings" pitchFamily="2" charset="2"/>
              </a:rPr>
              <a:t>Grant System Privileges </a:t>
            </a:r>
            <a:r>
              <a:rPr lang="ko-KR" altLang="en-US" sz="1600" b="0" smtClean="0">
                <a:sym typeface="Wingdings" pitchFamily="2" charset="2"/>
              </a:rPr>
              <a:t>아이콘을 클릭한다</a:t>
            </a:r>
            <a:r>
              <a:rPr lang="en-US" altLang="ko-KR" sz="1600" b="0" smtClean="0">
                <a:sym typeface="Wingdings" pitchFamily="2" charset="2"/>
              </a:rPr>
              <a:t>.</a:t>
            </a:r>
          </a:p>
          <a:p>
            <a:pPr lvl="1"/>
            <a:r>
              <a:rPr lang="ko-KR" altLang="en-US" sz="1600" b="0" smtClean="0">
                <a:sym typeface="Wingdings" pitchFamily="2" charset="2"/>
              </a:rPr>
              <a:t>권한을 부여</a:t>
            </a:r>
            <a:r>
              <a:rPr lang="en-US" altLang="ko-KR" sz="1600" b="0" smtClean="0">
                <a:sym typeface="Wingdings" pitchFamily="2" charset="2"/>
              </a:rPr>
              <a:t>/</a:t>
            </a:r>
            <a:r>
              <a:rPr lang="ko-KR" altLang="en-US" sz="1600" b="0" smtClean="0">
                <a:sym typeface="Wingdings" pitchFamily="2" charset="2"/>
              </a:rPr>
              <a:t>회수할 </a:t>
            </a:r>
            <a:r>
              <a:rPr lang="en-US" altLang="ko-KR" sz="1600" b="0" smtClean="0">
                <a:sym typeface="Wingdings" pitchFamily="2" charset="2"/>
              </a:rPr>
              <a:t>User</a:t>
            </a:r>
            <a:r>
              <a:rPr lang="ko-KR" altLang="en-US" sz="1600" b="0" smtClean="0">
                <a:sym typeface="Wingdings" pitchFamily="2" charset="2"/>
              </a:rPr>
              <a:t>를 선택하여 설정한다</a:t>
            </a:r>
            <a:r>
              <a:rPr lang="en-US" altLang="ko-KR" sz="1600" b="0" smtClean="0">
                <a:sym typeface="Wingdings" pitchFamily="2" charset="2"/>
              </a:rPr>
              <a:t>.</a:t>
            </a:r>
          </a:p>
          <a:p>
            <a:pPr lvl="1"/>
            <a:endParaRPr lang="ko-KR" altLang="en-US" smtClean="0"/>
          </a:p>
        </p:txBody>
      </p:sp>
      <p:pic>
        <p:nvPicPr>
          <p:cNvPr id="3686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6563" y="2565400"/>
            <a:ext cx="3035300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Security Manager</a:t>
            </a:r>
            <a:endParaRPr lang="ko-KR" altLang="en-US" dirty="0" smtClean="0"/>
          </a:p>
        </p:txBody>
      </p:sp>
      <p:sp>
        <p:nvSpPr>
          <p:cNvPr id="37891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1800" dirty="0" smtClean="0"/>
              <a:t>Role </a:t>
            </a:r>
            <a:r>
              <a:rPr lang="ko-KR" altLang="en-US" sz="1800" dirty="0" smtClean="0"/>
              <a:t>리스트 보기</a:t>
            </a:r>
            <a:endParaRPr lang="en-US" altLang="ko-KR" sz="1800" dirty="0" smtClean="0"/>
          </a:p>
          <a:p>
            <a:pPr lvl="1"/>
            <a:r>
              <a:rPr lang="en-US" altLang="ko-KR" sz="1600" b="0" dirty="0" smtClean="0"/>
              <a:t>[Option] </a:t>
            </a:r>
            <a:r>
              <a:rPr lang="ko-KR" altLang="en-US" sz="1600" b="0" dirty="0" smtClean="0"/>
              <a:t>메뉴 </a:t>
            </a:r>
            <a:r>
              <a:rPr lang="en-US" altLang="ko-KR" sz="1600" b="0" dirty="0" smtClean="0">
                <a:sym typeface="Wingdings" pitchFamily="2" charset="2"/>
              </a:rPr>
              <a:t> [Role List] </a:t>
            </a:r>
            <a:r>
              <a:rPr lang="ko-KR" altLang="en-US" sz="1600" b="0" dirty="0" smtClean="0">
                <a:sym typeface="Wingdings" pitchFamily="2" charset="2"/>
              </a:rPr>
              <a:t>메뉴를 선택하거나 </a:t>
            </a:r>
            <a:r>
              <a:rPr lang="en-US" altLang="ko-KR" sz="1600" b="0" dirty="0" smtClean="0">
                <a:sym typeface="Wingdings" pitchFamily="2" charset="2"/>
              </a:rPr>
              <a:t>Security Manager </a:t>
            </a:r>
            <a:r>
              <a:rPr lang="ko-KR" altLang="en-US" sz="1600" b="0" dirty="0" err="1" smtClean="0">
                <a:sym typeface="Wingdings" pitchFamily="2" charset="2"/>
              </a:rPr>
              <a:t>툴바에서</a:t>
            </a:r>
            <a:r>
              <a:rPr lang="ko-KR" altLang="en-US" sz="1600" b="0" dirty="0" smtClean="0">
                <a:sym typeface="Wingdings" pitchFamily="2" charset="2"/>
              </a:rPr>
              <a:t> </a:t>
            </a:r>
            <a:r>
              <a:rPr lang="en-US" altLang="ko-KR" sz="1600" b="0" dirty="0" smtClean="0">
                <a:sym typeface="Wingdings" pitchFamily="2" charset="2"/>
              </a:rPr>
              <a:t>Role List</a:t>
            </a:r>
            <a:r>
              <a:rPr lang="ko-KR" altLang="en-US" sz="1600" b="0" dirty="0" smtClean="0">
                <a:sym typeface="Wingdings" pitchFamily="2" charset="2"/>
              </a:rPr>
              <a:t> 보기 아이콘을 클릭한다</a:t>
            </a:r>
            <a:r>
              <a:rPr lang="en-US" altLang="ko-KR" sz="1600" b="0" dirty="0" smtClean="0">
                <a:sym typeface="Wingdings" pitchFamily="2" charset="2"/>
              </a:rPr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2071677"/>
            <a:ext cx="6929486" cy="4190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Security Manager</a:t>
            </a:r>
            <a:endParaRPr lang="ko-KR" altLang="en-US" dirty="0" smtClean="0"/>
          </a:p>
        </p:txBody>
      </p:sp>
      <p:sp>
        <p:nvSpPr>
          <p:cNvPr id="37891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1800" dirty="0" smtClean="0"/>
              <a:t>Profile </a:t>
            </a:r>
            <a:r>
              <a:rPr lang="ko-KR" altLang="en-US" sz="1800" dirty="0" smtClean="0"/>
              <a:t>리스트 보기</a:t>
            </a:r>
            <a:endParaRPr lang="en-US" altLang="ko-KR" sz="1800" dirty="0" smtClean="0"/>
          </a:p>
          <a:p>
            <a:pPr lvl="1"/>
            <a:r>
              <a:rPr lang="en-US" altLang="ko-KR" sz="1600" b="0" dirty="0" smtClean="0"/>
              <a:t>[Option] </a:t>
            </a:r>
            <a:r>
              <a:rPr lang="ko-KR" altLang="en-US" sz="1600" b="0" dirty="0" smtClean="0"/>
              <a:t>메뉴 </a:t>
            </a:r>
            <a:r>
              <a:rPr lang="en-US" altLang="ko-KR" sz="1600" b="0" dirty="0" smtClean="0">
                <a:sym typeface="Wingdings" pitchFamily="2" charset="2"/>
              </a:rPr>
              <a:t> [Profile List] </a:t>
            </a:r>
            <a:r>
              <a:rPr lang="ko-KR" altLang="en-US" sz="1600" b="0" dirty="0" smtClean="0">
                <a:sym typeface="Wingdings" pitchFamily="2" charset="2"/>
              </a:rPr>
              <a:t>메뉴를 선택하거나 </a:t>
            </a:r>
            <a:r>
              <a:rPr lang="en-US" altLang="ko-KR" sz="1600" b="0" dirty="0" smtClean="0">
                <a:sym typeface="Wingdings" pitchFamily="2" charset="2"/>
              </a:rPr>
              <a:t>Security Manager </a:t>
            </a:r>
            <a:r>
              <a:rPr lang="ko-KR" altLang="en-US" sz="1600" b="0" dirty="0" err="1" smtClean="0">
                <a:sym typeface="Wingdings" pitchFamily="2" charset="2"/>
              </a:rPr>
              <a:t>툴바에서</a:t>
            </a:r>
            <a:r>
              <a:rPr lang="ko-KR" altLang="en-US" sz="1600" b="0" dirty="0" smtClean="0">
                <a:sym typeface="Wingdings" pitchFamily="2" charset="2"/>
              </a:rPr>
              <a:t> </a:t>
            </a:r>
            <a:r>
              <a:rPr lang="en-US" altLang="ko-KR" sz="1600" b="0" dirty="0" smtClean="0">
                <a:sym typeface="Wingdings" pitchFamily="2" charset="2"/>
              </a:rPr>
              <a:t>Profile List</a:t>
            </a:r>
            <a:r>
              <a:rPr lang="ko-KR" altLang="en-US" sz="1600" b="0" dirty="0" smtClean="0">
                <a:sym typeface="Wingdings" pitchFamily="2" charset="2"/>
              </a:rPr>
              <a:t> 보기 아이콘을 클릭한다</a:t>
            </a:r>
            <a:r>
              <a:rPr lang="en-US" altLang="ko-KR" sz="1600" b="0" dirty="0" smtClean="0">
                <a:sym typeface="Wingdings" pitchFamily="2" charset="2"/>
              </a:rPr>
              <a:t>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2143116"/>
            <a:ext cx="6757583" cy="4086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88" y="857250"/>
            <a:ext cx="23241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5" name="슬라이드 번호 개체 틀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010400" y="6356350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latinLnBrk="0" hangingPunct="0">
              <a:buFont typeface="Wingdings" pitchFamily="2" charset="2"/>
              <a:buNone/>
            </a:pPr>
            <a:fld id="{8897C355-C5C7-44BE-8CA3-B8322B1028B0}" type="slidenum">
              <a:rPr lang="ko-KR" altLang="en-US"/>
              <a:pPr algn="ctr" eaLnBrk="0" latinLnBrk="0" hangingPunct="0">
                <a:buFont typeface="Wingdings" pitchFamily="2" charset="2"/>
                <a:buNone/>
              </a:pPr>
              <a:t>39</a:t>
            </a:fld>
            <a:endParaRPr lang="en-US" altLang="ko-KR"/>
          </a:p>
        </p:txBody>
      </p:sp>
      <p:sp>
        <p:nvSpPr>
          <p:cNvPr id="8" name="한쪽 모서리가 잘린 사각형 7"/>
          <p:cNvSpPr/>
          <p:nvPr/>
        </p:nvSpPr>
        <p:spPr>
          <a:xfrm rot="16200000">
            <a:off x="2125251" y="-125043"/>
            <a:ext cx="5143536" cy="7250962"/>
          </a:xfrm>
          <a:prstGeom prst="snip1Rect">
            <a:avLst>
              <a:gd name="adj" fmla="val 50000"/>
            </a:avLst>
          </a:prstGeom>
          <a:gradFill flip="none" rotWithShape="1">
            <a:gsLst>
              <a:gs pos="22000">
                <a:srgbClr val="FF9933">
                  <a:alpha val="0"/>
                </a:srgbClr>
              </a:gs>
              <a:gs pos="29000">
                <a:srgbClr val="FF9933">
                  <a:alpha val="85098"/>
                </a:srgbClr>
              </a:gs>
              <a:gs pos="86000">
                <a:srgbClr val="FF6600">
                  <a:alpha val="44706"/>
                </a:srgb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latinLnBrk="0" hangingPunct="0">
              <a:buFont typeface="Wingdings" pitchFamily="2" charset="2"/>
              <a:buNone/>
              <a:defRPr/>
            </a:pPr>
            <a:endParaRPr lang="ko-KR" altLang="en-US" dirty="0"/>
          </a:p>
        </p:txBody>
      </p:sp>
      <p:sp>
        <p:nvSpPr>
          <p:cNvPr id="38919" name="TextBox 9"/>
          <p:cNvSpPr txBox="1">
            <a:spLocks noChangeArrowheads="1"/>
          </p:cNvSpPr>
          <p:nvPr/>
        </p:nvSpPr>
        <p:spPr bwMode="auto">
          <a:xfrm>
            <a:off x="3402013" y="1928813"/>
            <a:ext cx="4718050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latinLnBrk="0" hangingPunct="0">
              <a:buFont typeface="Wingdings" pitchFamily="2" charset="2"/>
              <a:buNone/>
            </a:pPr>
            <a:r>
              <a:rPr lang="en-US" altLang="ko-KR" sz="4500">
                <a:solidFill>
                  <a:srgbClr val="339933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STATS Manager</a:t>
            </a:r>
            <a:endParaRPr lang="ko-KR" altLang="en-US" sz="4500">
              <a:solidFill>
                <a:srgbClr val="339933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</p:txBody>
      </p:sp>
      <p:pic>
        <p:nvPicPr>
          <p:cNvPr id="38920" name="Picture 4" descr="C:\Documents and Settings\김경수\바탕 화면\My Pictures\3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8" y="6143625"/>
            <a:ext cx="10191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21" name="TextBox 6"/>
          <p:cNvSpPr txBox="1">
            <a:spLocks noChangeArrowheads="1"/>
          </p:cNvSpPr>
          <p:nvPr/>
        </p:nvSpPr>
        <p:spPr bwMode="auto">
          <a:xfrm>
            <a:off x="4432300" y="5214938"/>
            <a:ext cx="36099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latinLnBrk="0" hangingPunct="0">
              <a:buFont typeface="Wingdings" pitchFamily="2" charset="2"/>
              <a:buNone/>
            </a:pPr>
            <a:r>
              <a:rPr lang="en-US" altLang="ko-KR" sz="1800" b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DBMS Application Development &amp;</a:t>
            </a:r>
          </a:p>
          <a:p>
            <a:pPr algn="ctr" eaLnBrk="0" latinLnBrk="0" hangingPunct="0">
              <a:buFont typeface="Wingdings" pitchFamily="2" charset="2"/>
              <a:buNone/>
            </a:pPr>
            <a:r>
              <a:rPr lang="en-US" altLang="ko-KR" sz="1800" b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Performance Management Tool</a:t>
            </a:r>
            <a:endParaRPr lang="ko-KR" altLang="en-US" sz="1800" b="0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Instance Monitor</a:t>
            </a:r>
            <a:endParaRPr lang="ko-KR" altLang="en-US" dirty="0" smtClean="0"/>
          </a:p>
        </p:txBody>
      </p:sp>
      <p:sp>
        <p:nvSpPr>
          <p:cNvPr id="614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1800" smtClean="0"/>
              <a:t>Instance Monitor </a:t>
            </a:r>
            <a:r>
              <a:rPr lang="ko-KR" altLang="en-US" sz="1800" smtClean="0"/>
              <a:t>툴바</a:t>
            </a:r>
          </a:p>
          <a:p>
            <a:pPr lvl="1"/>
            <a:r>
              <a:rPr lang="ko-KR" altLang="en-US" sz="1600" b="0" smtClean="0"/>
              <a:t>그래프 출력에 관련된 </a:t>
            </a:r>
            <a:r>
              <a:rPr lang="en-US" altLang="ko-KR" sz="1600" b="0" smtClean="0"/>
              <a:t>Refresh </a:t>
            </a:r>
            <a:r>
              <a:rPr lang="ko-KR" altLang="en-US" sz="1600" b="0" smtClean="0"/>
              <a:t>간격을 설정한다</a:t>
            </a:r>
            <a:r>
              <a:rPr lang="en-US" altLang="ko-KR" sz="1600" b="0" smtClean="0"/>
              <a:t>.</a:t>
            </a:r>
          </a:p>
          <a:p>
            <a:pPr lvl="1"/>
            <a:r>
              <a:rPr lang="ko-KR" altLang="en-US" sz="1600" b="0" smtClean="0"/>
              <a:t>그래프에서 한 번에 제공할 수 있는 시간 범위를 설정한다</a:t>
            </a:r>
            <a:r>
              <a:rPr lang="en-US" altLang="ko-KR" sz="1600" b="0" smtClean="0"/>
              <a:t>. </a:t>
            </a:r>
            <a:br>
              <a:rPr lang="en-US" altLang="ko-KR" sz="1600" b="0" smtClean="0"/>
            </a:br>
            <a:r>
              <a:rPr lang="en-US" altLang="ko-KR" smtClean="0"/>
              <a:t/>
            </a:r>
            <a:br>
              <a:rPr lang="en-US" altLang="ko-KR" smtClean="0"/>
            </a:br>
            <a:endParaRPr lang="en-US" altLang="ko-KR" smtClean="0"/>
          </a:p>
          <a:p>
            <a:endParaRPr lang="en-US" altLang="ko-KR" sz="1800" smtClean="0"/>
          </a:p>
          <a:p>
            <a:r>
              <a:rPr lang="en-US" altLang="ko-KR" sz="1800" smtClean="0"/>
              <a:t>Instance Monitor</a:t>
            </a:r>
            <a:r>
              <a:rPr lang="ko-KR" altLang="en-US" sz="1800" smtClean="0"/>
              <a:t>의 그래프 보기</a:t>
            </a:r>
            <a:endParaRPr lang="en-US" altLang="ko-KR" sz="1800" smtClean="0"/>
          </a:p>
          <a:p>
            <a:pPr lvl="1"/>
            <a:r>
              <a:rPr lang="ko-KR" altLang="en-US" sz="1600" b="0" smtClean="0"/>
              <a:t>팝업메뉴의 </a:t>
            </a:r>
            <a:r>
              <a:rPr lang="en-US" altLang="ko-KR" sz="1600" b="0" smtClean="0"/>
              <a:t>Zoom </a:t>
            </a:r>
            <a:r>
              <a:rPr lang="ko-KR" altLang="en-US" sz="1600" b="0" smtClean="0"/>
              <a:t>을 선택한 후에 그래프의 일부 영역을 드래그하여 지정하면 확대하여 볼 수 있다</a:t>
            </a:r>
            <a:r>
              <a:rPr lang="en-US" altLang="ko-KR" sz="1600" b="0" smtClean="0"/>
              <a:t>.</a:t>
            </a:r>
          </a:p>
          <a:p>
            <a:pPr lvl="1"/>
            <a:r>
              <a:rPr lang="ko-KR" altLang="en-US" sz="1600" b="0" smtClean="0"/>
              <a:t>팝업메뉴의 </a:t>
            </a:r>
            <a:r>
              <a:rPr lang="en-US" altLang="ko-KR" sz="1600" b="0" smtClean="0"/>
              <a:t>Maximize</a:t>
            </a:r>
            <a:r>
              <a:rPr lang="ko-KR" altLang="en-US" sz="1600" b="0" smtClean="0"/>
              <a:t>를 선택하여 전체 화면으로  확대 할 수 있다</a:t>
            </a:r>
            <a:r>
              <a:rPr lang="en-US" altLang="ko-KR" sz="1600" b="0" smtClean="0"/>
              <a:t>.</a:t>
            </a:r>
          </a:p>
          <a:p>
            <a:pPr lvl="1"/>
            <a:endParaRPr lang="ko-KR" altLang="en-US" smtClean="0"/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2613" y="2133600"/>
            <a:ext cx="7867650" cy="32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9338" y="4365625"/>
            <a:ext cx="2413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73538" y="4005263"/>
            <a:ext cx="3763962" cy="242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1" name="오른쪽 화살표 6"/>
          <p:cNvSpPr>
            <a:spLocks noChangeArrowheads="1"/>
          </p:cNvSpPr>
          <p:nvPr/>
        </p:nvSpPr>
        <p:spPr bwMode="auto">
          <a:xfrm>
            <a:off x="3646488" y="4849813"/>
            <a:ext cx="369887" cy="509587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algn="ctr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marL="185738" indent="-185738" algn="ctr" eaLnBrk="0" latinLnBrk="0" hangingPunct="0">
              <a:buFont typeface="Wingdings" pitchFamily="2" charset="2"/>
              <a:buNone/>
            </a:pP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OverView</a:t>
            </a:r>
            <a:endParaRPr lang="ko-KR" altLang="en-US" smtClean="0"/>
          </a:p>
        </p:txBody>
      </p:sp>
      <p:sp>
        <p:nvSpPr>
          <p:cNvPr id="39939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200" smtClean="0"/>
              <a:t>Stats Manager?</a:t>
            </a:r>
          </a:p>
          <a:p>
            <a:endParaRPr lang="en-US" altLang="ko-KR" sz="1800" smtClean="0"/>
          </a:p>
          <a:p>
            <a:pPr lvl="1"/>
            <a:r>
              <a:rPr lang="en-US" altLang="ko-KR" sz="1800" smtClean="0"/>
              <a:t>Stats Manager</a:t>
            </a:r>
            <a:r>
              <a:rPr lang="ko-KR" altLang="en-US" sz="1800" smtClean="0"/>
              <a:t>는 테이블</a:t>
            </a:r>
            <a:r>
              <a:rPr lang="en-US" altLang="ko-KR" sz="1800" smtClean="0"/>
              <a:t>, </a:t>
            </a:r>
            <a:r>
              <a:rPr lang="ko-KR" altLang="en-US" sz="1800" smtClean="0"/>
              <a:t>인덱스</a:t>
            </a:r>
            <a:r>
              <a:rPr lang="en-US" altLang="ko-KR" sz="1800" smtClean="0"/>
              <a:t>, </a:t>
            </a:r>
            <a:r>
              <a:rPr lang="ko-KR" altLang="en-US" sz="1800" smtClean="0"/>
              <a:t>클러스터와 같은 세그먼트 오브젝트에 대한 통계 정보를 손쉽게 생성할 수 있도록 해준다</a:t>
            </a:r>
            <a:r>
              <a:rPr lang="en-US" altLang="ko-KR" sz="1800" smtClean="0"/>
              <a:t>.</a:t>
            </a:r>
          </a:p>
          <a:p>
            <a:pPr lvl="1"/>
            <a:endParaRPr lang="en-US" altLang="ko-KR" sz="1800" smtClean="0"/>
          </a:p>
          <a:p>
            <a:pPr lvl="1"/>
            <a:r>
              <a:rPr lang="ko-KR" altLang="en-US" sz="1800" smtClean="0"/>
              <a:t>다양한 옵션에 따라 통계정보 생성 대상 선택과 방법을 설정한다</a:t>
            </a:r>
            <a:r>
              <a:rPr lang="en-US" altLang="ko-KR" sz="1800" smtClean="0"/>
              <a:t>.</a:t>
            </a:r>
          </a:p>
          <a:p>
            <a:pPr lvl="1"/>
            <a:endParaRPr lang="en-US" altLang="ko-KR" sz="1800" smtClean="0"/>
          </a:p>
          <a:p>
            <a:pPr lvl="1"/>
            <a:r>
              <a:rPr lang="en-US" altLang="ko-KR" sz="1800" smtClean="0"/>
              <a:t>Stats Manager</a:t>
            </a:r>
            <a:r>
              <a:rPr lang="ko-KR" altLang="en-US" sz="1800" smtClean="0"/>
              <a:t>는 </a:t>
            </a:r>
            <a:r>
              <a:rPr lang="en-US" altLang="ko-KR" sz="1800" smtClean="0"/>
              <a:t>DBMS_STATS </a:t>
            </a:r>
            <a:r>
              <a:rPr lang="ko-KR" altLang="en-US" sz="1800" smtClean="0"/>
              <a:t>패키지를 이용하는</a:t>
            </a:r>
            <a:r>
              <a:rPr lang="en-US" altLang="ko-KR" sz="1800" smtClean="0"/>
              <a:t> </a:t>
            </a:r>
            <a:r>
              <a:rPr lang="ko-KR" altLang="en-US" sz="1800" smtClean="0"/>
              <a:t>방법과 </a:t>
            </a:r>
            <a:r>
              <a:rPr lang="en-US" altLang="ko-KR" sz="1800" smtClean="0"/>
              <a:t>Analyze </a:t>
            </a:r>
            <a:r>
              <a:rPr lang="ko-KR" altLang="en-US" sz="1800" smtClean="0"/>
              <a:t>명령어를 사용하는 방법 </a:t>
            </a:r>
            <a:r>
              <a:rPr lang="en-US" altLang="ko-KR" sz="1800" smtClean="0"/>
              <a:t>2</a:t>
            </a:r>
            <a:r>
              <a:rPr lang="ko-KR" altLang="en-US" sz="1800" smtClean="0"/>
              <a:t>가지를 제공한다</a:t>
            </a:r>
            <a:r>
              <a:rPr lang="en-US" altLang="ko-KR" sz="1800" smtClean="0"/>
              <a:t>.</a:t>
            </a:r>
          </a:p>
          <a:p>
            <a:pPr lvl="1"/>
            <a:endParaRPr lang="en-US" altLang="ko-KR" sz="1800" smtClean="0"/>
          </a:p>
          <a:p>
            <a:pPr lvl="1"/>
            <a:r>
              <a:rPr lang="ko-KR" altLang="en-US" sz="1800" smtClean="0"/>
              <a:t>통계정보를 바로 생성하지 않고 단순히 </a:t>
            </a:r>
            <a:r>
              <a:rPr lang="en-US" altLang="ko-KR" sz="1800" smtClean="0"/>
              <a:t>Script</a:t>
            </a:r>
            <a:r>
              <a:rPr lang="ko-KR" altLang="en-US" sz="1800" smtClean="0"/>
              <a:t>만을 생성하여 별도로 수행이 가능하다</a:t>
            </a:r>
            <a:r>
              <a:rPr lang="en-US" altLang="ko-KR" sz="1800" smtClean="0"/>
              <a:t>.</a:t>
            </a:r>
            <a:endParaRPr lang="ko-KR" altLang="en-US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Stats Manager</a:t>
            </a:r>
            <a:endParaRPr lang="ko-KR" altLang="en-US" dirty="0" smtClean="0"/>
          </a:p>
        </p:txBody>
      </p:sp>
      <p:sp>
        <p:nvSpPr>
          <p:cNvPr id="4096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1800" smtClean="0"/>
              <a:t>Stats Manager </a:t>
            </a:r>
            <a:r>
              <a:rPr lang="ko-KR" altLang="en-US" sz="1800" smtClean="0"/>
              <a:t>설정</a:t>
            </a:r>
            <a:endParaRPr lang="en-US" altLang="ko-KR" sz="1800" smtClean="0"/>
          </a:p>
          <a:p>
            <a:pPr lvl="1"/>
            <a:r>
              <a:rPr lang="en-US" altLang="ko-KR" sz="1600" smtClean="0"/>
              <a:t>DBMS_STATS </a:t>
            </a:r>
            <a:r>
              <a:rPr lang="ko-KR" altLang="en-US" sz="1600" smtClean="0"/>
              <a:t>탭</a:t>
            </a:r>
            <a:endParaRPr lang="en-US" altLang="ko-KR" sz="1600" smtClean="0"/>
          </a:p>
          <a:p>
            <a:pPr lvl="2"/>
            <a:r>
              <a:rPr lang="en-US" altLang="ko-KR" sz="1600" smtClean="0"/>
              <a:t>Stats Destination </a:t>
            </a:r>
            <a:r>
              <a:rPr lang="ko-KR" altLang="en-US" sz="1600" smtClean="0"/>
              <a:t>항목</a:t>
            </a:r>
            <a:endParaRPr lang="en-US" altLang="ko-KR" sz="1600" smtClean="0"/>
          </a:p>
          <a:p>
            <a:pPr lvl="2"/>
            <a:r>
              <a:rPr lang="en-US" altLang="ko-KR" sz="1600" smtClean="0"/>
              <a:t>Run Mode </a:t>
            </a:r>
            <a:r>
              <a:rPr lang="ko-KR" altLang="en-US" sz="1600" smtClean="0"/>
              <a:t>항목</a:t>
            </a:r>
            <a:endParaRPr lang="en-US" altLang="ko-KR" sz="1600" smtClean="0"/>
          </a:p>
          <a:p>
            <a:pPr lvl="2"/>
            <a:r>
              <a:rPr lang="en-US" altLang="ko-KR" sz="1600" smtClean="0"/>
              <a:t>Deleting item  </a:t>
            </a:r>
            <a:r>
              <a:rPr lang="ko-KR" altLang="en-US" sz="1600" smtClean="0"/>
              <a:t>항목</a:t>
            </a:r>
            <a:endParaRPr lang="en-US" altLang="ko-KR" sz="1600" smtClean="0"/>
          </a:p>
          <a:p>
            <a:pPr lvl="2"/>
            <a:r>
              <a:rPr lang="en-US" altLang="ko-KR" sz="1600" smtClean="0"/>
              <a:t>Estimate Sample </a:t>
            </a:r>
            <a:r>
              <a:rPr lang="ko-KR" altLang="en-US" sz="1600" smtClean="0"/>
              <a:t>항목</a:t>
            </a:r>
            <a:endParaRPr lang="en-US" altLang="ko-KR" sz="1600" smtClean="0"/>
          </a:p>
          <a:p>
            <a:pPr lvl="2"/>
            <a:r>
              <a:rPr lang="en-US" altLang="ko-KR" sz="1600" smtClean="0"/>
              <a:t>Degree of Parallelism </a:t>
            </a:r>
            <a:r>
              <a:rPr lang="ko-KR" altLang="en-US" sz="1600" smtClean="0"/>
              <a:t>항목</a:t>
            </a:r>
            <a:endParaRPr lang="en-US" altLang="ko-KR" sz="1600" smtClean="0"/>
          </a:p>
          <a:p>
            <a:pPr lvl="2"/>
            <a:r>
              <a:rPr lang="en-US" altLang="ko-KR" sz="1600" smtClean="0"/>
              <a:t>Collect Histograms with Tables</a:t>
            </a:r>
          </a:p>
          <a:p>
            <a:pPr lvl="2"/>
            <a:r>
              <a:rPr lang="en-US" altLang="ko-KR" sz="1600" smtClean="0"/>
              <a:t>Stats Table </a:t>
            </a:r>
            <a:r>
              <a:rPr lang="ko-KR" altLang="en-US" sz="1600" smtClean="0"/>
              <a:t>항목</a:t>
            </a:r>
          </a:p>
        </p:txBody>
      </p:sp>
      <p:pic>
        <p:nvPicPr>
          <p:cNvPr id="4096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70438" y="1214438"/>
            <a:ext cx="3133725" cy="521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Stats Manager</a:t>
            </a:r>
            <a:endParaRPr lang="ko-KR" altLang="en-US" dirty="0" smtClean="0"/>
          </a:p>
        </p:txBody>
      </p:sp>
      <p:sp>
        <p:nvSpPr>
          <p:cNvPr id="4198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1800" smtClean="0"/>
              <a:t>Stats Manager </a:t>
            </a:r>
            <a:r>
              <a:rPr lang="ko-KR" altLang="en-US" sz="1800" smtClean="0"/>
              <a:t>설정</a:t>
            </a:r>
            <a:endParaRPr lang="en-US" altLang="ko-KR" sz="1800" smtClean="0"/>
          </a:p>
          <a:p>
            <a:pPr lvl="1"/>
            <a:r>
              <a:rPr lang="en-US" altLang="ko-KR" sz="1600" smtClean="0"/>
              <a:t>Analyze </a:t>
            </a:r>
            <a:r>
              <a:rPr lang="ko-KR" altLang="en-US" sz="1600" smtClean="0"/>
              <a:t>탭</a:t>
            </a:r>
            <a:endParaRPr lang="en-US" altLang="ko-KR" sz="1600" smtClean="0"/>
          </a:p>
          <a:p>
            <a:pPr lvl="2"/>
            <a:r>
              <a:rPr lang="en-US" altLang="ko-KR" sz="1600" smtClean="0"/>
              <a:t>Stats Destination </a:t>
            </a:r>
            <a:r>
              <a:rPr lang="ko-KR" altLang="en-US" sz="1600" smtClean="0"/>
              <a:t>항목</a:t>
            </a:r>
            <a:endParaRPr lang="en-US" altLang="ko-KR" sz="1600" smtClean="0"/>
          </a:p>
          <a:p>
            <a:pPr lvl="2"/>
            <a:r>
              <a:rPr lang="en-US" altLang="ko-KR" sz="1600" smtClean="0"/>
              <a:t>Analyze Mode</a:t>
            </a:r>
          </a:p>
          <a:p>
            <a:pPr lvl="2"/>
            <a:r>
              <a:rPr lang="en-US" altLang="ko-KR" sz="1600" smtClean="0"/>
              <a:t>For Clause(Tables Only</a:t>
            </a:r>
            <a:r>
              <a:rPr lang="en-US" altLang="ko-KR" smtClean="0"/>
              <a:t>)</a:t>
            </a:r>
          </a:p>
          <a:p>
            <a:pPr lvl="2"/>
            <a:endParaRPr lang="en-US" altLang="ko-KR" smtClean="0"/>
          </a:p>
          <a:p>
            <a:endParaRPr lang="ko-KR" altLang="en-US" sz="1800" smtClean="0"/>
          </a:p>
        </p:txBody>
      </p:sp>
      <p:pic>
        <p:nvPicPr>
          <p:cNvPr id="4198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0038" y="1500188"/>
            <a:ext cx="40005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Stats Manager</a:t>
            </a:r>
            <a:endParaRPr lang="ko-KR" altLang="en-US" dirty="0" smtClean="0"/>
          </a:p>
        </p:txBody>
      </p:sp>
      <p:sp>
        <p:nvSpPr>
          <p:cNvPr id="43011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1800" smtClean="0"/>
              <a:t>Stats Manager </a:t>
            </a:r>
            <a:r>
              <a:rPr lang="ko-KR" altLang="en-US" sz="1800" smtClean="0"/>
              <a:t>실행 하기</a:t>
            </a:r>
            <a:endParaRPr lang="en-US" altLang="ko-KR" sz="1800" smtClean="0"/>
          </a:p>
          <a:p>
            <a:pPr lvl="1"/>
            <a:r>
              <a:rPr lang="ko-KR" altLang="en-US" sz="1600" b="0" smtClean="0"/>
              <a:t>통계정보를 수집할 방법으로 </a:t>
            </a:r>
            <a:r>
              <a:rPr lang="en-US" altLang="ko-KR" sz="1600" b="0" smtClean="0"/>
              <a:t>DBMS_STATS </a:t>
            </a:r>
            <a:r>
              <a:rPr lang="ko-KR" altLang="en-US" sz="1600" b="0" smtClean="0"/>
              <a:t>혹은 </a:t>
            </a:r>
            <a:r>
              <a:rPr lang="en-US" altLang="ko-KR" sz="1600" b="0" smtClean="0"/>
              <a:t>Analyze </a:t>
            </a:r>
            <a:r>
              <a:rPr lang="ko-KR" altLang="en-US" sz="1600" b="0" smtClean="0"/>
              <a:t>중에서 선택한다</a:t>
            </a:r>
            <a:r>
              <a:rPr lang="en-US" altLang="ko-KR" sz="1600" b="0" smtClean="0"/>
              <a:t>.</a:t>
            </a:r>
          </a:p>
          <a:p>
            <a:pPr lvl="1"/>
            <a:r>
              <a:rPr lang="en-US" altLang="ko-KR" sz="1600" b="0" smtClean="0"/>
              <a:t>DBMS_STATS </a:t>
            </a:r>
            <a:r>
              <a:rPr lang="ko-KR" altLang="en-US" sz="1600" b="0" smtClean="0"/>
              <a:t>에서 </a:t>
            </a:r>
            <a:r>
              <a:rPr lang="en-US" altLang="ko-KR" sz="1600" b="0" smtClean="0"/>
              <a:t>Run Mode </a:t>
            </a:r>
            <a:r>
              <a:rPr lang="ko-KR" altLang="en-US" sz="1600" b="0" smtClean="0"/>
              <a:t>혹은 </a:t>
            </a:r>
            <a:r>
              <a:rPr lang="en-US" altLang="ko-KR" sz="1600" b="0" smtClean="0"/>
              <a:t>Analyze</a:t>
            </a:r>
            <a:r>
              <a:rPr lang="ko-KR" altLang="en-US" sz="1600" b="0" smtClean="0"/>
              <a:t>에서 </a:t>
            </a:r>
            <a:r>
              <a:rPr lang="en-US" altLang="ko-KR" sz="1600" b="0" smtClean="0"/>
              <a:t>Analyze Mode</a:t>
            </a:r>
            <a:r>
              <a:rPr lang="ko-KR" altLang="en-US" sz="1600" b="0" smtClean="0"/>
              <a:t>를 </a:t>
            </a:r>
            <a:r>
              <a:rPr lang="en-US" altLang="ko-KR" sz="1600" b="0" smtClean="0"/>
              <a:t>Compute, Estimate, Delete </a:t>
            </a:r>
            <a:r>
              <a:rPr lang="ko-KR" altLang="en-US" sz="1600" b="0" smtClean="0"/>
              <a:t>중에서 선택한다</a:t>
            </a:r>
            <a:r>
              <a:rPr lang="en-US" altLang="ko-KR" sz="1600" b="0" smtClean="0"/>
              <a:t>.</a:t>
            </a:r>
          </a:p>
          <a:p>
            <a:pPr lvl="1"/>
            <a:r>
              <a:rPr lang="ko-KR" altLang="en-US" sz="1600" b="0" smtClean="0"/>
              <a:t>통계정보를 생성하거나 삭제할 대상 테이블 혹은 인덱스를 선택한다</a:t>
            </a:r>
            <a:r>
              <a:rPr lang="en-US" altLang="ko-KR" sz="1600" b="0" smtClean="0"/>
              <a:t>.</a:t>
            </a:r>
          </a:p>
          <a:p>
            <a:pPr lvl="1"/>
            <a:r>
              <a:rPr lang="ko-KR" altLang="en-US" sz="1600" b="0" smtClean="0"/>
              <a:t>메뉴에서 </a:t>
            </a:r>
            <a:r>
              <a:rPr lang="en-US" altLang="ko-KR" sz="1600" b="0" smtClean="0"/>
              <a:t>Run Stats </a:t>
            </a:r>
            <a:r>
              <a:rPr lang="ko-KR" altLang="en-US" sz="1600" b="0" smtClean="0"/>
              <a:t>를 선택한다</a:t>
            </a:r>
            <a:r>
              <a:rPr lang="en-US" altLang="ko-KR" sz="1600" b="0" smtClean="0"/>
              <a:t>.</a:t>
            </a:r>
          </a:p>
        </p:txBody>
      </p:sp>
      <p:pic>
        <p:nvPicPr>
          <p:cNvPr id="430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2663" y="2852738"/>
            <a:ext cx="7089775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88" y="857250"/>
            <a:ext cx="23241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5" name="슬라이드 번호 개체 틀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010400" y="6356350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latinLnBrk="0" hangingPunct="0">
              <a:buFont typeface="Wingdings" pitchFamily="2" charset="2"/>
              <a:buNone/>
            </a:pPr>
            <a:fld id="{FB38D7E3-FE9E-4A5B-90FC-C0212FDE12CA}" type="slidenum">
              <a:rPr lang="ko-KR" altLang="en-US"/>
              <a:pPr algn="ctr" eaLnBrk="0" latinLnBrk="0" hangingPunct="0">
                <a:buFont typeface="Wingdings" pitchFamily="2" charset="2"/>
                <a:buNone/>
              </a:pPr>
              <a:t>44</a:t>
            </a:fld>
            <a:endParaRPr lang="en-US" altLang="ko-KR"/>
          </a:p>
        </p:txBody>
      </p:sp>
      <p:sp>
        <p:nvSpPr>
          <p:cNvPr id="8" name="한쪽 모서리가 잘린 사각형 7"/>
          <p:cNvSpPr/>
          <p:nvPr/>
        </p:nvSpPr>
        <p:spPr>
          <a:xfrm rot="16200000">
            <a:off x="2125251" y="-125043"/>
            <a:ext cx="5143536" cy="7250962"/>
          </a:xfrm>
          <a:prstGeom prst="snip1Rect">
            <a:avLst>
              <a:gd name="adj" fmla="val 50000"/>
            </a:avLst>
          </a:prstGeom>
          <a:gradFill flip="none" rotWithShape="1">
            <a:gsLst>
              <a:gs pos="22000">
                <a:srgbClr val="FF9933">
                  <a:alpha val="0"/>
                </a:srgbClr>
              </a:gs>
              <a:gs pos="29000">
                <a:srgbClr val="FF9933">
                  <a:alpha val="85098"/>
                </a:srgbClr>
              </a:gs>
              <a:gs pos="86000">
                <a:srgbClr val="FF6600">
                  <a:alpha val="44706"/>
                </a:srgb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latinLnBrk="0" hangingPunct="0">
              <a:buFont typeface="Wingdings" pitchFamily="2" charset="2"/>
              <a:buNone/>
              <a:defRPr/>
            </a:pPr>
            <a:endParaRPr lang="ko-KR" altLang="en-US" dirty="0"/>
          </a:p>
        </p:txBody>
      </p:sp>
      <p:sp>
        <p:nvSpPr>
          <p:cNvPr id="44039" name="TextBox 9"/>
          <p:cNvSpPr txBox="1">
            <a:spLocks noChangeArrowheads="1"/>
          </p:cNvSpPr>
          <p:nvPr/>
        </p:nvSpPr>
        <p:spPr bwMode="auto">
          <a:xfrm>
            <a:off x="3824288" y="1928813"/>
            <a:ext cx="4016375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latinLnBrk="0" hangingPunct="0">
              <a:buFont typeface="Wingdings" pitchFamily="2" charset="2"/>
              <a:buNone/>
            </a:pPr>
            <a:r>
              <a:rPr lang="en-US" altLang="ko-KR" sz="4500">
                <a:solidFill>
                  <a:srgbClr val="339933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Health Check</a:t>
            </a:r>
            <a:endParaRPr lang="ko-KR" altLang="en-US" sz="4500">
              <a:solidFill>
                <a:srgbClr val="339933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</p:txBody>
      </p:sp>
      <p:pic>
        <p:nvPicPr>
          <p:cNvPr id="44040" name="Picture 4" descr="C:\Documents and Settings\김경수\바탕 화면\My Pictures\3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8" y="6143625"/>
            <a:ext cx="10191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41" name="TextBox 6"/>
          <p:cNvSpPr txBox="1">
            <a:spLocks noChangeArrowheads="1"/>
          </p:cNvSpPr>
          <p:nvPr/>
        </p:nvSpPr>
        <p:spPr bwMode="auto">
          <a:xfrm>
            <a:off x="4432300" y="5214938"/>
            <a:ext cx="36099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latinLnBrk="0" hangingPunct="0">
              <a:buFont typeface="Wingdings" pitchFamily="2" charset="2"/>
              <a:buNone/>
            </a:pPr>
            <a:r>
              <a:rPr lang="en-US" altLang="ko-KR" sz="1800" b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DBMS Application Development &amp;</a:t>
            </a:r>
          </a:p>
          <a:p>
            <a:pPr algn="ctr" eaLnBrk="0" latinLnBrk="0" hangingPunct="0">
              <a:buFont typeface="Wingdings" pitchFamily="2" charset="2"/>
              <a:buNone/>
            </a:pPr>
            <a:r>
              <a:rPr lang="en-US" altLang="ko-KR" sz="1800" b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Performance Management Tool</a:t>
            </a:r>
            <a:endParaRPr lang="ko-KR" altLang="en-US" sz="1800" b="0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OverView</a:t>
            </a:r>
            <a:endParaRPr lang="ko-KR" altLang="en-US" smtClean="0"/>
          </a:p>
        </p:txBody>
      </p:sp>
      <p:sp>
        <p:nvSpPr>
          <p:cNvPr id="45059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200" smtClean="0"/>
              <a:t>Health Check?</a:t>
            </a:r>
          </a:p>
          <a:p>
            <a:endParaRPr lang="en-US" altLang="ko-KR" sz="1800" smtClean="0"/>
          </a:p>
          <a:p>
            <a:pPr lvl="1"/>
            <a:r>
              <a:rPr lang="en-US" altLang="ko-KR" sz="1800" smtClean="0"/>
              <a:t>Health Check</a:t>
            </a:r>
            <a:r>
              <a:rPr lang="ko-KR" altLang="en-US" sz="1800" smtClean="0"/>
              <a:t>은 데이터베이스의 현재 상태를 </a:t>
            </a:r>
            <a:r>
              <a:rPr lang="en-US" altLang="ko-KR" sz="1800" smtClean="0"/>
              <a:t>90</a:t>
            </a:r>
            <a:r>
              <a:rPr lang="ko-KR" altLang="en-US" sz="1800" smtClean="0"/>
              <a:t>여가지 항목으로 점검하는 기능을 제공하며 결과를 </a:t>
            </a:r>
            <a:r>
              <a:rPr lang="en-US" altLang="ko-KR" sz="1800" smtClean="0"/>
              <a:t>HTML </a:t>
            </a:r>
            <a:r>
              <a:rPr lang="ko-KR" altLang="en-US" sz="1800" smtClean="0"/>
              <a:t>형식으로 보여준다</a:t>
            </a:r>
            <a:r>
              <a:rPr lang="en-US" altLang="ko-KR" sz="1800" smtClean="0"/>
              <a:t>. </a:t>
            </a:r>
          </a:p>
          <a:p>
            <a:pPr lvl="1"/>
            <a:endParaRPr lang="en-US" altLang="ko-KR" sz="1800" smtClean="0"/>
          </a:p>
          <a:p>
            <a:pPr lvl="1"/>
            <a:r>
              <a:rPr lang="en-US" altLang="ko-KR" sz="1800" smtClean="0"/>
              <a:t>Health Check</a:t>
            </a:r>
            <a:r>
              <a:rPr lang="ko-KR" altLang="en-US" sz="1800" smtClean="0"/>
              <a:t>은 데이터베이스 관리자가 주로 사용하며 데이터베이스의 성능을 실시간으로 모니터링 할 수 있다</a:t>
            </a:r>
            <a:r>
              <a:rPr lang="en-US" altLang="ko-KR" sz="1800" smtClean="0"/>
              <a:t>.</a:t>
            </a:r>
            <a:endParaRPr lang="ko-KR" altLang="en-US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Health Check</a:t>
            </a:r>
            <a:endParaRPr lang="ko-KR" altLang="en-US" dirty="0" smtClean="0"/>
          </a:p>
        </p:txBody>
      </p:sp>
      <p:sp>
        <p:nvSpPr>
          <p:cNvPr id="4608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1800" smtClean="0"/>
              <a:t>Item </a:t>
            </a:r>
            <a:r>
              <a:rPr lang="ko-KR" altLang="en-US" sz="1800" smtClean="0"/>
              <a:t>선택 하기</a:t>
            </a:r>
            <a:endParaRPr lang="en-US" altLang="ko-KR" sz="1800" smtClean="0"/>
          </a:p>
          <a:p>
            <a:endParaRPr lang="en-US" altLang="ko-KR" sz="1800" smtClean="0"/>
          </a:p>
          <a:p>
            <a:pPr lvl="1"/>
            <a:r>
              <a:rPr lang="en-US" altLang="ko-KR" sz="1600" b="0" smtClean="0"/>
              <a:t>Health Check Item Pane</a:t>
            </a:r>
            <a:r>
              <a:rPr lang="ko-KR" altLang="en-US" sz="1600" b="0" smtClean="0"/>
              <a:t>에서 수행할 아이템을 </a:t>
            </a:r>
            <a:r>
              <a:rPr lang="en-US" altLang="ko-KR" sz="1600" b="0" smtClean="0"/>
              <a:t/>
            </a:r>
            <a:br>
              <a:rPr lang="en-US" altLang="ko-KR" sz="1600" b="0" smtClean="0"/>
            </a:br>
            <a:r>
              <a:rPr lang="ko-KR" altLang="en-US" sz="1600" b="0" smtClean="0"/>
              <a:t>선택할 수 있다</a:t>
            </a:r>
            <a:r>
              <a:rPr lang="en-US" altLang="ko-KR" sz="1600" b="0" smtClean="0"/>
              <a:t>.</a:t>
            </a:r>
          </a:p>
          <a:p>
            <a:pPr lvl="1"/>
            <a:endParaRPr lang="en-US" altLang="ko-KR" sz="1600" b="0" smtClean="0"/>
          </a:p>
          <a:p>
            <a:pPr lvl="1"/>
            <a:r>
              <a:rPr lang="ko-KR" altLang="en-US" sz="1600" b="0" smtClean="0"/>
              <a:t>아이템 전체를 선택하고자 할 때에는 </a:t>
            </a:r>
            <a:r>
              <a:rPr lang="en-US" altLang="ko-KR" sz="1600" b="0" smtClean="0"/>
              <a:t>Health Check </a:t>
            </a:r>
            <a:br>
              <a:rPr lang="en-US" altLang="ko-KR" sz="1600" b="0" smtClean="0"/>
            </a:br>
            <a:r>
              <a:rPr lang="ko-KR" altLang="en-US" sz="1600" b="0" smtClean="0"/>
              <a:t>폴더의 </a:t>
            </a:r>
            <a:r>
              <a:rPr lang="en-US" altLang="ko-KR" sz="1600" b="0" smtClean="0"/>
              <a:t>[Check Box] </a:t>
            </a:r>
            <a:r>
              <a:rPr lang="ko-KR" altLang="en-US" sz="1600" b="0" smtClean="0"/>
              <a:t>버튼을 체크하면 하위 폴더는 </a:t>
            </a:r>
            <a:r>
              <a:rPr lang="en-US" altLang="ko-KR" sz="1600" b="0" smtClean="0"/>
              <a:t/>
            </a:r>
            <a:br>
              <a:rPr lang="en-US" altLang="ko-KR" sz="1600" b="0" smtClean="0"/>
            </a:br>
            <a:r>
              <a:rPr lang="ko-KR" altLang="en-US" sz="1600" b="0" smtClean="0"/>
              <a:t>모두 체크된다</a:t>
            </a:r>
            <a:r>
              <a:rPr lang="en-US" altLang="ko-KR" sz="1600" b="0" smtClean="0"/>
              <a:t>.</a:t>
            </a:r>
          </a:p>
          <a:p>
            <a:pPr lvl="1"/>
            <a:endParaRPr lang="en-US" altLang="ko-KR" sz="1600" b="0" smtClean="0"/>
          </a:p>
          <a:p>
            <a:pPr lvl="1"/>
            <a:r>
              <a:rPr lang="en-US" altLang="ko-KR" sz="1600" b="0" smtClean="0"/>
              <a:t>OPS</a:t>
            </a:r>
            <a:r>
              <a:rPr lang="ko-KR" altLang="en-US" sz="1600" b="0" smtClean="0"/>
              <a:t>나 </a:t>
            </a:r>
            <a:r>
              <a:rPr lang="en-US" altLang="ko-KR" sz="1600" b="0" smtClean="0"/>
              <a:t>RAC </a:t>
            </a:r>
            <a:r>
              <a:rPr lang="ko-KR" altLang="en-US" sz="1600" b="0" smtClean="0"/>
              <a:t>환경이 아닌 </a:t>
            </a:r>
            <a:r>
              <a:rPr lang="en-US" altLang="ko-KR" sz="1600" b="0" smtClean="0"/>
              <a:t>DB</a:t>
            </a:r>
            <a:r>
              <a:rPr lang="ko-KR" altLang="en-US" sz="1600" b="0" smtClean="0"/>
              <a:t>에 접속한 경우에는 </a:t>
            </a:r>
          </a:p>
          <a:p>
            <a:pPr lvl="1">
              <a:buFont typeface="Wingdings" pitchFamily="2" charset="2"/>
              <a:buNone/>
            </a:pPr>
            <a:r>
              <a:rPr lang="ko-KR" altLang="en-US" sz="1600" b="0" smtClean="0"/>
              <a:t>     해당 항목은 점검할 수 없도록 </a:t>
            </a:r>
            <a:r>
              <a:rPr lang="en-US" altLang="ko-KR" sz="1600" b="0" smtClean="0"/>
              <a:t>X </a:t>
            </a:r>
            <a:r>
              <a:rPr lang="ko-KR" altLang="en-US" sz="1600" b="0" smtClean="0"/>
              <a:t>표시가 되어 </a:t>
            </a:r>
            <a:r>
              <a:rPr lang="en-US" altLang="ko-KR" sz="1600" b="0" smtClean="0"/>
              <a:t/>
            </a:r>
            <a:br>
              <a:rPr lang="en-US" altLang="ko-KR" sz="1600" b="0" smtClean="0"/>
            </a:br>
            <a:r>
              <a:rPr lang="ko-KR" altLang="en-US" sz="1600" b="0" smtClean="0"/>
              <a:t>있다</a:t>
            </a:r>
            <a:r>
              <a:rPr lang="en-US" altLang="ko-KR" sz="1600" b="0" smtClean="0"/>
              <a:t>.  </a:t>
            </a:r>
          </a:p>
          <a:p>
            <a:pPr lvl="1">
              <a:buFont typeface="Wingdings" pitchFamily="2" charset="2"/>
              <a:buNone/>
            </a:pPr>
            <a:r>
              <a:rPr lang="ko-KR" altLang="en-US" sz="1600" b="0" smtClean="0"/>
              <a:t>     그 외에 </a:t>
            </a:r>
            <a:r>
              <a:rPr lang="en-US" altLang="ko-KR" sz="1600" b="0" smtClean="0"/>
              <a:t>DBMS </a:t>
            </a:r>
            <a:r>
              <a:rPr lang="ko-KR" altLang="en-US" sz="1600" b="0" smtClean="0"/>
              <a:t>버전에 따라 사용이 불가능한 </a:t>
            </a:r>
            <a:r>
              <a:rPr lang="en-US" altLang="ko-KR" sz="1600" b="0" smtClean="0"/>
              <a:t/>
            </a:r>
            <a:br>
              <a:rPr lang="en-US" altLang="ko-KR" sz="1600" b="0" smtClean="0"/>
            </a:br>
            <a:r>
              <a:rPr lang="ko-KR" altLang="en-US" sz="1600" b="0" smtClean="0"/>
              <a:t>항목도 </a:t>
            </a:r>
            <a:r>
              <a:rPr lang="en-US" altLang="ko-KR" sz="1600" b="0" smtClean="0"/>
              <a:t>X</a:t>
            </a:r>
            <a:r>
              <a:rPr lang="ko-KR" altLang="en-US" sz="1600" b="0" smtClean="0"/>
              <a:t>표시가 </a:t>
            </a:r>
            <a:r>
              <a:rPr lang="ko-KR" altLang="en-US" sz="1600" b="0" smtClean="0"/>
              <a:t> 되어 있다</a:t>
            </a:r>
            <a:r>
              <a:rPr lang="en-US" altLang="ko-KR" sz="1600" b="0" smtClean="0"/>
              <a:t>.</a:t>
            </a:r>
            <a:endParaRPr lang="en-US" altLang="ko-KR" sz="1600" b="0" smtClean="0"/>
          </a:p>
          <a:p>
            <a:pPr lvl="1"/>
            <a:endParaRPr lang="ko-KR" altLang="en-US" smtClean="0"/>
          </a:p>
        </p:txBody>
      </p:sp>
      <p:pic>
        <p:nvPicPr>
          <p:cNvPr id="4608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00738" y="1196975"/>
            <a:ext cx="3051175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Health Check</a:t>
            </a:r>
            <a:endParaRPr lang="ko-KR" altLang="en-US" dirty="0" smtClean="0"/>
          </a:p>
        </p:txBody>
      </p:sp>
      <p:sp>
        <p:nvSpPr>
          <p:cNvPr id="4710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1800" smtClean="0"/>
              <a:t>Item</a:t>
            </a:r>
            <a:r>
              <a:rPr lang="ko-KR" altLang="en-US" sz="1800" smtClean="0"/>
              <a:t>의 임계값 설정</a:t>
            </a:r>
            <a:endParaRPr lang="en-US" altLang="ko-KR" sz="1800" smtClean="0"/>
          </a:p>
          <a:p>
            <a:pPr lvl="1"/>
            <a:r>
              <a:rPr lang="ko-KR" altLang="en-US" sz="1600" b="0" smtClean="0"/>
              <a:t>아이템 별로 사용자가 임의로 임계 값을 설정할 수 있는데 임계 값은</a:t>
            </a:r>
            <a:r>
              <a:rPr lang="en-US" sz="1600" b="0" smtClean="0"/>
              <a:t> </a:t>
            </a:r>
            <a:r>
              <a:rPr lang="en-US" altLang="ko-KR" sz="1600" b="0" smtClean="0"/>
              <a:t>Description Pane</a:t>
            </a:r>
            <a:r>
              <a:rPr lang="ko-KR" altLang="en-US" sz="1600" b="0" smtClean="0"/>
              <a:t>에서 </a:t>
            </a:r>
            <a:r>
              <a:rPr lang="en-US" sz="1600" b="0" smtClean="0"/>
              <a:t>“</a:t>
            </a:r>
            <a:r>
              <a:rPr lang="en-US" altLang="ko-KR" sz="1600" b="0" smtClean="0"/>
              <a:t>Reference Value”</a:t>
            </a:r>
            <a:r>
              <a:rPr lang="ko-KR" altLang="en-US" sz="1600" b="0" smtClean="0"/>
              <a:t>필드에 설정할 수 있다</a:t>
            </a:r>
            <a:r>
              <a:rPr lang="en-US" altLang="ko-KR" sz="1600" b="0" smtClean="0"/>
              <a:t>. </a:t>
            </a:r>
            <a:r>
              <a:rPr lang="ko-KR" altLang="en-US" sz="1600" b="0" smtClean="0"/>
              <a:t>이 값을 설정하면 결과값을 보여줄 때 임계 값을 벗어나면 붉은색으로 보여준다</a:t>
            </a:r>
            <a:r>
              <a:rPr lang="en-US" altLang="ko-KR" sz="1600" b="0" smtClean="0"/>
              <a:t>. Reference Value</a:t>
            </a:r>
            <a:r>
              <a:rPr lang="ko-KR" altLang="en-US" sz="1600" b="0" smtClean="0"/>
              <a:t>는</a:t>
            </a:r>
            <a:r>
              <a:rPr lang="en-US" sz="1600" b="0" smtClean="0"/>
              <a:t> </a:t>
            </a:r>
            <a:r>
              <a:rPr lang="en-US" altLang="ko-KR" sz="1600" b="0" smtClean="0"/>
              <a:t>0 ~ 100 </a:t>
            </a:r>
            <a:r>
              <a:rPr lang="ko-KR" altLang="en-US" sz="1600" b="0" smtClean="0"/>
              <a:t>사이의 실수로 입력 가능하다</a:t>
            </a:r>
            <a:r>
              <a:rPr lang="en-US" altLang="ko-KR" sz="1600" b="0" smtClean="0"/>
              <a:t>. </a:t>
            </a:r>
            <a:endParaRPr lang="ko-KR" altLang="en-US" sz="1600" b="0" smtClean="0"/>
          </a:p>
          <a:p>
            <a:pPr lvl="1"/>
            <a:r>
              <a:rPr lang="en-US" altLang="ko-KR" sz="1600" b="0" smtClean="0"/>
              <a:t>File </a:t>
            </a:r>
            <a:r>
              <a:rPr lang="ko-KR" altLang="en-US" sz="1600" b="0" smtClean="0"/>
              <a:t>메뉴의 </a:t>
            </a:r>
            <a:r>
              <a:rPr lang="en-US" altLang="ko-KR" sz="1600" b="0" smtClean="0"/>
              <a:t>Save Configuration </a:t>
            </a:r>
            <a:r>
              <a:rPr lang="ko-KR" altLang="en-US" sz="1600" b="0" smtClean="0"/>
              <a:t>메뉴를 선택하여 임계 값 설정 및 아이템 체크 상태 등의 설정을 저장할 수 있다</a:t>
            </a:r>
            <a:r>
              <a:rPr lang="en-US" altLang="ko-KR" sz="1600" b="0" smtClean="0"/>
              <a:t>. </a:t>
            </a:r>
            <a:r>
              <a:rPr lang="ko-KR" altLang="en-US" sz="1600" b="0" smtClean="0"/>
              <a:t>저장된 설정 정보를 불러오기 위해서는 </a:t>
            </a:r>
            <a:r>
              <a:rPr lang="en-US" altLang="ko-KR" sz="1600" b="0" smtClean="0"/>
              <a:t>File </a:t>
            </a:r>
            <a:r>
              <a:rPr lang="ko-KR" altLang="en-US" sz="1600" b="0" smtClean="0"/>
              <a:t>메뉴의 </a:t>
            </a:r>
            <a:r>
              <a:rPr lang="en-US" altLang="ko-KR" sz="1600" b="0" smtClean="0"/>
              <a:t>Load Configuration </a:t>
            </a:r>
            <a:r>
              <a:rPr lang="ko-KR" altLang="en-US" sz="1600" b="0" smtClean="0"/>
              <a:t>메뉴를 통해 해당 파일을 선택하면 된다</a:t>
            </a:r>
            <a:r>
              <a:rPr lang="en-US" altLang="ko-KR" sz="1600" b="0" smtClean="0"/>
              <a:t>.</a:t>
            </a:r>
            <a:endParaRPr lang="ko-KR" altLang="en-US" sz="1600" b="0" smtClean="0"/>
          </a:p>
          <a:p>
            <a:pPr lvl="1"/>
            <a:endParaRPr lang="en-US" altLang="ko-KR" smtClean="0"/>
          </a:p>
          <a:p>
            <a:pPr lvl="1"/>
            <a:endParaRPr lang="ko-KR" altLang="en-US" smtClean="0"/>
          </a:p>
        </p:txBody>
      </p:sp>
      <p:pic>
        <p:nvPicPr>
          <p:cNvPr id="4710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2138" y="3213100"/>
            <a:ext cx="2863850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Health Check</a:t>
            </a:r>
            <a:endParaRPr lang="ko-KR" altLang="en-US" dirty="0" smtClean="0"/>
          </a:p>
        </p:txBody>
      </p:sp>
      <p:sp>
        <p:nvSpPr>
          <p:cNvPr id="48131" name="내용 개체 틀 2"/>
          <p:cNvSpPr>
            <a:spLocks noGrp="1"/>
          </p:cNvSpPr>
          <p:nvPr>
            <p:ph idx="1"/>
          </p:nvPr>
        </p:nvSpPr>
        <p:spPr>
          <a:xfrm>
            <a:off x="450850" y="981075"/>
            <a:ext cx="8470900" cy="5040313"/>
          </a:xfrm>
        </p:spPr>
        <p:txBody>
          <a:bodyPr/>
          <a:lstStyle/>
          <a:p>
            <a:r>
              <a:rPr lang="en-US" altLang="ko-KR" sz="1800" smtClean="0"/>
              <a:t>Health Check </a:t>
            </a:r>
            <a:r>
              <a:rPr lang="ko-KR" altLang="en-US" sz="1800" smtClean="0"/>
              <a:t>실행 하기</a:t>
            </a:r>
            <a:endParaRPr lang="en-US" altLang="ko-KR" sz="1800" smtClean="0"/>
          </a:p>
          <a:p>
            <a:pPr lvl="1"/>
            <a:r>
              <a:rPr lang="ko-KR" altLang="en-US" sz="1600" b="0" smtClean="0"/>
              <a:t>아이템을 선택한 후 툴 바의 </a:t>
            </a:r>
            <a:r>
              <a:rPr lang="en-US" altLang="ko-KR" sz="1600" b="0" smtClean="0"/>
              <a:t>Run health Check </a:t>
            </a:r>
            <a:r>
              <a:rPr lang="ko-KR" altLang="en-US" sz="1600" b="0" smtClean="0"/>
              <a:t>버튼을 클릭하면 프로세스가 수행되는 과정을  보이면서 수행된다</a:t>
            </a:r>
            <a:r>
              <a:rPr lang="en-US" altLang="ko-KR" sz="1600" b="0" smtClean="0"/>
              <a:t>.</a:t>
            </a:r>
          </a:p>
          <a:p>
            <a:r>
              <a:rPr lang="en-US" altLang="ko-KR" sz="1800" smtClean="0"/>
              <a:t>Health Check </a:t>
            </a:r>
            <a:r>
              <a:rPr lang="ko-KR" altLang="en-US" sz="1800" smtClean="0"/>
              <a:t>실행 중지 하기</a:t>
            </a:r>
            <a:endParaRPr lang="en-US" altLang="ko-KR" sz="1800" smtClean="0"/>
          </a:p>
          <a:p>
            <a:pPr lvl="1"/>
            <a:r>
              <a:rPr lang="en-US" altLang="ko-KR" sz="1600" b="0" smtClean="0"/>
              <a:t>Health Check</a:t>
            </a:r>
            <a:r>
              <a:rPr lang="ko-KR" altLang="en-US" sz="1600" b="0" smtClean="0"/>
              <a:t>를 실행 중에 중지하기 위해서 툴 바의 </a:t>
            </a:r>
            <a:r>
              <a:rPr lang="en-US" altLang="ko-KR" sz="1600" b="0" smtClean="0"/>
              <a:t>[Stop] </a:t>
            </a:r>
            <a:r>
              <a:rPr lang="ko-KR" altLang="en-US" sz="1600" b="0" smtClean="0"/>
              <a:t>버튼을 클릭하면 현재까지 진행되는 내용만을 실행결과 프레임에 보여준다</a:t>
            </a:r>
            <a:r>
              <a:rPr lang="en-US" altLang="ko-KR" sz="1600" b="0" smtClean="0"/>
              <a:t>.</a:t>
            </a:r>
          </a:p>
        </p:txBody>
      </p:sp>
      <p:pic>
        <p:nvPicPr>
          <p:cNvPr id="481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95538" y="2714625"/>
            <a:ext cx="4638675" cy="373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Health Check</a:t>
            </a:r>
            <a:endParaRPr lang="ko-KR" altLang="en-US" dirty="0" smtClean="0"/>
          </a:p>
        </p:txBody>
      </p:sp>
      <p:sp>
        <p:nvSpPr>
          <p:cNvPr id="49155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1800" smtClean="0"/>
              <a:t>Health Check </a:t>
            </a:r>
            <a:r>
              <a:rPr lang="ko-KR" altLang="en-US" sz="1800" smtClean="0"/>
              <a:t>실행 결과 분석 및 저장 하기</a:t>
            </a:r>
            <a:endParaRPr lang="en-US" altLang="ko-KR" sz="1800" smtClean="0"/>
          </a:p>
          <a:p>
            <a:pPr lvl="1"/>
            <a:r>
              <a:rPr lang="ko-KR" altLang="en-US" sz="1600" b="0" smtClean="0"/>
              <a:t>메인 툴 바에서 저장 아이콘을 클릭하면 저장을 위한 팝업 화면이 나온다</a:t>
            </a:r>
            <a:r>
              <a:rPr lang="en-US" altLang="ko-KR" sz="1600" b="0" smtClean="0"/>
              <a:t>. </a:t>
            </a:r>
            <a:r>
              <a:rPr lang="ko-KR" altLang="en-US" sz="1600" b="0" smtClean="0"/>
              <a:t>저장할 위치와 저장할 파일 이름을 입력한 후 </a:t>
            </a:r>
            <a:r>
              <a:rPr lang="en-US" altLang="ko-KR" sz="1600" b="0" smtClean="0"/>
              <a:t>[</a:t>
            </a:r>
            <a:r>
              <a:rPr lang="ko-KR" altLang="en-US" sz="1600" b="0" smtClean="0"/>
              <a:t>저장</a:t>
            </a:r>
            <a:r>
              <a:rPr lang="en-US" altLang="ko-KR" sz="1600" b="0" smtClean="0"/>
              <a:t>] </a:t>
            </a:r>
            <a:r>
              <a:rPr lang="ko-KR" altLang="en-US" sz="1600" b="0" smtClean="0"/>
              <a:t>버튼을 누르면 </a:t>
            </a:r>
            <a:r>
              <a:rPr lang="en-US" altLang="ko-KR" sz="1600" b="0" smtClean="0"/>
              <a:t>HTML </a:t>
            </a:r>
            <a:r>
              <a:rPr lang="ko-KR" altLang="en-US" sz="1600" b="0" smtClean="0"/>
              <a:t>파일로 저장된다</a:t>
            </a:r>
            <a:r>
              <a:rPr lang="en-US" altLang="ko-KR" sz="1600" b="0" smtClean="0"/>
              <a:t>. </a:t>
            </a:r>
            <a:r>
              <a:rPr lang="ko-KR" altLang="en-US" sz="1600" b="0" smtClean="0"/>
              <a:t>디폴트로는 </a:t>
            </a:r>
            <a:r>
              <a:rPr lang="en-US" altLang="ko-KR" sz="1600" b="0" smtClean="0"/>
              <a:t>“HealthCheck.html”</a:t>
            </a:r>
            <a:r>
              <a:rPr lang="ko-KR" altLang="en-US" sz="1600" b="0" smtClean="0"/>
              <a:t>파일로 결과 값이 저장 된다</a:t>
            </a:r>
            <a:r>
              <a:rPr lang="en-US" altLang="ko-KR" sz="1600" b="0" smtClean="0"/>
              <a:t>.</a:t>
            </a:r>
          </a:p>
          <a:p>
            <a:pPr lvl="1"/>
            <a:endParaRPr lang="ko-KR" altLang="en-US" smtClean="0"/>
          </a:p>
        </p:txBody>
      </p:sp>
      <p:pic>
        <p:nvPicPr>
          <p:cNvPr id="4915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14450" y="2205038"/>
            <a:ext cx="6438900" cy="421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Instance Monitor</a:t>
            </a:r>
            <a:endParaRPr lang="ko-KR" altLang="en-US" dirty="0" smtClean="0"/>
          </a:p>
        </p:txBody>
      </p:sp>
      <p:sp>
        <p:nvSpPr>
          <p:cNvPr id="7171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1800" smtClean="0"/>
              <a:t>Instance Monitor</a:t>
            </a:r>
            <a:r>
              <a:rPr lang="ko-KR" altLang="en-US" sz="1800" smtClean="0"/>
              <a:t>의 로깅 데이터 저장</a:t>
            </a:r>
            <a:endParaRPr lang="en-US" altLang="ko-KR" sz="1800" smtClean="0"/>
          </a:p>
          <a:p>
            <a:pPr lvl="1"/>
            <a:r>
              <a:rPr lang="ko-KR" altLang="en-US" sz="1600" b="0" smtClean="0"/>
              <a:t>로깅  데이터를 저장하기 위해서는 메뉴에서 </a:t>
            </a:r>
            <a:r>
              <a:rPr lang="en-US" altLang="ko-KR" sz="1600" b="0" smtClean="0"/>
              <a:t>Save Chart </a:t>
            </a:r>
            <a:r>
              <a:rPr lang="ko-KR" altLang="en-US" sz="1600" b="0" smtClean="0"/>
              <a:t>을 클릭하면 된다</a:t>
            </a:r>
            <a:r>
              <a:rPr lang="en-US" altLang="ko-KR" sz="1600" b="0" smtClean="0"/>
              <a:t>.</a:t>
            </a:r>
          </a:p>
          <a:p>
            <a:pPr lvl="1"/>
            <a:r>
              <a:rPr lang="en-US" altLang="ko-KR" sz="1600" b="0" smtClean="0"/>
              <a:t>Auto Refresh</a:t>
            </a:r>
            <a:r>
              <a:rPr lang="ko-KR" altLang="en-US" sz="1600" b="0" smtClean="0"/>
              <a:t>를 </a:t>
            </a:r>
            <a:r>
              <a:rPr lang="en-US" altLang="ko-KR" sz="1600" b="0" smtClean="0"/>
              <a:t>On</a:t>
            </a:r>
            <a:r>
              <a:rPr lang="ko-KR" altLang="en-US" sz="1600" b="0" smtClean="0"/>
              <a:t>으로 설정한 경우는 </a:t>
            </a:r>
            <a:r>
              <a:rPr lang="en-US" altLang="ko-KR" sz="1600" b="0" smtClean="0"/>
              <a:t>Option </a:t>
            </a:r>
            <a:r>
              <a:rPr lang="ko-KR" altLang="en-US" sz="1600" b="0" smtClean="0"/>
              <a:t>메뉴 아래 </a:t>
            </a:r>
            <a:r>
              <a:rPr lang="en-US" altLang="ko-KR" sz="1600" b="0" smtClean="0"/>
              <a:t>Auto Save </a:t>
            </a:r>
            <a:r>
              <a:rPr lang="ko-KR" altLang="en-US" sz="1600" b="0" smtClean="0"/>
              <a:t>메뉴를 클릭하면 </a:t>
            </a:r>
            <a:r>
              <a:rPr lang="en-US" altLang="ko-KR" sz="1600" b="0" smtClean="0"/>
              <a:t>Refresh </a:t>
            </a:r>
            <a:r>
              <a:rPr lang="ko-KR" altLang="en-US" sz="1600" b="0" smtClean="0"/>
              <a:t>할 때마다 자동으로 저장한다</a:t>
            </a:r>
            <a:r>
              <a:rPr lang="en-US" altLang="ko-KR" sz="1600" b="0" smtClean="0"/>
              <a:t>. </a:t>
            </a:r>
            <a:r>
              <a:rPr lang="ko-KR" altLang="en-US" sz="1600" b="0" smtClean="0"/>
              <a:t> </a:t>
            </a:r>
            <a:endParaRPr lang="en-US" altLang="ko-KR" sz="1600" b="0" smtClean="0"/>
          </a:p>
        </p:txBody>
      </p:sp>
      <p:pic>
        <p:nvPicPr>
          <p:cNvPr id="717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2276475"/>
            <a:ext cx="3521075" cy="371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64075" y="2276475"/>
            <a:ext cx="3495675" cy="371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Health Check</a:t>
            </a:r>
            <a:endParaRPr lang="ko-KR" altLang="en-US" dirty="0" smtClean="0"/>
          </a:p>
        </p:txBody>
      </p:sp>
      <p:sp>
        <p:nvSpPr>
          <p:cNvPr id="50179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1800" smtClean="0"/>
              <a:t>Health Check Option </a:t>
            </a:r>
            <a:r>
              <a:rPr lang="ko-KR" altLang="en-US" sz="1800" smtClean="0"/>
              <a:t>설정</a:t>
            </a:r>
            <a:endParaRPr lang="en-US" altLang="ko-KR" sz="1800" smtClean="0"/>
          </a:p>
          <a:p>
            <a:pPr lvl="1"/>
            <a:r>
              <a:rPr lang="en-US" altLang="ko-KR" sz="1600" b="0" smtClean="0"/>
              <a:t>[Select Language] </a:t>
            </a:r>
            <a:r>
              <a:rPr lang="ko-KR" altLang="en-US" sz="1600" b="0" smtClean="0"/>
              <a:t>필드는 분석 결과를 어떤 언어로 지정할 것인지에 대한 옵션이다</a:t>
            </a:r>
            <a:r>
              <a:rPr lang="en-US" altLang="ko-KR" sz="1600" b="0" smtClean="0"/>
              <a:t>. </a:t>
            </a:r>
            <a:r>
              <a:rPr lang="ko-KR" altLang="en-US" sz="1600" b="0" smtClean="0"/>
              <a:t>지정한 언어로 분석결과가 표시된다</a:t>
            </a:r>
            <a:r>
              <a:rPr lang="en-US" altLang="ko-KR" sz="1600" b="0" smtClean="0"/>
              <a:t>.</a:t>
            </a:r>
          </a:p>
          <a:p>
            <a:pPr lvl="1"/>
            <a:r>
              <a:rPr lang="en-US" altLang="ko-KR" sz="1600" b="0" smtClean="0"/>
              <a:t>[Save folder location for SQL] </a:t>
            </a:r>
            <a:r>
              <a:rPr lang="ko-KR" altLang="en-US" sz="1600" b="0" smtClean="0"/>
              <a:t>필드는 </a:t>
            </a:r>
            <a:r>
              <a:rPr lang="en-US" altLang="ko-KR" sz="1600" b="0" smtClean="0"/>
              <a:t>Top SQL </a:t>
            </a:r>
            <a:r>
              <a:rPr lang="ko-KR" altLang="en-US" sz="1600" b="0" smtClean="0"/>
              <a:t>문을 포함하는 파일들의 저장경로를 설정하는 곳이다</a:t>
            </a:r>
            <a:r>
              <a:rPr lang="en-US" altLang="ko-KR" sz="1600" b="0" smtClean="0"/>
              <a:t>. </a:t>
            </a:r>
            <a:r>
              <a:rPr lang="ko-KR" altLang="en-US" sz="1600" b="0" smtClean="0"/>
              <a:t>경로를 지정하기 위해서는 폴더 지정 버튼을 눌러 지정할 폴더를 고르면 된다</a:t>
            </a:r>
            <a:r>
              <a:rPr lang="en-US" altLang="ko-KR" sz="1600" b="0" smtClean="0"/>
              <a:t>.</a:t>
            </a:r>
            <a:endParaRPr lang="ko-KR" altLang="en-US" sz="1600" b="0" smtClean="0"/>
          </a:p>
        </p:txBody>
      </p:sp>
      <p:pic>
        <p:nvPicPr>
          <p:cNvPr id="5018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513" y="2708275"/>
            <a:ext cx="4789487" cy="366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88" y="857250"/>
            <a:ext cx="23241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3" name="슬라이드 번호 개체 틀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010400" y="6356350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latinLnBrk="0" hangingPunct="0">
              <a:buFont typeface="Wingdings" pitchFamily="2" charset="2"/>
              <a:buNone/>
            </a:pPr>
            <a:fld id="{3DE2744C-BFB6-4887-96B9-0450B234AB19}" type="slidenum">
              <a:rPr lang="ko-KR" altLang="en-US"/>
              <a:pPr algn="ctr" eaLnBrk="0" latinLnBrk="0" hangingPunct="0">
                <a:buFont typeface="Wingdings" pitchFamily="2" charset="2"/>
                <a:buNone/>
              </a:pPr>
              <a:t>51</a:t>
            </a:fld>
            <a:endParaRPr lang="en-US" altLang="ko-KR"/>
          </a:p>
        </p:txBody>
      </p:sp>
      <p:sp>
        <p:nvSpPr>
          <p:cNvPr id="8" name="한쪽 모서리가 잘린 사각형 7"/>
          <p:cNvSpPr/>
          <p:nvPr/>
        </p:nvSpPr>
        <p:spPr>
          <a:xfrm rot="16200000">
            <a:off x="2125251" y="-125043"/>
            <a:ext cx="5143536" cy="7250962"/>
          </a:xfrm>
          <a:prstGeom prst="snip1Rect">
            <a:avLst>
              <a:gd name="adj" fmla="val 50000"/>
            </a:avLst>
          </a:prstGeom>
          <a:gradFill flip="none" rotWithShape="1">
            <a:gsLst>
              <a:gs pos="22000">
                <a:srgbClr val="FF9933">
                  <a:alpha val="0"/>
                </a:srgbClr>
              </a:gs>
              <a:gs pos="29000">
                <a:srgbClr val="FF9933">
                  <a:alpha val="85098"/>
                </a:srgbClr>
              </a:gs>
              <a:gs pos="86000">
                <a:srgbClr val="FF6600">
                  <a:alpha val="44706"/>
                </a:srgb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latinLnBrk="0" hangingPunct="0">
              <a:buFont typeface="Wingdings" pitchFamily="2" charset="2"/>
              <a:buNone/>
              <a:defRPr/>
            </a:pPr>
            <a:endParaRPr lang="ko-KR" altLang="en-US" dirty="0"/>
          </a:p>
        </p:txBody>
      </p:sp>
      <p:sp>
        <p:nvSpPr>
          <p:cNvPr id="51207" name="TextBox 9"/>
          <p:cNvSpPr txBox="1">
            <a:spLocks noChangeArrowheads="1"/>
          </p:cNvSpPr>
          <p:nvPr/>
        </p:nvSpPr>
        <p:spPr bwMode="auto">
          <a:xfrm>
            <a:off x="4256088" y="1928813"/>
            <a:ext cx="3055937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latinLnBrk="0" hangingPunct="0">
              <a:buFont typeface="Wingdings" pitchFamily="2" charset="2"/>
              <a:buNone/>
            </a:pPr>
            <a:r>
              <a:rPr lang="en-US" altLang="ko-KR" sz="4500">
                <a:solidFill>
                  <a:srgbClr val="339933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Log Miner</a:t>
            </a:r>
            <a:endParaRPr lang="ko-KR" altLang="en-US" sz="4500">
              <a:solidFill>
                <a:srgbClr val="339933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</p:txBody>
      </p:sp>
      <p:pic>
        <p:nvPicPr>
          <p:cNvPr id="51208" name="Picture 4" descr="C:\Documents and Settings\김경수\바탕 화면\My Pictures\3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8" y="6143625"/>
            <a:ext cx="10191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9" name="TextBox 6"/>
          <p:cNvSpPr txBox="1">
            <a:spLocks noChangeArrowheads="1"/>
          </p:cNvSpPr>
          <p:nvPr/>
        </p:nvSpPr>
        <p:spPr bwMode="auto">
          <a:xfrm>
            <a:off x="4432300" y="5214938"/>
            <a:ext cx="36099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latinLnBrk="0" hangingPunct="0">
              <a:buFont typeface="Wingdings" pitchFamily="2" charset="2"/>
              <a:buNone/>
            </a:pPr>
            <a:r>
              <a:rPr lang="en-US" altLang="ko-KR" sz="1800" b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DBMS Application Development &amp;</a:t>
            </a:r>
          </a:p>
          <a:p>
            <a:pPr algn="ctr" eaLnBrk="0" latinLnBrk="0" hangingPunct="0">
              <a:buFont typeface="Wingdings" pitchFamily="2" charset="2"/>
              <a:buNone/>
            </a:pPr>
            <a:r>
              <a:rPr lang="en-US" altLang="ko-KR" sz="1800" b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Performance Management Tool</a:t>
            </a:r>
            <a:endParaRPr lang="ko-KR" altLang="en-US" sz="1800" b="0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OverView</a:t>
            </a:r>
            <a:endParaRPr lang="ko-KR" altLang="en-US" smtClean="0"/>
          </a:p>
        </p:txBody>
      </p:sp>
      <p:sp>
        <p:nvSpPr>
          <p:cNvPr id="5222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200" smtClean="0"/>
              <a:t>Log Miner?</a:t>
            </a:r>
          </a:p>
          <a:p>
            <a:endParaRPr lang="en-US" altLang="ko-KR" sz="1800" smtClean="0"/>
          </a:p>
          <a:p>
            <a:pPr lvl="1"/>
            <a:r>
              <a:rPr lang="en-US" altLang="ko-KR" sz="1800" smtClean="0"/>
              <a:t>Oracle Database</a:t>
            </a:r>
            <a:r>
              <a:rPr lang="ko-KR" altLang="en-US" sz="1800" smtClean="0"/>
              <a:t>에서 발생한 변경 사항들은 리두 로그 에 저장된다</a:t>
            </a:r>
            <a:r>
              <a:rPr lang="en-US" altLang="ko-KR" sz="1800" smtClean="0"/>
              <a:t>. Oracle</a:t>
            </a:r>
            <a:r>
              <a:rPr lang="ko-KR" altLang="en-US" sz="1800" smtClean="0"/>
              <a:t>이 제공하는 </a:t>
            </a:r>
            <a:r>
              <a:rPr lang="en-US" altLang="ko-KR" sz="1800" smtClean="0"/>
              <a:t>Log Miner </a:t>
            </a:r>
            <a:r>
              <a:rPr lang="ko-KR" altLang="en-US" sz="1800" smtClean="0"/>
              <a:t>패키지를 통해서 리두 로그에 저장된 변경 사항들을 액세스할 수 있다</a:t>
            </a:r>
            <a:r>
              <a:rPr lang="en-US" altLang="ko-KR" sz="1800" smtClean="0"/>
              <a:t>. </a:t>
            </a:r>
            <a:r>
              <a:rPr lang="ko-KR" altLang="en-US" sz="1800" smtClean="0"/>
              <a:t>오렌지 </a:t>
            </a:r>
            <a:r>
              <a:rPr lang="en-US" altLang="ko-KR" sz="1800" smtClean="0"/>
              <a:t>Log Miner </a:t>
            </a:r>
            <a:r>
              <a:rPr lang="ko-KR" altLang="en-US" sz="1800" smtClean="0"/>
              <a:t>를 통해서 </a:t>
            </a:r>
            <a:r>
              <a:rPr lang="en-US" altLang="ko-KR" sz="1800" smtClean="0"/>
              <a:t>Log Miner </a:t>
            </a:r>
            <a:r>
              <a:rPr lang="ko-KR" altLang="en-US" sz="1800" smtClean="0"/>
              <a:t>패키지를 쉽게 이용할 수 있다</a:t>
            </a:r>
            <a:r>
              <a:rPr lang="en-US" altLang="ko-KR" sz="1800" smtClean="0"/>
              <a:t>.</a:t>
            </a:r>
          </a:p>
          <a:p>
            <a:pPr lvl="1"/>
            <a:endParaRPr lang="en-US" altLang="ko-KR" sz="1800" smtClean="0"/>
          </a:p>
          <a:p>
            <a:pPr lvl="1"/>
            <a:r>
              <a:rPr lang="ko-KR" altLang="en-US" sz="1800" smtClean="0"/>
              <a:t>로그 마이너를 이용하여 데이터를 복구 하기 위해서는 사전에 </a:t>
            </a:r>
            <a:r>
              <a:rPr lang="en-US" altLang="ko-KR" sz="1800" smtClean="0"/>
              <a:t>PK </a:t>
            </a:r>
            <a:r>
              <a:rPr lang="ko-KR" altLang="en-US" sz="1800" smtClean="0"/>
              <a:t>칼럼이 리두 로그 엔트리에 항상 포함되도록 데이터베이스가 설정되어  있어야 </a:t>
            </a:r>
            <a:r>
              <a:rPr lang="en-US" altLang="ko-KR" sz="1800" smtClean="0"/>
              <a:t>PK </a:t>
            </a:r>
            <a:r>
              <a:rPr lang="ko-KR" altLang="en-US" sz="1800" smtClean="0"/>
              <a:t>칼럼을 포함하지 않는 </a:t>
            </a:r>
            <a:r>
              <a:rPr lang="en-US" altLang="ko-KR" sz="1800" smtClean="0"/>
              <a:t>DML </a:t>
            </a:r>
            <a:r>
              <a:rPr lang="ko-KR" altLang="en-US" sz="1800" smtClean="0"/>
              <a:t>문장도 복구할 수 있다</a:t>
            </a:r>
            <a:r>
              <a:rPr lang="en-US" altLang="ko-KR" sz="1800" smtClean="0"/>
              <a:t>. </a:t>
            </a:r>
            <a:r>
              <a:rPr lang="ko-KR" altLang="en-US" sz="1800" smtClean="0"/>
              <a:t>따라서</a:t>
            </a:r>
            <a:r>
              <a:rPr lang="en-US" altLang="ko-KR" sz="1800" smtClean="0"/>
              <a:t>  ALTER DATABASE ADD SUPPLEMENTAL LOG DATA; </a:t>
            </a:r>
            <a:r>
              <a:rPr lang="ko-KR" altLang="en-US" sz="1800" smtClean="0"/>
              <a:t>문장을 실행하여야 하며 단</a:t>
            </a:r>
            <a:r>
              <a:rPr lang="en-US" altLang="ko-KR" sz="1800" smtClean="0"/>
              <a:t>, </a:t>
            </a:r>
            <a:r>
              <a:rPr lang="ko-KR" altLang="en-US" sz="1800" smtClean="0"/>
              <a:t>이 경우에 리두 로그 파일 크기가 커지는 단점이 있다</a:t>
            </a:r>
            <a:r>
              <a:rPr lang="en-US" altLang="ko-KR" sz="1800" smtClean="0"/>
              <a:t>. </a:t>
            </a:r>
          </a:p>
          <a:p>
            <a:pPr lvl="1"/>
            <a:endParaRPr lang="ko-KR" altLang="en-US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Log Miner</a:t>
            </a:r>
            <a:endParaRPr lang="ko-KR" altLang="en-US" dirty="0" smtClean="0"/>
          </a:p>
        </p:txBody>
      </p:sp>
      <p:sp>
        <p:nvSpPr>
          <p:cNvPr id="53251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1800" smtClean="0"/>
              <a:t>Log Miner </a:t>
            </a:r>
            <a:r>
              <a:rPr lang="ko-KR" altLang="en-US" sz="1800" smtClean="0"/>
              <a:t>조건 설정</a:t>
            </a:r>
            <a:r>
              <a:rPr lang="en-US" altLang="ko-KR" sz="1800" smtClean="0"/>
              <a:t>(1/2)</a:t>
            </a:r>
          </a:p>
          <a:p>
            <a:pPr lvl="1"/>
            <a:r>
              <a:rPr lang="en-US" altLang="ko-KR" sz="1600" smtClean="0"/>
              <a:t>Dictionary </a:t>
            </a:r>
            <a:r>
              <a:rPr lang="ko-KR" altLang="en-US" sz="1600" smtClean="0"/>
              <a:t>탭</a:t>
            </a:r>
            <a:endParaRPr lang="en-US" altLang="ko-KR" sz="1600" smtClean="0"/>
          </a:p>
          <a:p>
            <a:pPr lvl="1">
              <a:buFont typeface="Wingdings" pitchFamily="2" charset="2"/>
              <a:buNone/>
            </a:pPr>
            <a:r>
              <a:rPr lang="en-US" altLang="ko-KR" sz="1600" b="0" smtClean="0"/>
              <a:t>      </a:t>
            </a:r>
            <a:r>
              <a:rPr lang="ko-KR" altLang="en-US" sz="1600" b="0" smtClean="0"/>
              <a:t>어떤 </a:t>
            </a:r>
            <a:r>
              <a:rPr lang="en-US" altLang="ko-KR" sz="1600" b="0" smtClean="0"/>
              <a:t>Dictionary </a:t>
            </a:r>
            <a:r>
              <a:rPr lang="ko-KR" altLang="en-US" sz="1600" b="0" smtClean="0"/>
              <a:t>를 사용할 것인가를 선택할 수 있다</a:t>
            </a:r>
            <a:r>
              <a:rPr lang="en-US" altLang="ko-KR" sz="1600" b="0" smtClean="0"/>
              <a:t>. </a:t>
            </a:r>
            <a:r>
              <a:rPr lang="ko-KR" altLang="en-US" sz="1600" b="0" smtClean="0"/>
              <a:t>주로 속도가 가장 빠른 첫 번째 방식을 사용한다</a:t>
            </a:r>
            <a:r>
              <a:rPr lang="en-US" altLang="ko-KR" sz="1600" b="0" smtClean="0"/>
              <a:t>.  ( </a:t>
            </a:r>
            <a:r>
              <a:rPr lang="ko-KR" altLang="en-US" sz="1600" b="0" smtClean="0"/>
              <a:t>이 옵션은 </a:t>
            </a:r>
            <a:r>
              <a:rPr lang="en-US" altLang="ko-KR" sz="1600" b="0" smtClean="0"/>
              <a:t>9i </a:t>
            </a:r>
            <a:r>
              <a:rPr lang="ko-KR" altLang="en-US" sz="1600" b="0" smtClean="0"/>
              <a:t>이상부터 가능하다</a:t>
            </a:r>
            <a:r>
              <a:rPr lang="en-US" altLang="ko-KR" sz="1600" b="0" smtClean="0"/>
              <a:t>. )</a:t>
            </a:r>
          </a:p>
          <a:p>
            <a:pPr lvl="1"/>
            <a:r>
              <a:rPr lang="en-US" altLang="ko-KR" sz="1600" smtClean="0"/>
              <a:t>Log Lists </a:t>
            </a:r>
            <a:r>
              <a:rPr lang="ko-KR" altLang="en-US" sz="1600" smtClean="0"/>
              <a:t>탭</a:t>
            </a:r>
            <a:endParaRPr lang="en-US" altLang="ko-KR" sz="1600" smtClean="0"/>
          </a:p>
          <a:p>
            <a:pPr lvl="1">
              <a:buFont typeface="Wingdings" pitchFamily="2" charset="2"/>
              <a:buNone/>
            </a:pPr>
            <a:r>
              <a:rPr lang="en-US" altLang="ko-KR" sz="1600" b="0" smtClean="0"/>
              <a:t>	Log Mining </a:t>
            </a:r>
            <a:r>
              <a:rPr lang="ko-KR" altLang="en-US" sz="1600" b="0" smtClean="0"/>
              <a:t>을 수행할 로그 파일을 선택하는 페이지이다</a:t>
            </a:r>
            <a:r>
              <a:rPr lang="en-US" altLang="ko-KR" sz="1600" b="0" smtClean="0"/>
              <a:t>.</a:t>
            </a:r>
          </a:p>
          <a:p>
            <a:pPr lvl="1">
              <a:buFont typeface="Wingdings" pitchFamily="2" charset="2"/>
              <a:buNone/>
            </a:pPr>
            <a:r>
              <a:rPr lang="en-US" altLang="ko-KR" sz="1600" b="0" smtClean="0"/>
              <a:t>      Archive Log Mode </a:t>
            </a:r>
            <a:r>
              <a:rPr lang="ko-KR" altLang="en-US" sz="1600" b="0" smtClean="0"/>
              <a:t>방식으로 운영되는 </a:t>
            </a:r>
            <a:r>
              <a:rPr lang="en-US" altLang="ko-KR" sz="1600" b="0" smtClean="0"/>
              <a:t>DB</a:t>
            </a:r>
            <a:r>
              <a:rPr lang="ko-KR" altLang="en-US" sz="1600" b="0" smtClean="0"/>
              <a:t>의 경우 </a:t>
            </a:r>
            <a:r>
              <a:rPr lang="en-US" altLang="ko-KR" sz="1600" b="0" smtClean="0"/>
              <a:t>Archive </a:t>
            </a:r>
            <a:r>
              <a:rPr lang="ko-KR" altLang="en-US" sz="1600" b="0" smtClean="0"/>
              <a:t>파일의 추가도 가능하다</a:t>
            </a:r>
            <a:r>
              <a:rPr lang="en-US" altLang="ko-KR" sz="1600" b="0" smtClean="0"/>
              <a:t>.</a:t>
            </a:r>
          </a:p>
        </p:txBody>
      </p:sp>
      <p:pic>
        <p:nvPicPr>
          <p:cNvPr id="5325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6325" y="3284538"/>
            <a:ext cx="2933700" cy="227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71975" y="3284538"/>
            <a:ext cx="3336925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Log Miner</a:t>
            </a:r>
            <a:endParaRPr lang="ko-KR" altLang="en-US" dirty="0" smtClean="0"/>
          </a:p>
        </p:txBody>
      </p:sp>
      <p:sp>
        <p:nvSpPr>
          <p:cNvPr id="54275" name="내용 개체 틀 2"/>
          <p:cNvSpPr>
            <a:spLocks noGrp="1"/>
          </p:cNvSpPr>
          <p:nvPr>
            <p:ph idx="1"/>
          </p:nvPr>
        </p:nvSpPr>
        <p:spPr>
          <a:xfrm>
            <a:off x="384175" y="1052513"/>
            <a:ext cx="8469313" cy="5040312"/>
          </a:xfrm>
        </p:spPr>
        <p:txBody>
          <a:bodyPr/>
          <a:lstStyle/>
          <a:p>
            <a:r>
              <a:rPr lang="en-US" altLang="ko-KR" sz="1800" smtClean="0"/>
              <a:t>Log Miner </a:t>
            </a:r>
            <a:r>
              <a:rPr lang="ko-KR" altLang="en-US" sz="1800" smtClean="0"/>
              <a:t>조건 설정</a:t>
            </a:r>
            <a:r>
              <a:rPr lang="en-US" altLang="ko-KR" sz="1800" smtClean="0"/>
              <a:t>(2/2)</a:t>
            </a:r>
          </a:p>
          <a:p>
            <a:pPr lvl="1"/>
            <a:r>
              <a:rPr lang="en-US" altLang="ko-KR" sz="1500" b="0" smtClean="0"/>
              <a:t>Condition </a:t>
            </a:r>
            <a:r>
              <a:rPr lang="ko-KR" altLang="en-US" sz="1500" b="0" smtClean="0"/>
              <a:t>탭</a:t>
            </a:r>
            <a:r>
              <a:rPr lang="en-US" altLang="ko-KR" sz="1500" b="0" smtClean="0"/>
              <a:t/>
            </a:r>
            <a:br>
              <a:rPr lang="en-US" altLang="ko-KR" sz="1500" b="0" smtClean="0"/>
            </a:br>
            <a:r>
              <a:rPr lang="en-US" altLang="ko-KR" sz="1500" b="0" smtClean="0"/>
              <a:t>Log Mining </a:t>
            </a:r>
            <a:r>
              <a:rPr lang="ko-KR" altLang="en-US" sz="1500" b="0" smtClean="0"/>
              <a:t>을 수행할 날짜와</a:t>
            </a:r>
            <a:r>
              <a:rPr lang="en-US" sz="1500" b="0" smtClean="0"/>
              <a:t> </a:t>
            </a:r>
            <a:r>
              <a:rPr lang="en-US" altLang="ko-KR" sz="1500" b="0" smtClean="0"/>
              <a:t>SCN</a:t>
            </a:r>
            <a:r>
              <a:rPr lang="ko-KR" altLang="en-US" sz="1500" b="0" smtClean="0"/>
              <a:t>에 대한 조건 및 옵션을 선택하는 페이지이다</a:t>
            </a:r>
            <a:r>
              <a:rPr lang="en-US" altLang="ko-KR" sz="1500" b="0" smtClean="0"/>
              <a:t>. </a:t>
            </a:r>
            <a:r>
              <a:rPr lang="ko-KR" altLang="en-US" sz="1500" b="0" smtClean="0"/>
              <a:t>기본적으로 프로그램에서</a:t>
            </a:r>
            <a:r>
              <a:rPr lang="en-US" sz="1500" b="0" smtClean="0"/>
              <a:t> </a:t>
            </a:r>
            <a:r>
              <a:rPr lang="en-US" altLang="ko-KR" sz="1500" b="0" smtClean="0"/>
              <a:t>[Log Lists]</a:t>
            </a:r>
            <a:r>
              <a:rPr lang="ko-KR" altLang="en-US" sz="1500" b="0" smtClean="0"/>
              <a:t>에서 선택된 리두 로그에 대해서 날짜와</a:t>
            </a:r>
            <a:r>
              <a:rPr lang="en-US" sz="1500" b="0" smtClean="0"/>
              <a:t> </a:t>
            </a:r>
            <a:r>
              <a:rPr lang="en-US" altLang="ko-KR" sz="1500" b="0" smtClean="0"/>
              <a:t>SCN</a:t>
            </a:r>
            <a:r>
              <a:rPr lang="ko-KR" altLang="en-US" sz="1500" b="0" smtClean="0"/>
              <a:t>을 입력해 준다</a:t>
            </a:r>
            <a:r>
              <a:rPr lang="en-US" altLang="ko-KR" sz="1500" b="0" smtClean="0"/>
              <a:t>. [Log Lists] </a:t>
            </a:r>
            <a:r>
              <a:rPr lang="ko-KR" altLang="en-US" sz="1500" b="0" smtClean="0"/>
              <a:t>탭에서 리두 로그 파일을 변경하면 변경된 정보에 맞게 날짜와</a:t>
            </a:r>
            <a:r>
              <a:rPr lang="en-US" sz="1500" b="0" smtClean="0"/>
              <a:t> </a:t>
            </a:r>
            <a:r>
              <a:rPr lang="en-US" altLang="ko-KR" sz="1500" b="0" smtClean="0"/>
              <a:t>SCN</a:t>
            </a:r>
            <a:r>
              <a:rPr lang="ko-KR" altLang="en-US" sz="1500" b="0" smtClean="0"/>
              <a:t>이 자동으로 변경된다</a:t>
            </a:r>
            <a:r>
              <a:rPr lang="en-US" altLang="ko-KR" sz="1500" b="0" smtClean="0"/>
              <a:t>. V$logmnr_contents </a:t>
            </a:r>
            <a:r>
              <a:rPr lang="ko-KR" altLang="en-US" sz="1500" b="0" smtClean="0"/>
              <a:t>뷰에 존재하는</a:t>
            </a:r>
            <a:r>
              <a:rPr lang="en-US" sz="1500" b="0" smtClean="0"/>
              <a:t> </a:t>
            </a:r>
            <a:r>
              <a:rPr lang="en-US" altLang="ko-KR" sz="1500" b="0" smtClean="0"/>
              <a:t>SQL_REDO, SQL_UNDO </a:t>
            </a:r>
            <a:r>
              <a:rPr lang="ko-KR" altLang="en-US" sz="1500" b="0" smtClean="0"/>
              <a:t>컬럼은</a:t>
            </a:r>
            <a:r>
              <a:rPr lang="en-US" sz="1500" b="0" smtClean="0"/>
              <a:t> </a:t>
            </a:r>
            <a:r>
              <a:rPr lang="en-US" altLang="ko-KR" sz="1500" b="0" smtClean="0"/>
              <a:t>Log Miner </a:t>
            </a:r>
            <a:r>
              <a:rPr lang="ko-KR" altLang="en-US" sz="1500" b="0" smtClean="0"/>
              <a:t>에 의해서 재 생성된</a:t>
            </a:r>
            <a:r>
              <a:rPr lang="en-US" sz="1500" b="0" smtClean="0"/>
              <a:t> </a:t>
            </a:r>
            <a:r>
              <a:rPr lang="en-US" altLang="ko-KR" sz="1500" b="0" smtClean="0"/>
              <a:t>SQL </a:t>
            </a:r>
            <a:r>
              <a:rPr lang="ko-KR" altLang="en-US" sz="1500" b="0" smtClean="0"/>
              <a:t>문장으로서</a:t>
            </a:r>
            <a:r>
              <a:rPr lang="en-US" sz="1500" b="0" smtClean="0"/>
              <a:t> </a:t>
            </a:r>
            <a:r>
              <a:rPr lang="en-US" altLang="ko-KR" sz="1500" b="0" smtClean="0"/>
              <a:t>SQL_REDO</a:t>
            </a:r>
            <a:r>
              <a:rPr lang="ko-KR" altLang="en-US" sz="1500" b="0" smtClean="0"/>
              <a:t>는 수행되었던</a:t>
            </a:r>
            <a:r>
              <a:rPr lang="en-US" sz="1500" b="0" smtClean="0"/>
              <a:t> </a:t>
            </a:r>
            <a:r>
              <a:rPr lang="en-US" altLang="ko-KR" sz="1500" b="0" smtClean="0"/>
              <a:t>SQL </a:t>
            </a:r>
            <a:r>
              <a:rPr lang="ko-KR" altLang="en-US" sz="1500" b="0" smtClean="0"/>
              <a:t>문장을 의미하고</a:t>
            </a:r>
            <a:r>
              <a:rPr lang="en-US" sz="1500" b="0" smtClean="0"/>
              <a:t> </a:t>
            </a:r>
            <a:r>
              <a:rPr lang="en-US" altLang="ko-KR" sz="1500" b="0" smtClean="0"/>
              <a:t>SQL_UNDO </a:t>
            </a:r>
            <a:r>
              <a:rPr lang="ko-KR" altLang="en-US" sz="1500" b="0" smtClean="0"/>
              <a:t>는 수행된 명령을 복구할 수 있는 문장이다</a:t>
            </a:r>
            <a:r>
              <a:rPr lang="en-US" altLang="ko-KR" sz="1500" b="0" smtClean="0"/>
              <a:t>. DDL </a:t>
            </a:r>
            <a:r>
              <a:rPr lang="ko-KR" altLang="en-US" sz="1500" b="0" smtClean="0"/>
              <a:t>문장처럼 복구할 수 없는 문장의</a:t>
            </a:r>
            <a:r>
              <a:rPr lang="en-US" altLang="ko-KR" sz="1500" b="0" smtClean="0"/>
              <a:t> </a:t>
            </a:r>
            <a:r>
              <a:rPr lang="ko-KR" altLang="en-US" sz="1500" b="0" smtClean="0"/>
              <a:t>경우에는</a:t>
            </a:r>
            <a:r>
              <a:rPr lang="en-US" sz="1500" b="0" smtClean="0"/>
              <a:t> </a:t>
            </a:r>
            <a:r>
              <a:rPr lang="en-US" altLang="ko-KR" sz="1500" b="0" smtClean="0"/>
              <a:t>SQL_UNDO </a:t>
            </a:r>
            <a:r>
              <a:rPr lang="ko-KR" altLang="en-US" sz="1500" b="0" smtClean="0"/>
              <a:t>컬럼에는 값이 존재하지 않을 수 있다</a:t>
            </a:r>
            <a:r>
              <a:rPr lang="en-US" altLang="ko-KR" sz="1500" b="0" smtClean="0"/>
              <a:t>.</a:t>
            </a:r>
            <a:endParaRPr lang="ko-KR" altLang="en-US" sz="1500" b="0" smtClean="0"/>
          </a:p>
          <a:p>
            <a:pPr lvl="1"/>
            <a:endParaRPr lang="en-US" altLang="ko-KR" smtClean="0"/>
          </a:p>
          <a:p>
            <a:endParaRPr lang="ko-KR" altLang="en-US" sz="1800" smtClean="0"/>
          </a:p>
        </p:txBody>
      </p:sp>
      <p:pic>
        <p:nvPicPr>
          <p:cNvPr id="5427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43263" y="3206750"/>
            <a:ext cx="2911475" cy="319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Log Miner</a:t>
            </a:r>
            <a:endParaRPr lang="ko-KR" altLang="en-US" dirty="0" smtClean="0"/>
          </a:p>
        </p:txBody>
      </p:sp>
      <p:sp>
        <p:nvSpPr>
          <p:cNvPr id="55299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1800" smtClean="0"/>
              <a:t>Log Miner Session </a:t>
            </a:r>
            <a:r>
              <a:rPr lang="ko-KR" altLang="en-US" sz="1800" smtClean="0"/>
              <a:t>시작하기</a:t>
            </a:r>
            <a:r>
              <a:rPr lang="en-US" altLang="ko-KR" sz="1800" smtClean="0"/>
              <a:t>(1/2)</a:t>
            </a:r>
          </a:p>
          <a:p>
            <a:pPr lvl="1"/>
            <a:r>
              <a:rPr lang="en-US" altLang="ko-KR" sz="1500" smtClean="0"/>
              <a:t>Log Mining Session </a:t>
            </a:r>
            <a:r>
              <a:rPr lang="ko-KR" altLang="en-US" sz="1500" smtClean="0"/>
              <a:t>시작하기</a:t>
            </a:r>
            <a:endParaRPr lang="en-US" altLang="ko-KR" sz="1500" smtClean="0"/>
          </a:p>
          <a:p>
            <a:pPr lvl="2"/>
            <a:r>
              <a:rPr lang="en-US" altLang="ko-KR" smtClean="0"/>
              <a:t>Log Miner </a:t>
            </a:r>
            <a:r>
              <a:rPr lang="ko-KR" altLang="en-US" smtClean="0"/>
              <a:t>를 수행하기 위해서는 먼저 </a:t>
            </a:r>
            <a:r>
              <a:rPr lang="en-US" altLang="ko-KR" smtClean="0"/>
              <a:t>[Log Miner </a:t>
            </a:r>
            <a:r>
              <a:rPr lang="ko-KR" altLang="en-US" smtClean="0"/>
              <a:t>조건설정</a:t>
            </a:r>
            <a:r>
              <a:rPr lang="en-US" altLang="ko-KR" smtClean="0"/>
              <a:t>]</a:t>
            </a:r>
            <a:r>
              <a:rPr lang="ko-KR" altLang="en-US" smtClean="0"/>
              <a:t>에서 설명된 방법을 이용하여 조건을 설정한 후 </a:t>
            </a:r>
            <a:r>
              <a:rPr lang="en-US" altLang="ko-KR" smtClean="0"/>
              <a:t>Start LogMnr Session </a:t>
            </a:r>
            <a:r>
              <a:rPr lang="ko-KR" altLang="en-US" smtClean="0"/>
              <a:t>아이콘을 클릭하여 새로운 </a:t>
            </a:r>
            <a:r>
              <a:rPr lang="en-US" altLang="ko-KR" smtClean="0"/>
              <a:t>Log Mining </a:t>
            </a:r>
            <a:r>
              <a:rPr lang="ko-KR" altLang="en-US" smtClean="0"/>
              <a:t>세션을 시작한다</a:t>
            </a:r>
            <a:r>
              <a:rPr lang="en-US" altLang="ko-KR" smtClean="0"/>
              <a:t>. Log Miner </a:t>
            </a:r>
            <a:r>
              <a:rPr lang="ko-KR" altLang="en-US" smtClean="0"/>
              <a:t>가 수행되면 수행에 관련된 리소스를 할당 받게 된다</a:t>
            </a:r>
            <a:r>
              <a:rPr lang="en-US" altLang="ko-KR" smtClean="0"/>
              <a:t>.</a:t>
            </a:r>
            <a:endParaRPr lang="ko-KR" altLang="en-US" smtClean="0"/>
          </a:p>
          <a:p>
            <a:pPr lvl="2">
              <a:buFont typeface="Wingdings" pitchFamily="2" charset="2"/>
              <a:buNone/>
            </a:pPr>
            <a:r>
              <a:rPr lang="en-US" altLang="ko-KR" smtClean="0"/>
              <a:t/>
            </a:r>
            <a:br>
              <a:rPr lang="en-US" altLang="ko-KR" smtClean="0"/>
            </a:br>
            <a:r>
              <a:rPr lang="en-US" altLang="ko-KR" smtClean="0"/>
              <a:t>	</a:t>
            </a:r>
          </a:p>
        </p:txBody>
      </p:sp>
      <p:pic>
        <p:nvPicPr>
          <p:cNvPr id="553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12963" y="2420938"/>
            <a:ext cx="4995862" cy="404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Log Miner</a:t>
            </a:r>
            <a:endParaRPr lang="ko-KR" altLang="en-US" dirty="0" smtClean="0"/>
          </a:p>
        </p:txBody>
      </p:sp>
      <p:sp>
        <p:nvSpPr>
          <p:cNvPr id="56323" name="내용 개체 틀 2"/>
          <p:cNvSpPr>
            <a:spLocks noGrp="1"/>
          </p:cNvSpPr>
          <p:nvPr>
            <p:ph idx="1"/>
          </p:nvPr>
        </p:nvSpPr>
        <p:spPr>
          <a:xfrm>
            <a:off x="384175" y="1052513"/>
            <a:ext cx="8469313" cy="5040312"/>
          </a:xfrm>
        </p:spPr>
        <p:txBody>
          <a:bodyPr/>
          <a:lstStyle/>
          <a:p>
            <a:r>
              <a:rPr lang="en-US" altLang="ko-KR" sz="1800" smtClean="0"/>
              <a:t>Log Miner Session </a:t>
            </a:r>
            <a:r>
              <a:rPr lang="ko-KR" altLang="en-US" sz="1800" smtClean="0"/>
              <a:t>시작하기</a:t>
            </a:r>
            <a:r>
              <a:rPr lang="en-US" altLang="ko-KR" sz="1800" smtClean="0"/>
              <a:t>(2/2)</a:t>
            </a:r>
          </a:p>
          <a:p>
            <a:pPr lvl="1"/>
            <a:r>
              <a:rPr lang="ko-KR" altLang="en-US" sz="1500" smtClean="0"/>
              <a:t>재실행 및 복구하기</a:t>
            </a:r>
            <a:endParaRPr lang="en-US" altLang="ko-KR" sz="1500" smtClean="0"/>
          </a:p>
          <a:p>
            <a:pPr lvl="2"/>
            <a:r>
              <a:rPr lang="en-US" altLang="ko-KR" sz="1500" smtClean="0"/>
              <a:t>Log Miner </a:t>
            </a:r>
            <a:r>
              <a:rPr lang="ko-KR" altLang="en-US" sz="1500" smtClean="0"/>
              <a:t>의 결과 중에서 </a:t>
            </a:r>
            <a:r>
              <a:rPr lang="en-US" altLang="ko-KR" sz="1500" smtClean="0"/>
              <a:t>SQL_REDO </a:t>
            </a:r>
            <a:r>
              <a:rPr lang="ko-KR" altLang="en-US" sz="1500" smtClean="0"/>
              <a:t>컬럼과 </a:t>
            </a:r>
            <a:r>
              <a:rPr lang="en-US" altLang="ko-KR" sz="1500" smtClean="0"/>
              <a:t>SQL_UNDO </a:t>
            </a:r>
            <a:r>
              <a:rPr lang="ko-KR" altLang="en-US" sz="1500" smtClean="0"/>
              <a:t>컬럼을 이용해서 해당 </a:t>
            </a:r>
            <a:r>
              <a:rPr lang="en-US" altLang="ko-KR" sz="1500" smtClean="0"/>
              <a:t>SQL </a:t>
            </a:r>
            <a:r>
              <a:rPr lang="ko-KR" altLang="en-US" sz="1500" smtClean="0"/>
              <a:t>을 결과 그리드에서 바로 실행할 수 있다</a:t>
            </a:r>
            <a:r>
              <a:rPr lang="en-US" altLang="ko-KR" sz="1500" smtClean="0"/>
              <a:t>. SQL_UNDO </a:t>
            </a:r>
            <a:r>
              <a:rPr lang="ko-KR" altLang="en-US" sz="1500" smtClean="0"/>
              <a:t>칼럼은 역순으로 실행하여 복구하도록 되어 있다</a:t>
            </a:r>
            <a:r>
              <a:rPr lang="en-US" altLang="ko-KR" sz="1500" smtClean="0"/>
              <a:t>.</a:t>
            </a:r>
          </a:p>
          <a:p>
            <a:pPr lvl="1"/>
            <a:r>
              <a:rPr lang="en-US" altLang="ko-KR" sz="1500" smtClean="0"/>
              <a:t>Log Mining Session </a:t>
            </a:r>
            <a:r>
              <a:rPr lang="ko-KR" altLang="en-US" sz="1500" smtClean="0"/>
              <a:t>종료하기</a:t>
            </a:r>
            <a:endParaRPr lang="en-US" altLang="ko-KR" sz="1500" smtClean="0"/>
          </a:p>
          <a:p>
            <a:pPr lvl="2"/>
            <a:r>
              <a:rPr lang="ko-KR" altLang="en-US" sz="1500" smtClean="0"/>
              <a:t>더 이상 </a:t>
            </a:r>
            <a:r>
              <a:rPr lang="en-US" altLang="ko-KR" sz="1500" smtClean="0"/>
              <a:t>Log Mining </a:t>
            </a:r>
            <a:r>
              <a:rPr lang="ko-KR" altLang="en-US" sz="1500" smtClean="0"/>
              <a:t>세션을 유지할 필요가 없는 경우에는 </a:t>
            </a:r>
            <a:r>
              <a:rPr lang="en-US" altLang="ko-KR" sz="1500" smtClean="0"/>
              <a:t>End LogMnr Session </a:t>
            </a:r>
            <a:r>
              <a:rPr lang="ko-KR" altLang="en-US" sz="1500" smtClean="0"/>
              <a:t>아이콘을 클릭하여 </a:t>
            </a:r>
            <a:r>
              <a:rPr lang="en-US" altLang="ko-KR" sz="1500" smtClean="0"/>
              <a:t>Log Mining </a:t>
            </a:r>
            <a:r>
              <a:rPr lang="ko-KR" altLang="en-US" sz="1500" smtClean="0"/>
              <a:t>세션을 종료한다</a:t>
            </a:r>
            <a:r>
              <a:rPr lang="en-US" altLang="ko-KR" sz="1500" smtClean="0"/>
              <a:t>.</a:t>
            </a:r>
          </a:p>
          <a:p>
            <a:pPr lvl="2">
              <a:buFont typeface="Wingdings" pitchFamily="2" charset="2"/>
              <a:buNone/>
            </a:pPr>
            <a:endParaRPr lang="en-US" altLang="ko-KR" smtClean="0"/>
          </a:p>
          <a:p>
            <a:endParaRPr lang="ko-KR" altLang="en-US" sz="1800" smtClean="0"/>
          </a:p>
        </p:txBody>
      </p:sp>
      <p:pic>
        <p:nvPicPr>
          <p:cNvPr id="5632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4775" y="3141663"/>
            <a:ext cx="3781425" cy="330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88" y="857250"/>
            <a:ext cx="23241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47" name="슬라이드 번호 개체 틀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010400" y="6356350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latinLnBrk="0" hangingPunct="0">
              <a:buFont typeface="Wingdings" pitchFamily="2" charset="2"/>
              <a:buNone/>
            </a:pPr>
            <a:fld id="{0DB59C5A-A054-4127-8B43-EC2ACC1F0A09}" type="slidenum">
              <a:rPr lang="ko-KR" altLang="en-US"/>
              <a:pPr algn="ctr" eaLnBrk="0" latinLnBrk="0" hangingPunct="0">
                <a:buFont typeface="Wingdings" pitchFamily="2" charset="2"/>
                <a:buNone/>
              </a:pPr>
              <a:t>57</a:t>
            </a:fld>
            <a:endParaRPr lang="en-US" altLang="ko-KR"/>
          </a:p>
        </p:txBody>
      </p:sp>
      <p:sp>
        <p:nvSpPr>
          <p:cNvPr id="8" name="한쪽 모서리가 잘린 사각형 7"/>
          <p:cNvSpPr/>
          <p:nvPr/>
        </p:nvSpPr>
        <p:spPr>
          <a:xfrm rot="16200000">
            <a:off x="2125251" y="-125043"/>
            <a:ext cx="5143536" cy="7250962"/>
          </a:xfrm>
          <a:prstGeom prst="snip1Rect">
            <a:avLst>
              <a:gd name="adj" fmla="val 50000"/>
            </a:avLst>
          </a:prstGeom>
          <a:gradFill flip="none" rotWithShape="1">
            <a:gsLst>
              <a:gs pos="22000">
                <a:srgbClr val="FF9933">
                  <a:alpha val="0"/>
                </a:srgbClr>
              </a:gs>
              <a:gs pos="29000">
                <a:srgbClr val="FF9933">
                  <a:alpha val="85098"/>
                </a:srgbClr>
              </a:gs>
              <a:gs pos="86000">
                <a:srgbClr val="FF6600">
                  <a:alpha val="44706"/>
                </a:srgb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latinLnBrk="0" hangingPunct="0">
              <a:buFont typeface="Wingdings" pitchFamily="2" charset="2"/>
              <a:buNone/>
              <a:defRPr/>
            </a:pPr>
            <a:endParaRPr lang="ko-KR" altLang="en-US" dirty="0"/>
          </a:p>
        </p:txBody>
      </p:sp>
      <p:sp>
        <p:nvSpPr>
          <p:cNvPr id="57351" name="TextBox 9"/>
          <p:cNvSpPr txBox="1">
            <a:spLocks noChangeArrowheads="1"/>
          </p:cNvSpPr>
          <p:nvPr/>
        </p:nvSpPr>
        <p:spPr bwMode="auto">
          <a:xfrm>
            <a:off x="3681413" y="1928813"/>
            <a:ext cx="4292600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latinLnBrk="0" hangingPunct="0">
              <a:buFont typeface="Wingdings" pitchFamily="2" charset="2"/>
              <a:buNone/>
            </a:pPr>
            <a:r>
              <a:rPr lang="en-US" altLang="ko-KR" sz="4500">
                <a:solidFill>
                  <a:srgbClr val="339933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AWR Manager</a:t>
            </a:r>
            <a:endParaRPr lang="ko-KR" altLang="en-US" sz="4500">
              <a:solidFill>
                <a:srgbClr val="339933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</p:txBody>
      </p:sp>
      <p:pic>
        <p:nvPicPr>
          <p:cNvPr id="57352" name="Picture 4" descr="C:\Documents and Settings\김경수\바탕 화면\My Pictures\3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8" y="6143625"/>
            <a:ext cx="10191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53" name="TextBox 6"/>
          <p:cNvSpPr txBox="1">
            <a:spLocks noChangeArrowheads="1"/>
          </p:cNvSpPr>
          <p:nvPr/>
        </p:nvSpPr>
        <p:spPr bwMode="auto">
          <a:xfrm>
            <a:off x="4432300" y="5214938"/>
            <a:ext cx="36099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latinLnBrk="0" hangingPunct="0">
              <a:buFont typeface="Wingdings" pitchFamily="2" charset="2"/>
              <a:buNone/>
            </a:pPr>
            <a:r>
              <a:rPr lang="en-US" altLang="ko-KR" sz="1800" b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DBMS Application Development &amp;</a:t>
            </a:r>
          </a:p>
          <a:p>
            <a:pPr algn="ctr" eaLnBrk="0" latinLnBrk="0" hangingPunct="0">
              <a:buFont typeface="Wingdings" pitchFamily="2" charset="2"/>
              <a:buNone/>
            </a:pPr>
            <a:r>
              <a:rPr lang="en-US" altLang="ko-KR" sz="1800" b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Performance Management Tool</a:t>
            </a:r>
            <a:endParaRPr lang="ko-KR" altLang="en-US" sz="1800" b="0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OverView</a:t>
            </a:r>
            <a:endParaRPr lang="ko-KR" altLang="en-US" smtClean="0"/>
          </a:p>
        </p:txBody>
      </p:sp>
      <p:sp>
        <p:nvSpPr>
          <p:cNvPr id="58371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200" smtClean="0"/>
              <a:t>AWR Manager ?</a:t>
            </a:r>
            <a:endParaRPr lang="en-US" altLang="ko-KR" sz="1800" dirty="0" smtClean="0"/>
          </a:p>
          <a:p>
            <a:pPr lvl="1"/>
            <a:r>
              <a:rPr lang="en-US" altLang="ko-KR" sz="1800" dirty="0" smtClean="0"/>
              <a:t>AWR Manager</a:t>
            </a:r>
            <a:r>
              <a:rPr lang="ko-KR" altLang="en-US" sz="1800" dirty="0" smtClean="0"/>
              <a:t>는 오라클에서 제공하는 스크립트를 이용하여 각종 보고서를 </a:t>
            </a:r>
            <a:r>
              <a:rPr lang="en-US" altLang="ko-KR" sz="1800" dirty="0" smtClean="0"/>
              <a:t>HTML </a:t>
            </a:r>
            <a:r>
              <a:rPr lang="ko-KR" altLang="en-US" sz="1800" dirty="0" smtClean="0"/>
              <a:t>및 </a:t>
            </a:r>
            <a:r>
              <a:rPr lang="en-US" altLang="ko-KR" sz="1800" dirty="0" smtClean="0"/>
              <a:t>Text </a:t>
            </a:r>
            <a:r>
              <a:rPr lang="ko-KR" altLang="en-US" sz="1800" dirty="0" smtClean="0"/>
              <a:t>형식으로 제공한다</a:t>
            </a:r>
            <a:r>
              <a:rPr lang="en-US" altLang="ko-KR" sz="1800" dirty="0" smtClean="0"/>
              <a:t>. </a:t>
            </a:r>
            <a:r>
              <a:rPr lang="ko-KR" altLang="en-US" sz="1800" dirty="0" smtClean="0"/>
              <a:t>리포트 종류는 </a:t>
            </a:r>
            <a:r>
              <a:rPr lang="en-US" altLang="ko-KR" sz="1800" dirty="0" smtClean="0"/>
              <a:t>ADDM(Auto Database Diagnostic Monitor), AWR(Automatic Workload Repository), AWR SQL, AWR Diff, ASH(Active Session History) Report</a:t>
            </a:r>
            <a:r>
              <a:rPr lang="ko-KR" altLang="en-US" sz="1800" dirty="0" smtClean="0"/>
              <a:t>가 있다</a:t>
            </a:r>
            <a:r>
              <a:rPr lang="en-US" altLang="ko-KR" sz="1800" dirty="0" smtClean="0"/>
              <a:t>. </a:t>
            </a:r>
            <a:endParaRPr lang="ko-KR" altLang="en-US" sz="1800" dirty="0" smtClean="0"/>
          </a:p>
          <a:p>
            <a:pPr lvl="1"/>
            <a:endParaRPr lang="ko-KR" altLang="en-US" sz="17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AWR Manager</a:t>
            </a:r>
            <a:endParaRPr lang="ko-KR" altLang="en-US" dirty="0" smtClean="0"/>
          </a:p>
        </p:txBody>
      </p:sp>
      <p:sp>
        <p:nvSpPr>
          <p:cNvPr id="59395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1800" smtClean="0"/>
              <a:t>Report </a:t>
            </a:r>
            <a:r>
              <a:rPr lang="ko-KR" altLang="en-US" sz="1800" smtClean="0"/>
              <a:t>종류와 실행</a:t>
            </a:r>
            <a:endParaRPr lang="en-US" altLang="ko-KR" sz="1800" smtClean="0"/>
          </a:p>
          <a:p>
            <a:pPr>
              <a:buFont typeface="Wingdings" pitchFamily="2" charset="2"/>
              <a:buNone/>
            </a:pPr>
            <a:r>
              <a:rPr lang="en-US" altLang="ko-KR" sz="1600" smtClean="0"/>
              <a:t>     </a:t>
            </a:r>
            <a:r>
              <a:rPr lang="ko-KR" altLang="en-US" sz="1600" smtClean="0"/>
              <a:t>아래 </a:t>
            </a:r>
            <a:r>
              <a:rPr lang="en-US" altLang="ko-KR" sz="1600" smtClean="0"/>
              <a:t>5</a:t>
            </a:r>
            <a:r>
              <a:rPr lang="ko-KR" altLang="en-US" sz="1600" smtClean="0"/>
              <a:t>가지 리포트를 생성할 수 있으며 </a:t>
            </a:r>
            <a:r>
              <a:rPr lang="en-US" altLang="ko-KR" sz="1600" smtClean="0"/>
              <a:t>Report Mode</a:t>
            </a:r>
            <a:r>
              <a:rPr lang="ko-KR" altLang="en-US" sz="1600" smtClean="0"/>
              <a:t>를 선택하고 </a:t>
            </a:r>
            <a:r>
              <a:rPr lang="en-US" altLang="ko-KR" sz="1600" smtClean="0"/>
              <a:t>Action </a:t>
            </a:r>
            <a:r>
              <a:rPr lang="ko-KR" altLang="en-US" sz="1600" smtClean="0"/>
              <a:t>메뉴에서 </a:t>
            </a:r>
            <a:r>
              <a:rPr lang="en-US" altLang="ko-KR" sz="1600" smtClean="0"/>
              <a:t>Generate Report </a:t>
            </a:r>
            <a:r>
              <a:rPr lang="ko-KR" altLang="en-US" sz="1600" smtClean="0"/>
              <a:t>메뉴를 선택하여 생성할 수 있다</a:t>
            </a:r>
            <a:r>
              <a:rPr lang="en-US" altLang="ko-KR" sz="1600" smtClean="0"/>
              <a:t>.</a:t>
            </a:r>
          </a:p>
          <a:p>
            <a:pPr>
              <a:buFont typeface="Wingdings" pitchFamily="2" charset="2"/>
              <a:buNone/>
            </a:pPr>
            <a:endParaRPr lang="en-US" altLang="ko-KR" sz="1600" smtClean="0"/>
          </a:p>
          <a:p>
            <a:pPr lvl="1"/>
            <a:r>
              <a:rPr lang="en-US" altLang="ko-KR" sz="1600" b="0" smtClean="0"/>
              <a:t>ADDM Report</a:t>
            </a:r>
          </a:p>
          <a:p>
            <a:pPr lvl="1"/>
            <a:r>
              <a:rPr lang="en-US" altLang="ko-KR" sz="1600" b="0" smtClean="0"/>
              <a:t>AWR Report</a:t>
            </a:r>
          </a:p>
          <a:p>
            <a:pPr lvl="1"/>
            <a:r>
              <a:rPr lang="en-US" altLang="ko-KR" sz="1600" b="0" smtClean="0"/>
              <a:t>AWR SQL Report</a:t>
            </a:r>
          </a:p>
          <a:p>
            <a:pPr lvl="1"/>
            <a:r>
              <a:rPr lang="en-US" altLang="ko-KR" sz="1600" b="0" smtClean="0"/>
              <a:t>AWR Diff Report</a:t>
            </a:r>
          </a:p>
          <a:p>
            <a:pPr lvl="1"/>
            <a:r>
              <a:rPr lang="en-US" altLang="ko-KR" sz="1600" b="0" smtClean="0"/>
              <a:t>ASH Report</a:t>
            </a:r>
          </a:p>
          <a:p>
            <a:pPr lvl="1"/>
            <a:endParaRPr lang="en-US" altLang="ko-K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Instance Monitor</a:t>
            </a:r>
            <a:endParaRPr lang="ko-KR" altLang="en-US" dirty="0" smtClean="0"/>
          </a:p>
        </p:txBody>
      </p:sp>
      <p:sp>
        <p:nvSpPr>
          <p:cNvPr id="8195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1800" smtClean="0"/>
              <a:t>Instance Monitor</a:t>
            </a:r>
            <a:r>
              <a:rPr lang="ko-KR" altLang="en-US" sz="1800" smtClean="0"/>
              <a:t>의 로깅 데이터 재현</a:t>
            </a:r>
            <a:endParaRPr lang="en-US" altLang="ko-KR" sz="1800" smtClean="0"/>
          </a:p>
          <a:p>
            <a:pPr lvl="1"/>
            <a:r>
              <a:rPr lang="ko-KR" altLang="en-US" sz="1600" b="0" smtClean="0"/>
              <a:t>저장한 파일을 그래프로 다시 보기 위해서는 메뉴에서 </a:t>
            </a:r>
            <a:r>
              <a:rPr lang="en-US" altLang="ko-KR" sz="1600" b="0" smtClean="0"/>
              <a:t>Load Chart </a:t>
            </a:r>
            <a:r>
              <a:rPr lang="ko-KR" altLang="en-US" sz="1600" b="0" smtClean="0"/>
              <a:t>를 클릭하거나 툴바에서 </a:t>
            </a:r>
            <a:r>
              <a:rPr lang="en-US" altLang="ko-KR" sz="1600" b="0" smtClean="0"/>
              <a:t>Load Chart </a:t>
            </a:r>
            <a:r>
              <a:rPr lang="ko-KR" altLang="en-US" sz="1600" b="0" smtClean="0"/>
              <a:t>아이콘을 클릭하여 해당 파일을 선택한다</a:t>
            </a:r>
            <a:r>
              <a:rPr lang="en-US" altLang="ko-KR" sz="1600" b="0" smtClean="0"/>
              <a:t>.</a:t>
            </a:r>
            <a:endParaRPr lang="ko-KR" altLang="en-US" sz="1600" b="0" smtClean="0"/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150" y="1989138"/>
            <a:ext cx="5319713" cy="430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1800" smtClean="0"/>
              <a:t>5</a:t>
            </a:r>
            <a:r>
              <a:rPr lang="ko-KR" altLang="en-US" sz="1800" smtClean="0"/>
              <a:t>가지 유형의 </a:t>
            </a:r>
            <a:r>
              <a:rPr lang="en-US" altLang="ko-KR" sz="1800" smtClean="0"/>
              <a:t>Report </a:t>
            </a:r>
            <a:r>
              <a:rPr lang="ko-KR" altLang="en-US" sz="1800" smtClean="0"/>
              <a:t>선택</a:t>
            </a:r>
          </a:p>
        </p:txBody>
      </p:sp>
      <p:sp>
        <p:nvSpPr>
          <p:cNvPr id="11673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AWR Manager</a:t>
            </a:r>
            <a:endParaRPr lang="ko-KR" altLang="en-US" dirty="0" smtClean="0"/>
          </a:p>
        </p:txBody>
      </p:sp>
      <p:pic>
        <p:nvPicPr>
          <p:cNvPr id="60420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52788" y="1500188"/>
            <a:ext cx="2549525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1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4188" y="1500188"/>
            <a:ext cx="2549525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2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22975" y="1500188"/>
            <a:ext cx="2549525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23" name="TextBox 10"/>
          <p:cNvSpPr txBox="1">
            <a:spLocks noChangeArrowheads="1"/>
          </p:cNvSpPr>
          <p:nvPr/>
        </p:nvSpPr>
        <p:spPr bwMode="auto">
          <a:xfrm>
            <a:off x="1087438" y="3071813"/>
            <a:ext cx="14430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lvl="1" algn="ctr" eaLnBrk="0" latinLnBrk="0" hangingPunct="0">
              <a:buFont typeface="Wingdings" pitchFamily="2" charset="2"/>
              <a:buNone/>
            </a:pPr>
            <a:r>
              <a:rPr lang="en-US" altLang="ko-KR"/>
              <a:t>&lt; ADDM Report &gt;</a:t>
            </a:r>
          </a:p>
          <a:p>
            <a:pPr algn="ctr" eaLnBrk="0" latinLnBrk="0" hangingPunct="0">
              <a:buFont typeface="Wingdings" pitchFamily="2" charset="2"/>
              <a:buNone/>
            </a:pPr>
            <a:endParaRPr lang="ko-KR" altLang="en-US"/>
          </a:p>
        </p:txBody>
      </p:sp>
      <p:sp>
        <p:nvSpPr>
          <p:cNvPr id="60424" name="TextBox 11"/>
          <p:cNvSpPr txBox="1">
            <a:spLocks noChangeArrowheads="1"/>
          </p:cNvSpPr>
          <p:nvPr/>
        </p:nvSpPr>
        <p:spPr bwMode="auto">
          <a:xfrm>
            <a:off x="3927475" y="3000375"/>
            <a:ext cx="13414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lvl="1" algn="ctr" eaLnBrk="0" latinLnBrk="0" hangingPunct="0">
              <a:buFont typeface="Wingdings" pitchFamily="2" charset="2"/>
              <a:buNone/>
            </a:pPr>
            <a:r>
              <a:rPr lang="en-US" altLang="ko-KR"/>
              <a:t>&lt; AWR Report &gt;</a:t>
            </a:r>
          </a:p>
          <a:p>
            <a:pPr algn="ctr" eaLnBrk="0" latinLnBrk="0" hangingPunct="0">
              <a:buFont typeface="Wingdings" pitchFamily="2" charset="2"/>
              <a:buNone/>
            </a:pPr>
            <a:endParaRPr lang="ko-KR" altLang="en-US"/>
          </a:p>
        </p:txBody>
      </p:sp>
      <p:sp>
        <p:nvSpPr>
          <p:cNvPr id="60425" name="TextBox 12"/>
          <p:cNvSpPr txBox="1">
            <a:spLocks noChangeArrowheads="1"/>
          </p:cNvSpPr>
          <p:nvPr/>
        </p:nvSpPr>
        <p:spPr bwMode="auto">
          <a:xfrm>
            <a:off x="6551613" y="3143250"/>
            <a:ext cx="1698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lvl="1" algn="ctr" eaLnBrk="0" latinLnBrk="0" hangingPunct="0">
              <a:buFont typeface="Wingdings" pitchFamily="2" charset="2"/>
              <a:buNone/>
            </a:pPr>
            <a:r>
              <a:rPr lang="en-US" altLang="ko-KR"/>
              <a:t>&lt; AWR SQL Report &gt;</a:t>
            </a:r>
          </a:p>
          <a:p>
            <a:pPr algn="ctr" eaLnBrk="0" latinLnBrk="0" hangingPunct="0">
              <a:buFont typeface="Wingdings" pitchFamily="2" charset="2"/>
              <a:buNone/>
            </a:pPr>
            <a:endParaRPr lang="ko-KR" altLang="en-US"/>
          </a:p>
        </p:txBody>
      </p:sp>
      <p:pic>
        <p:nvPicPr>
          <p:cNvPr id="6042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36725" y="3571875"/>
            <a:ext cx="2549525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27" name="TextBox 5"/>
          <p:cNvSpPr txBox="1">
            <a:spLocks noChangeArrowheads="1"/>
          </p:cNvSpPr>
          <p:nvPr/>
        </p:nvSpPr>
        <p:spPr bwMode="auto">
          <a:xfrm>
            <a:off x="2530475" y="5929313"/>
            <a:ext cx="16414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lvl="1" algn="ctr" eaLnBrk="0" latinLnBrk="0" hangingPunct="0">
              <a:buFont typeface="Wingdings" pitchFamily="2" charset="2"/>
              <a:buNone/>
            </a:pPr>
            <a:r>
              <a:rPr lang="en-US" altLang="ko-KR"/>
              <a:t>&lt; AWR Diff Report &gt;</a:t>
            </a:r>
          </a:p>
          <a:p>
            <a:pPr algn="ctr" eaLnBrk="0" latinLnBrk="0" hangingPunct="0">
              <a:buFont typeface="Wingdings" pitchFamily="2" charset="2"/>
              <a:buNone/>
            </a:pPr>
            <a:endParaRPr lang="ko-KR" altLang="en-US"/>
          </a:p>
        </p:txBody>
      </p:sp>
      <p:pic>
        <p:nvPicPr>
          <p:cNvPr id="60428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03763" y="3571875"/>
            <a:ext cx="2549525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29" name="TextBox 6"/>
          <p:cNvSpPr txBox="1">
            <a:spLocks noChangeArrowheads="1"/>
          </p:cNvSpPr>
          <p:nvPr/>
        </p:nvSpPr>
        <p:spPr bwMode="auto">
          <a:xfrm>
            <a:off x="5313363" y="5072063"/>
            <a:ext cx="13081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lvl="1" algn="ctr" eaLnBrk="0" latinLnBrk="0" hangingPunct="0">
              <a:buFont typeface="Wingdings" pitchFamily="2" charset="2"/>
              <a:buNone/>
            </a:pPr>
            <a:r>
              <a:rPr lang="en-US" altLang="ko-KR"/>
              <a:t>&lt; ASH Report &gt;</a:t>
            </a:r>
          </a:p>
          <a:p>
            <a:pPr algn="ctr" eaLnBrk="0" latinLnBrk="0" hangingPunct="0">
              <a:buFont typeface="Wingdings" pitchFamily="2" charset="2"/>
              <a:buNone/>
            </a:pP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AWR Manager</a:t>
            </a:r>
            <a:endParaRPr lang="ko-KR" altLang="en-US" dirty="0" smtClean="0"/>
          </a:p>
        </p:txBody>
      </p:sp>
      <p:sp>
        <p:nvSpPr>
          <p:cNvPr id="6144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1800" dirty="0" smtClean="0"/>
              <a:t>Snapshot </a:t>
            </a:r>
            <a:r>
              <a:rPr lang="ko-KR" altLang="en-US" sz="1800" dirty="0" smtClean="0"/>
              <a:t>관리</a:t>
            </a:r>
            <a:endParaRPr lang="en-US" altLang="ko-KR" sz="1800" dirty="0" smtClean="0"/>
          </a:p>
          <a:p>
            <a:pPr lvl="1"/>
            <a:r>
              <a:rPr lang="en-US" altLang="ko-KR" sz="1600" b="0" dirty="0" smtClean="0"/>
              <a:t>Collection Setting </a:t>
            </a:r>
            <a:r>
              <a:rPr lang="ko-KR" altLang="en-US" sz="1600" b="0" dirty="0" smtClean="0"/>
              <a:t>섹션은 스냅샷 주기 및</a:t>
            </a:r>
            <a:r>
              <a:rPr lang="en-US" sz="1600" b="0" dirty="0" smtClean="0"/>
              <a:t> </a:t>
            </a:r>
            <a:r>
              <a:rPr lang="en-US" altLang="ko-KR" sz="1600" b="0" dirty="0" smtClean="0"/>
              <a:t>Top N SQL </a:t>
            </a:r>
            <a:br>
              <a:rPr lang="en-US" altLang="ko-KR" sz="1600" b="0" dirty="0" smtClean="0"/>
            </a:br>
            <a:r>
              <a:rPr lang="ko-KR" altLang="en-US" sz="1600" b="0" dirty="0" smtClean="0"/>
              <a:t>설정을 할 수 있다</a:t>
            </a:r>
            <a:r>
              <a:rPr lang="en-US" altLang="ko-KR" sz="1600" b="0" dirty="0" smtClean="0"/>
              <a:t>. </a:t>
            </a:r>
            <a:r>
              <a:rPr lang="ko-KR" altLang="en-US" sz="1600" b="0" dirty="0" smtClean="0"/>
              <a:t>변경 된 설정 정보를 저장하기 </a:t>
            </a:r>
            <a:r>
              <a:rPr lang="en-US" altLang="ko-KR" sz="1600" b="0" dirty="0" smtClean="0"/>
              <a:t/>
            </a:r>
            <a:br>
              <a:rPr lang="en-US" altLang="ko-KR" sz="1600" b="0" dirty="0" smtClean="0"/>
            </a:br>
            <a:r>
              <a:rPr lang="ko-KR" altLang="en-US" sz="1600" b="0" dirty="0" smtClean="0"/>
              <a:t>위해서는 툴 바의</a:t>
            </a:r>
            <a:r>
              <a:rPr lang="en-US" sz="1600" b="0" dirty="0" smtClean="0"/>
              <a:t> </a:t>
            </a:r>
            <a:r>
              <a:rPr lang="en-US" altLang="ko-KR" sz="1600" b="0" dirty="0" smtClean="0"/>
              <a:t>[Apply Changes] </a:t>
            </a:r>
            <a:r>
              <a:rPr lang="ko-KR" altLang="en-US" sz="1600" b="0" dirty="0" smtClean="0"/>
              <a:t>버튼</a:t>
            </a:r>
            <a:r>
              <a:rPr lang="en-US" altLang="ko-KR" sz="1600" b="0" dirty="0" smtClean="0"/>
              <a:t>( )</a:t>
            </a:r>
            <a:r>
              <a:rPr lang="ko-KR" altLang="en-US" sz="1600" b="0" dirty="0" smtClean="0"/>
              <a:t>을 클릭한다</a:t>
            </a:r>
            <a:r>
              <a:rPr lang="en-US" altLang="ko-KR" sz="1600" b="0" dirty="0" smtClean="0"/>
              <a:t>.</a:t>
            </a:r>
            <a:endParaRPr lang="ko-KR" altLang="en-US" sz="1600" b="0" dirty="0" smtClean="0"/>
          </a:p>
          <a:p>
            <a:pPr lvl="1"/>
            <a:r>
              <a:rPr lang="ko-KR" altLang="en-US" sz="1600" b="0" dirty="0" smtClean="0"/>
              <a:t>사용하지 않는</a:t>
            </a:r>
            <a:r>
              <a:rPr lang="en-US" sz="1600" b="0" dirty="0" smtClean="0"/>
              <a:t> </a:t>
            </a:r>
            <a:r>
              <a:rPr lang="en-US" altLang="ko-KR" sz="1600" b="0" dirty="0" smtClean="0"/>
              <a:t>AWR Space</a:t>
            </a:r>
            <a:r>
              <a:rPr lang="ko-KR" altLang="en-US" sz="1600" b="0" dirty="0" smtClean="0"/>
              <a:t>를 해제하려면 툴 바의</a:t>
            </a:r>
            <a:r>
              <a:rPr lang="en-US" sz="1600" b="0" dirty="0" smtClean="0"/>
              <a:t> </a:t>
            </a:r>
            <a:br>
              <a:rPr lang="en-US" sz="1600" b="0" dirty="0" smtClean="0"/>
            </a:br>
            <a:r>
              <a:rPr lang="en-US" altLang="ko-KR" sz="1600" b="0" dirty="0" smtClean="0"/>
              <a:t>[</a:t>
            </a:r>
            <a:r>
              <a:rPr lang="en-US" altLang="ko-KR" sz="1600" b="0" dirty="0" err="1" smtClean="0"/>
              <a:t>Dealloc</a:t>
            </a:r>
            <a:r>
              <a:rPr lang="en-US" altLang="ko-KR" sz="1600" b="0" dirty="0" smtClean="0"/>
              <a:t> unused AWR space(Must be connected </a:t>
            </a:r>
            <a:br>
              <a:rPr lang="en-US" altLang="ko-KR" sz="1600" b="0" dirty="0" smtClean="0"/>
            </a:br>
            <a:r>
              <a:rPr lang="en-US" altLang="ko-KR" sz="1600" b="0" dirty="0" smtClean="0"/>
              <a:t>as SYS)] </a:t>
            </a:r>
            <a:r>
              <a:rPr lang="ko-KR" altLang="en-US" sz="1600" b="0" dirty="0" smtClean="0"/>
              <a:t>버튼을 클릭한다</a:t>
            </a:r>
            <a:r>
              <a:rPr lang="en-US" altLang="ko-KR" sz="1600" b="0" dirty="0" smtClean="0"/>
              <a:t>.</a:t>
            </a:r>
          </a:p>
          <a:p>
            <a:pPr lvl="1"/>
            <a:r>
              <a:rPr lang="en-US" altLang="ko-KR" sz="1600" b="0" dirty="0" smtClean="0"/>
              <a:t>AWR Object</a:t>
            </a:r>
            <a:r>
              <a:rPr lang="ko-KR" altLang="en-US" sz="1600" b="0" dirty="0" smtClean="0"/>
              <a:t>를</a:t>
            </a:r>
            <a:r>
              <a:rPr lang="en-US" sz="1600" b="0" dirty="0" smtClean="0"/>
              <a:t> </a:t>
            </a:r>
            <a:r>
              <a:rPr lang="en-US" altLang="ko-KR" sz="1600" b="0" dirty="0" smtClean="0"/>
              <a:t>Shrink </a:t>
            </a:r>
            <a:r>
              <a:rPr lang="ko-KR" altLang="en-US" sz="1600" b="0" dirty="0" smtClean="0"/>
              <a:t>하려면 툴 바의</a:t>
            </a:r>
            <a:r>
              <a:rPr lang="en-US" sz="1600" b="0" dirty="0" smtClean="0"/>
              <a:t> </a:t>
            </a:r>
            <a:r>
              <a:rPr lang="en-US" altLang="ko-KR" sz="1600" b="0" dirty="0" smtClean="0"/>
              <a:t>[Shrink AWR </a:t>
            </a:r>
            <a:br>
              <a:rPr lang="en-US" altLang="ko-KR" sz="1600" b="0" dirty="0" smtClean="0"/>
            </a:br>
            <a:r>
              <a:rPr lang="en-US" altLang="ko-KR" sz="1600" b="0" dirty="0" smtClean="0"/>
              <a:t>objects (Must be connected as SYS)] </a:t>
            </a:r>
            <a:r>
              <a:rPr lang="ko-KR" altLang="en-US" sz="1600" b="0" dirty="0" smtClean="0"/>
              <a:t>버튼을 클릭한다</a:t>
            </a:r>
            <a:r>
              <a:rPr lang="en-US" altLang="ko-KR" sz="1600" b="0" dirty="0" smtClean="0"/>
              <a:t>.</a:t>
            </a:r>
          </a:p>
          <a:p>
            <a:pPr lvl="1"/>
            <a:r>
              <a:rPr lang="en-US" altLang="ko-KR" sz="1600" b="0" dirty="0" smtClean="0"/>
              <a:t>Overall Snapshot </a:t>
            </a:r>
            <a:r>
              <a:rPr lang="ko-KR" altLang="en-US" sz="1600" b="0" dirty="0" smtClean="0"/>
              <a:t>섹션은 전체 스냅샷에 대한 정보를 </a:t>
            </a:r>
            <a:r>
              <a:rPr lang="en-US" altLang="ko-KR" sz="1600" b="0" dirty="0" smtClean="0"/>
              <a:t/>
            </a:r>
            <a:br>
              <a:rPr lang="en-US" altLang="ko-KR" sz="1600" b="0" dirty="0" smtClean="0"/>
            </a:br>
            <a:r>
              <a:rPr lang="ko-KR" altLang="en-US" sz="1600" b="0" dirty="0" smtClean="0"/>
              <a:t>확인할 수 있다</a:t>
            </a:r>
            <a:r>
              <a:rPr lang="en-US" altLang="ko-KR" sz="1600" b="0" dirty="0" smtClean="0"/>
              <a:t>.</a:t>
            </a:r>
          </a:p>
          <a:p>
            <a:pPr lvl="1"/>
            <a:r>
              <a:rPr lang="en-US" altLang="ko-KR" sz="1600" b="0" dirty="0" smtClean="0"/>
              <a:t>Snapshot Information </a:t>
            </a:r>
            <a:r>
              <a:rPr lang="ko-KR" altLang="en-US" sz="1600" b="0" dirty="0" smtClean="0"/>
              <a:t>섹션에서는</a:t>
            </a:r>
            <a:r>
              <a:rPr lang="en-US" sz="1600" b="0" dirty="0" smtClean="0"/>
              <a:t> </a:t>
            </a:r>
            <a:r>
              <a:rPr lang="en-US" altLang="ko-KR" sz="1600" b="0" dirty="0" smtClean="0"/>
              <a:t>Snapshot </a:t>
            </a:r>
            <a:r>
              <a:rPr lang="ko-KR" altLang="en-US" sz="1600" b="0" dirty="0" smtClean="0"/>
              <a:t>추가</a:t>
            </a:r>
            <a:r>
              <a:rPr lang="en-US" altLang="ko-KR" sz="1600" b="0" dirty="0" smtClean="0"/>
              <a:t>/</a:t>
            </a:r>
            <a:r>
              <a:rPr lang="ko-KR" altLang="en-US" sz="1600" b="0" dirty="0" smtClean="0"/>
              <a:t>삭제 </a:t>
            </a:r>
            <a:r>
              <a:rPr lang="en-US" altLang="ko-KR" sz="1600" b="0" dirty="0" smtClean="0"/>
              <a:t/>
            </a:r>
            <a:br>
              <a:rPr lang="en-US" altLang="ko-KR" sz="1600" b="0" dirty="0" smtClean="0"/>
            </a:br>
            <a:r>
              <a:rPr lang="ko-KR" altLang="en-US" sz="1600" b="0" dirty="0" smtClean="0"/>
              <a:t>및 개별</a:t>
            </a:r>
            <a:r>
              <a:rPr lang="en-US" sz="1600" b="0" dirty="0" smtClean="0"/>
              <a:t> </a:t>
            </a:r>
            <a:r>
              <a:rPr lang="en-US" altLang="ko-KR" sz="1600" b="0" dirty="0" smtClean="0"/>
              <a:t>Snapshot</a:t>
            </a:r>
            <a:r>
              <a:rPr lang="ko-KR" altLang="en-US" sz="1600" b="0" dirty="0" smtClean="0"/>
              <a:t>에 대한 정보를 확인할 수 있다</a:t>
            </a:r>
            <a:r>
              <a:rPr lang="en-US" altLang="ko-KR" sz="1600" b="0" dirty="0" smtClean="0"/>
              <a:t>.</a:t>
            </a:r>
            <a:endParaRPr lang="ko-KR" altLang="en-US" sz="1600" b="0" dirty="0" smtClean="0"/>
          </a:p>
          <a:p>
            <a:pPr lvl="1"/>
            <a:endParaRPr lang="ko-KR" altLang="en-US" dirty="0" smtClean="0"/>
          </a:p>
          <a:p>
            <a:pPr lvl="1"/>
            <a:endParaRPr lang="ko-KR" altLang="en-US" dirty="0" smtClean="0"/>
          </a:p>
          <a:p>
            <a:pPr lvl="1"/>
            <a:endParaRPr lang="ko-KR" altLang="en-US" dirty="0" smtClean="0"/>
          </a:p>
        </p:txBody>
      </p:sp>
      <p:pic>
        <p:nvPicPr>
          <p:cNvPr id="6144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788" y="1341438"/>
            <a:ext cx="2554287" cy="477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AWR Manager</a:t>
            </a:r>
            <a:endParaRPr lang="ko-KR" altLang="en-US" dirty="0" smtClean="0"/>
          </a:p>
        </p:txBody>
      </p:sp>
      <p:sp>
        <p:nvSpPr>
          <p:cNvPr id="6246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1800" dirty="0" smtClean="0"/>
              <a:t>Baseline Manager </a:t>
            </a:r>
            <a:r>
              <a:rPr lang="ko-KR" altLang="en-US" sz="1800" dirty="0" smtClean="0"/>
              <a:t>실행 하기</a:t>
            </a:r>
            <a:endParaRPr lang="en-US" altLang="ko-KR" sz="1800" dirty="0" smtClean="0"/>
          </a:p>
          <a:p>
            <a:pPr lvl="1"/>
            <a:r>
              <a:rPr lang="ko-KR" altLang="en-US" sz="1600" b="0" dirty="0" smtClean="0"/>
              <a:t>툴 바의 </a:t>
            </a:r>
            <a:r>
              <a:rPr lang="en-US" altLang="ko-KR" sz="1600" b="0" dirty="0" smtClean="0"/>
              <a:t>Baseline Manager </a:t>
            </a:r>
            <a:r>
              <a:rPr lang="ko-KR" altLang="en-US" sz="1600" b="0" dirty="0" smtClean="0"/>
              <a:t>버튼을 클릭하면 </a:t>
            </a:r>
            <a:r>
              <a:rPr lang="en-US" altLang="ko-KR" sz="1600" b="0" dirty="0" smtClean="0"/>
              <a:t>Baseline Manager</a:t>
            </a:r>
            <a:r>
              <a:rPr lang="ko-KR" altLang="en-US" sz="1600" b="0" dirty="0" smtClean="0"/>
              <a:t>가 실행된다</a:t>
            </a:r>
            <a:r>
              <a:rPr lang="en-US" altLang="ko-KR" sz="1600" b="0" dirty="0" smtClean="0"/>
              <a:t>. </a:t>
            </a:r>
            <a:r>
              <a:rPr lang="ko-KR" altLang="en-US" sz="1600" b="0" dirty="0" smtClean="0"/>
              <a:t>시작</a:t>
            </a:r>
            <a:r>
              <a:rPr lang="en-US" sz="1600" b="0" dirty="0" smtClean="0"/>
              <a:t> </a:t>
            </a:r>
            <a:r>
              <a:rPr lang="en-US" altLang="ko-KR" sz="1600" b="0" dirty="0" smtClean="0"/>
              <a:t>Snapshot</a:t>
            </a:r>
            <a:r>
              <a:rPr lang="ko-KR" altLang="en-US" sz="1600" b="0" dirty="0" smtClean="0"/>
              <a:t>과 종료</a:t>
            </a:r>
            <a:r>
              <a:rPr lang="en-US" sz="1600" b="0" dirty="0" smtClean="0"/>
              <a:t> </a:t>
            </a:r>
            <a:r>
              <a:rPr lang="en-US" altLang="ko-KR" sz="1600" b="0" dirty="0" smtClean="0"/>
              <a:t>Snapshot</a:t>
            </a:r>
            <a:r>
              <a:rPr lang="ko-KR" altLang="en-US" sz="1600" b="0" dirty="0" smtClean="0"/>
              <a:t>를 설정하여</a:t>
            </a:r>
            <a:r>
              <a:rPr lang="en-US" sz="1600" b="0" dirty="0" smtClean="0"/>
              <a:t> </a:t>
            </a:r>
            <a:r>
              <a:rPr lang="en-US" altLang="ko-KR" sz="1600" b="0" dirty="0" smtClean="0"/>
              <a:t>Baseline</a:t>
            </a:r>
            <a:r>
              <a:rPr lang="ko-KR" altLang="en-US" sz="1600" b="0" dirty="0" smtClean="0"/>
              <a:t>을 추가할 수 있고 필요가 없어진</a:t>
            </a:r>
            <a:r>
              <a:rPr lang="en-US" sz="1600" b="0" dirty="0" smtClean="0"/>
              <a:t> </a:t>
            </a:r>
            <a:r>
              <a:rPr lang="en-US" altLang="ko-KR" sz="1600" b="0" dirty="0" smtClean="0"/>
              <a:t>Baseline</a:t>
            </a:r>
            <a:r>
              <a:rPr lang="ko-KR" altLang="en-US" sz="1600" b="0" dirty="0" smtClean="0"/>
              <a:t>을 삭제 할 수 있다</a:t>
            </a:r>
            <a:r>
              <a:rPr lang="en-US" altLang="ko-KR" sz="1600" b="0" dirty="0" smtClean="0"/>
              <a:t>. </a:t>
            </a:r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>
              <a:buNone/>
            </a:pPr>
            <a:endParaRPr lang="en-US" altLang="ko-KR" dirty="0" smtClean="0"/>
          </a:p>
          <a:p>
            <a:pPr lvl="1"/>
            <a:endParaRPr lang="ko-KR" altLang="en-US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2285992"/>
            <a:ext cx="6026847" cy="3990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Instance Monitor</a:t>
            </a:r>
            <a:endParaRPr lang="ko-KR" altLang="en-US" dirty="0" smtClean="0"/>
          </a:p>
        </p:txBody>
      </p:sp>
      <p:sp>
        <p:nvSpPr>
          <p:cNvPr id="9219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1800" smtClean="0"/>
              <a:t>그래프 </a:t>
            </a:r>
            <a:r>
              <a:rPr lang="en-US" altLang="ko-KR" sz="1800" smtClean="0"/>
              <a:t>Display </a:t>
            </a:r>
            <a:r>
              <a:rPr lang="ko-KR" altLang="en-US" sz="1800" smtClean="0"/>
              <a:t>위치 변경</a:t>
            </a:r>
            <a:endParaRPr lang="en-US" altLang="ko-KR" sz="1800" smtClean="0"/>
          </a:p>
          <a:p>
            <a:pPr lvl="1"/>
            <a:r>
              <a:rPr lang="en-US" altLang="ko-KR" sz="1600" b="0" smtClean="0"/>
              <a:t>[Display] </a:t>
            </a:r>
            <a:r>
              <a:rPr lang="ko-KR" altLang="en-US" sz="1600" b="0" smtClean="0"/>
              <a:t>탭을 선택하면 </a:t>
            </a:r>
            <a:r>
              <a:rPr lang="en-US" altLang="ko-KR" sz="1600" b="0" smtClean="0"/>
              <a:t>9</a:t>
            </a:r>
            <a:r>
              <a:rPr lang="ko-KR" altLang="en-US" sz="1600" b="0" smtClean="0"/>
              <a:t>개의 그래프에 대한 </a:t>
            </a:r>
            <a:r>
              <a:rPr lang="en-US" altLang="ko-KR" sz="1600" b="0" smtClean="0"/>
              <a:t>Display </a:t>
            </a:r>
            <a:r>
              <a:rPr lang="ko-KR" altLang="en-US" sz="1600" b="0" smtClean="0"/>
              <a:t>위치를 변경할 수 있다</a:t>
            </a:r>
            <a:r>
              <a:rPr lang="en-US" altLang="ko-KR" sz="1600" b="0" smtClean="0"/>
              <a:t>. </a:t>
            </a:r>
            <a:r>
              <a:rPr lang="ko-KR" altLang="en-US" sz="1600" b="0" smtClean="0"/>
              <a:t>오른쪽의 </a:t>
            </a:r>
            <a:r>
              <a:rPr lang="en-US" altLang="ko-KR" sz="1600" b="0" smtClean="0"/>
              <a:t>“Graph Name”</a:t>
            </a:r>
            <a:r>
              <a:rPr lang="ko-KR" altLang="en-US" sz="1600" b="0" smtClean="0"/>
              <a:t>을 선택하고 아래</a:t>
            </a:r>
            <a:r>
              <a:rPr lang="en-US" altLang="ko-KR" sz="1600" b="0" smtClean="0"/>
              <a:t>, </a:t>
            </a:r>
            <a:r>
              <a:rPr lang="ko-KR" altLang="en-US" sz="1600" b="0" smtClean="0"/>
              <a:t>위 화살표를 이용하여 순서를 변경한다</a:t>
            </a:r>
            <a:r>
              <a:rPr lang="en-US" altLang="ko-KR" sz="1600" b="0" smtClean="0"/>
              <a:t>.</a:t>
            </a:r>
            <a:endParaRPr lang="ko-KR" altLang="en-US" sz="1600" b="0" smtClean="0"/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8688" y="2071688"/>
            <a:ext cx="4791075" cy="366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88" y="857250"/>
            <a:ext cx="23241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슬라이드 번호 개체 틀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010400" y="6356350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latinLnBrk="0" hangingPunct="0">
              <a:buFont typeface="Wingdings" pitchFamily="2" charset="2"/>
              <a:buNone/>
            </a:pPr>
            <a:fld id="{FF80CC7B-BADC-4D45-9ADC-68468C52BDB7}" type="slidenum">
              <a:rPr lang="ko-KR" altLang="en-US"/>
              <a:pPr algn="ctr" eaLnBrk="0" latinLnBrk="0" hangingPunct="0">
                <a:buFont typeface="Wingdings" pitchFamily="2" charset="2"/>
                <a:buNone/>
              </a:pPr>
              <a:t>8</a:t>
            </a:fld>
            <a:endParaRPr lang="en-US" altLang="ko-KR"/>
          </a:p>
        </p:txBody>
      </p:sp>
      <p:sp>
        <p:nvSpPr>
          <p:cNvPr id="8" name="한쪽 모서리가 잘린 사각형 7"/>
          <p:cNvSpPr/>
          <p:nvPr/>
        </p:nvSpPr>
        <p:spPr>
          <a:xfrm rot="16200000">
            <a:off x="2125251" y="-125043"/>
            <a:ext cx="5143536" cy="7250962"/>
          </a:xfrm>
          <a:prstGeom prst="snip1Rect">
            <a:avLst>
              <a:gd name="adj" fmla="val 50000"/>
            </a:avLst>
          </a:prstGeom>
          <a:gradFill flip="none" rotWithShape="1">
            <a:gsLst>
              <a:gs pos="22000">
                <a:srgbClr val="FF9933">
                  <a:alpha val="0"/>
                </a:srgbClr>
              </a:gs>
              <a:gs pos="29000">
                <a:srgbClr val="FF9933">
                  <a:alpha val="85098"/>
                </a:srgbClr>
              </a:gs>
              <a:gs pos="86000">
                <a:srgbClr val="FF6600">
                  <a:alpha val="44706"/>
                </a:srgb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latinLnBrk="0" hangingPunct="0">
              <a:buFont typeface="Wingdings" pitchFamily="2" charset="2"/>
              <a:buNone/>
              <a:defRPr/>
            </a:pPr>
            <a:endParaRPr lang="ko-KR" altLang="en-US" dirty="0"/>
          </a:p>
        </p:txBody>
      </p:sp>
      <p:sp>
        <p:nvSpPr>
          <p:cNvPr id="10247" name="TextBox 9"/>
          <p:cNvSpPr txBox="1">
            <a:spLocks noChangeArrowheads="1"/>
          </p:cNvSpPr>
          <p:nvPr/>
        </p:nvSpPr>
        <p:spPr bwMode="auto">
          <a:xfrm>
            <a:off x="4179888" y="1643063"/>
            <a:ext cx="3348037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latinLnBrk="0" hangingPunct="0">
              <a:buFont typeface="Wingdings" pitchFamily="2" charset="2"/>
              <a:buNone/>
            </a:pPr>
            <a:r>
              <a:rPr lang="en-US" altLang="ko-KR" sz="4500">
                <a:solidFill>
                  <a:srgbClr val="339933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Wait Event</a:t>
            </a:r>
          </a:p>
          <a:p>
            <a:pPr algn="ctr" eaLnBrk="0" latinLnBrk="0" hangingPunct="0">
              <a:buFont typeface="Wingdings" pitchFamily="2" charset="2"/>
              <a:buNone/>
            </a:pPr>
            <a:r>
              <a:rPr lang="en-US" altLang="ko-KR" sz="4500">
                <a:solidFill>
                  <a:srgbClr val="339933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Monitor</a:t>
            </a:r>
            <a:endParaRPr lang="ko-KR" altLang="en-US" sz="4500">
              <a:solidFill>
                <a:srgbClr val="339933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</p:txBody>
      </p:sp>
      <p:pic>
        <p:nvPicPr>
          <p:cNvPr id="10248" name="Picture 4" descr="C:\Documents and Settings\김경수\바탕 화면\My Pictures\3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8" y="6143625"/>
            <a:ext cx="10191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9" name="TextBox 6"/>
          <p:cNvSpPr txBox="1">
            <a:spLocks noChangeArrowheads="1"/>
          </p:cNvSpPr>
          <p:nvPr/>
        </p:nvSpPr>
        <p:spPr bwMode="auto">
          <a:xfrm>
            <a:off x="4432300" y="5214938"/>
            <a:ext cx="36099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latinLnBrk="0" hangingPunct="0">
              <a:buFont typeface="Wingdings" pitchFamily="2" charset="2"/>
              <a:buNone/>
            </a:pPr>
            <a:r>
              <a:rPr lang="en-US" altLang="ko-KR" sz="1800" b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DBMS Application Development &amp;</a:t>
            </a:r>
          </a:p>
          <a:p>
            <a:pPr algn="ctr" eaLnBrk="0" latinLnBrk="0" hangingPunct="0">
              <a:buFont typeface="Wingdings" pitchFamily="2" charset="2"/>
              <a:buNone/>
            </a:pPr>
            <a:r>
              <a:rPr lang="en-US" altLang="ko-KR" sz="1800" b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Performance Management Tool</a:t>
            </a:r>
            <a:endParaRPr lang="ko-KR" altLang="en-US" sz="1800" b="0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OverView</a:t>
            </a:r>
            <a:endParaRPr lang="ko-KR" altLang="en-US" smtClean="0"/>
          </a:p>
        </p:txBody>
      </p:sp>
      <p:sp>
        <p:nvSpPr>
          <p:cNvPr id="1126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200" smtClean="0"/>
              <a:t>Wait Event Monitor?</a:t>
            </a:r>
          </a:p>
          <a:p>
            <a:endParaRPr lang="en-US" altLang="ko-KR" sz="1800" smtClean="0"/>
          </a:p>
          <a:p>
            <a:pPr lvl="1"/>
            <a:r>
              <a:rPr lang="en-US" altLang="ko-KR" sz="1800" smtClean="0"/>
              <a:t>Wait Event Monitor</a:t>
            </a:r>
            <a:r>
              <a:rPr lang="ko-KR" altLang="en-US" sz="1800" smtClean="0"/>
              <a:t>는 초단위 간격으로 </a:t>
            </a:r>
            <a:r>
              <a:rPr lang="en-US" altLang="ko-KR" sz="1800" smtClean="0"/>
              <a:t>Wait Event</a:t>
            </a:r>
            <a:r>
              <a:rPr lang="ko-KR" altLang="en-US" sz="1800" smtClean="0"/>
              <a:t>의 정보를 그래프와 차트를 통해 성능저하 상황에서 모니터링한다</a:t>
            </a:r>
            <a:r>
              <a:rPr lang="en-US" altLang="ko-KR" sz="1800" smtClean="0"/>
              <a:t>.</a:t>
            </a:r>
          </a:p>
          <a:p>
            <a:pPr lvl="1"/>
            <a:endParaRPr lang="en-US" altLang="ko-KR" sz="1800" smtClean="0"/>
          </a:p>
          <a:p>
            <a:pPr lvl="1"/>
            <a:r>
              <a:rPr lang="ko-KR" altLang="en-US" sz="1800" smtClean="0"/>
              <a:t>대기 시간이 </a:t>
            </a:r>
            <a:r>
              <a:rPr lang="en-US" altLang="ko-KR" sz="1800" smtClean="0"/>
              <a:t>1</a:t>
            </a:r>
            <a:r>
              <a:rPr lang="ko-KR" altLang="en-US" sz="1800" smtClean="0"/>
              <a:t>초 이상 걸린 </a:t>
            </a:r>
            <a:r>
              <a:rPr lang="en-US" altLang="ko-KR" sz="1800" smtClean="0"/>
              <a:t>SQL</a:t>
            </a:r>
            <a:r>
              <a:rPr lang="ko-KR" altLang="en-US" sz="1800" smtClean="0"/>
              <a:t>문장을 로깅 테이블에 저장하여 특정 시점에 발생한 쿼리를 나중에 조회하여 볼 수 있도록 지원한다</a:t>
            </a:r>
            <a:r>
              <a:rPr lang="en-US" altLang="ko-KR" sz="1800" smtClean="0"/>
              <a:t>.</a:t>
            </a:r>
            <a:endParaRPr lang="ko-KR" altLang="en-US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lent J Template">
  <a:themeElements>
    <a:clrScheme name="Silent J 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ilent J Template">
      <a:majorFont>
        <a:latin typeface="새굴림"/>
        <a:ea typeface="새굴림"/>
        <a:cs typeface=""/>
      </a:majorFont>
      <a:minorFont>
        <a:latin typeface="Arial"/>
        <a:ea typeface="새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185738" marR="0" indent="-185738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Wingdings" pitchFamily="2" charset="2"/>
          <a:buNone/>
          <a:tabLst/>
          <a:defRPr kumimoji="0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새굴림" pitchFamily="18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185738" marR="0" indent="-185738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Wingdings" pitchFamily="2" charset="2"/>
          <a:buNone/>
          <a:tabLst/>
          <a:defRPr kumimoji="0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새굴림" pitchFamily="18" charset="-127"/>
          </a:defRPr>
        </a:defPPr>
      </a:lstStyle>
    </a:lnDef>
  </a:objectDefaults>
  <a:extraClrSchemeLst>
    <a:extraClrScheme>
      <a:clrScheme name="Silent J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lent J 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lent J Templa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lent J Templa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lent J 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lent J 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lent J 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21741</TotalTime>
  <Words>5365</Words>
  <Application>Microsoft Office PowerPoint</Application>
  <PresentationFormat>화면 슬라이드 쇼(4:3)</PresentationFormat>
  <Paragraphs>621</Paragraphs>
  <Slides>62</Slides>
  <Notes>56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62</vt:i4>
      </vt:variant>
    </vt:vector>
  </HeadingPairs>
  <TitlesOfParts>
    <vt:vector size="63" baseType="lpstr">
      <vt:lpstr>Silent J Template</vt:lpstr>
      <vt:lpstr>슬라이드 1</vt:lpstr>
      <vt:lpstr>슬라이드 2</vt:lpstr>
      <vt:lpstr>OverView</vt:lpstr>
      <vt:lpstr>Instance Monitor</vt:lpstr>
      <vt:lpstr>Instance Monitor</vt:lpstr>
      <vt:lpstr>Instance Monitor</vt:lpstr>
      <vt:lpstr>Instance Monitor</vt:lpstr>
      <vt:lpstr>슬라이드 8</vt:lpstr>
      <vt:lpstr>OverView</vt:lpstr>
      <vt:lpstr>Wait Event Monitor</vt:lpstr>
      <vt:lpstr>Wait Event Monitor</vt:lpstr>
      <vt:lpstr>Wait Event Monitor</vt:lpstr>
      <vt:lpstr>Wait Event Monitor</vt:lpstr>
      <vt:lpstr>슬라이드 14</vt:lpstr>
      <vt:lpstr>OverView</vt:lpstr>
      <vt:lpstr>Space Manager</vt:lpstr>
      <vt:lpstr>Space Manager</vt:lpstr>
      <vt:lpstr>Space Manager</vt:lpstr>
      <vt:lpstr>Space Manager</vt:lpstr>
      <vt:lpstr>Space Manager</vt:lpstr>
      <vt:lpstr>Space Manager</vt:lpstr>
      <vt:lpstr>Space Manager</vt:lpstr>
      <vt:lpstr>Space Manager</vt:lpstr>
      <vt:lpstr>Space Manager</vt:lpstr>
      <vt:lpstr>Space Manager</vt:lpstr>
      <vt:lpstr>Space Manager</vt:lpstr>
      <vt:lpstr>Space Manager</vt:lpstr>
      <vt:lpstr>슬라이드 28</vt:lpstr>
      <vt:lpstr>OverView</vt:lpstr>
      <vt:lpstr>Security Manager</vt:lpstr>
      <vt:lpstr>Security Manager</vt:lpstr>
      <vt:lpstr>Security Manager</vt:lpstr>
      <vt:lpstr>Security Manager</vt:lpstr>
      <vt:lpstr>Security Manager</vt:lpstr>
      <vt:lpstr>Security Manager</vt:lpstr>
      <vt:lpstr>Security Manager</vt:lpstr>
      <vt:lpstr>Security Manager</vt:lpstr>
      <vt:lpstr>Security Manager</vt:lpstr>
      <vt:lpstr>슬라이드 39</vt:lpstr>
      <vt:lpstr>OverView</vt:lpstr>
      <vt:lpstr>Stats Manager</vt:lpstr>
      <vt:lpstr>Stats Manager</vt:lpstr>
      <vt:lpstr>Stats Manager</vt:lpstr>
      <vt:lpstr>슬라이드 44</vt:lpstr>
      <vt:lpstr>OverView</vt:lpstr>
      <vt:lpstr>Health Check</vt:lpstr>
      <vt:lpstr>Health Check</vt:lpstr>
      <vt:lpstr>Health Check</vt:lpstr>
      <vt:lpstr>Health Check</vt:lpstr>
      <vt:lpstr>Health Check</vt:lpstr>
      <vt:lpstr>슬라이드 51</vt:lpstr>
      <vt:lpstr>OverView</vt:lpstr>
      <vt:lpstr>Log Miner</vt:lpstr>
      <vt:lpstr>Log Miner</vt:lpstr>
      <vt:lpstr>Log Miner</vt:lpstr>
      <vt:lpstr>Log Miner</vt:lpstr>
      <vt:lpstr>슬라이드 57</vt:lpstr>
      <vt:lpstr>OverView</vt:lpstr>
      <vt:lpstr>AWR Manager</vt:lpstr>
      <vt:lpstr>AWR Manager</vt:lpstr>
      <vt:lpstr>AWR Manager</vt:lpstr>
      <vt:lpstr>AWR Manager</vt:lpstr>
    </vt:vector>
  </TitlesOfParts>
  <Company>웨어밸리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PT</dc:title>
  <dc:subject>DB 보안</dc:subject>
  <dc:creator>웨어밸리</dc:creator>
  <cp:lastModifiedBy>cathan</cp:lastModifiedBy>
  <cp:revision>1614</cp:revision>
  <cp:lastPrinted>2002-07-10T00:34:25Z</cp:lastPrinted>
  <dcterms:created xsi:type="dcterms:W3CDTF">2002-04-16T15:18:00Z</dcterms:created>
  <dcterms:modified xsi:type="dcterms:W3CDTF">2011-04-13T01:20:10Z</dcterms:modified>
</cp:coreProperties>
</file>