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5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5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notesSlides/notesSlide13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24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60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29.xml" ContentType="application/vnd.openxmlformats-officedocument.presentationml.notes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notesSlides/notesSlide118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5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43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59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37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26.xml" ContentType="application/vnd.openxmlformats-officedocument.presentationml.notes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51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40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s/slide157.xml" ContentType="application/vnd.openxmlformats-officedocument.presentationml.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56.xml" ContentType="application/vnd.openxmlformats-officedocument.presentationml.notes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45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notesSlides/notesSlide128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53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42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58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notesSlides/notesSlide147.xml" ContentType="application/vnd.openxmlformats-officedocument.presentationml.notes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6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50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55.xml" ContentType="application/vnd.openxmlformats-officedocument.presentationml.notes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44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13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s/slide53.xml" ContentType="application/vnd.openxmlformats-officedocument.presentationml.slide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149.xml" ContentType="application/vnd.openxmlformats-officedocument.presentationml.notes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notesSlides/notesSlide11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5"/>
  </p:notesMasterIdLst>
  <p:handoutMasterIdLst>
    <p:handoutMasterId r:id="rId196"/>
  </p:handoutMasterIdLst>
  <p:sldIdLst>
    <p:sldId id="649" r:id="rId2"/>
    <p:sldId id="759" r:id="rId3"/>
    <p:sldId id="739" r:id="rId4"/>
    <p:sldId id="411" r:id="rId5"/>
    <p:sldId id="753" r:id="rId6"/>
    <p:sldId id="413" r:id="rId7"/>
    <p:sldId id="415" r:id="rId8"/>
    <p:sldId id="417" r:id="rId9"/>
    <p:sldId id="418" r:id="rId10"/>
    <p:sldId id="738" r:id="rId11"/>
    <p:sldId id="514" r:id="rId12"/>
    <p:sldId id="741" r:id="rId13"/>
    <p:sldId id="740" r:id="rId14"/>
    <p:sldId id="515" r:id="rId15"/>
    <p:sldId id="737" r:id="rId16"/>
    <p:sldId id="727" r:id="rId17"/>
    <p:sldId id="409" r:id="rId18"/>
    <p:sldId id="728" r:id="rId19"/>
    <p:sldId id="757" r:id="rId20"/>
    <p:sldId id="729" r:id="rId21"/>
    <p:sldId id="730" r:id="rId22"/>
    <p:sldId id="733" r:id="rId23"/>
    <p:sldId id="742" r:id="rId24"/>
    <p:sldId id="734" r:id="rId25"/>
    <p:sldId id="735" r:id="rId26"/>
    <p:sldId id="652" r:id="rId27"/>
    <p:sldId id="626" r:id="rId28"/>
    <p:sldId id="629" r:id="rId29"/>
    <p:sldId id="630" r:id="rId30"/>
    <p:sldId id="631" r:id="rId31"/>
    <p:sldId id="632" r:id="rId32"/>
    <p:sldId id="628" r:id="rId33"/>
    <p:sldId id="633" r:id="rId34"/>
    <p:sldId id="627" r:id="rId35"/>
    <p:sldId id="653" r:id="rId36"/>
    <p:sldId id="644" r:id="rId37"/>
    <p:sldId id="720" r:id="rId38"/>
    <p:sldId id="645" r:id="rId39"/>
    <p:sldId id="646" r:id="rId40"/>
    <p:sldId id="647" r:id="rId41"/>
    <p:sldId id="722" r:id="rId42"/>
    <p:sldId id="654" r:id="rId43"/>
    <p:sldId id="455" r:id="rId44"/>
    <p:sldId id="424" r:id="rId45"/>
    <p:sldId id="609" r:id="rId46"/>
    <p:sldId id="427" r:id="rId47"/>
    <p:sldId id="428" r:id="rId48"/>
    <p:sldId id="423" r:id="rId49"/>
    <p:sldId id="429" r:id="rId50"/>
    <p:sldId id="435" r:id="rId51"/>
    <p:sldId id="437" r:id="rId52"/>
    <p:sldId id="679" r:id="rId53"/>
    <p:sldId id="596" r:id="rId54"/>
    <p:sldId id="597" r:id="rId55"/>
    <p:sldId id="598" r:id="rId56"/>
    <p:sldId id="754" r:id="rId57"/>
    <p:sldId id="599" r:id="rId58"/>
    <p:sldId id="600" r:id="rId59"/>
    <p:sldId id="610" r:id="rId60"/>
    <p:sldId id="755" r:id="rId61"/>
    <p:sldId id="601" r:id="rId62"/>
    <p:sldId id="611" r:id="rId63"/>
    <p:sldId id="758" r:id="rId64"/>
    <p:sldId id="612" r:id="rId65"/>
    <p:sldId id="603" r:id="rId66"/>
    <p:sldId id="743" r:id="rId67"/>
    <p:sldId id="744" r:id="rId68"/>
    <p:sldId id="745" r:id="rId69"/>
    <p:sldId id="746" r:id="rId70"/>
    <p:sldId id="747" r:id="rId71"/>
    <p:sldId id="438" r:id="rId72"/>
    <p:sldId id="443" r:id="rId73"/>
    <p:sldId id="444" r:id="rId74"/>
    <p:sldId id="445" r:id="rId75"/>
    <p:sldId id="446" r:id="rId76"/>
    <p:sldId id="604" r:id="rId77"/>
    <p:sldId id="447" r:id="rId78"/>
    <p:sldId id="602" r:id="rId79"/>
    <p:sldId id="615" r:id="rId80"/>
    <p:sldId id="616" r:id="rId81"/>
    <p:sldId id="650" r:id="rId82"/>
    <p:sldId id="725" r:id="rId83"/>
    <p:sldId id="726" r:id="rId84"/>
    <p:sldId id="748" r:id="rId85"/>
    <p:sldId id="749" r:id="rId86"/>
    <p:sldId id="750" r:id="rId87"/>
    <p:sldId id="751" r:id="rId88"/>
    <p:sldId id="655" r:id="rId89"/>
    <p:sldId id="457" r:id="rId90"/>
    <p:sldId id="458" r:id="rId91"/>
    <p:sldId id="459" r:id="rId92"/>
    <p:sldId id="460" r:id="rId93"/>
    <p:sldId id="461" r:id="rId94"/>
    <p:sldId id="462" r:id="rId95"/>
    <p:sldId id="463" r:id="rId96"/>
    <p:sldId id="464" r:id="rId97"/>
    <p:sldId id="465" r:id="rId98"/>
    <p:sldId id="466" r:id="rId99"/>
    <p:sldId id="467" r:id="rId100"/>
    <p:sldId id="656" r:id="rId101"/>
    <p:sldId id="469" r:id="rId102"/>
    <p:sldId id="471" r:id="rId103"/>
    <p:sldId id="472" r:id="rId104"/>
    <p:sldId id="473" r:id="rId105"/>
    <p:sldId id="474" r:id="rId106"/>
    <p:sldId id="475" r:id="rId107"/>
    <p:sldId id="476" r:id="rId108"/>
    <p:sldId id="724" r:id="rId109"/>
    <p:sldId id="477" r:id="rId110"/>
    <p:sldId id="624" r:id="rId111"/>
    <p:sldId id="682" r:id="rId112"/>
    <p:sldId id="657" r:id="rId113"/>
    <p:sldId id="635" r:id="rId114"/>
    <p:sldId id="636" r:id="rId115"/>
    <p:sldId id="674" r:id="rId116"/>
    <p:sldId id="752" r:id="rId117"/>
    <p:sldId id="675" r:id="rId118"/>
    <p:sldId id="676" r:id="rId119"/>
    <p:sldId id="658" r:id="rId120"/>
    <p:sldId id="480" r:id="rId121"/>
    <p:sldId id="481" r:id="rId122"/>
    <p:sldId id="723" r:id="rId123"/>
    <p:sldId id="482" r:id="rId124"/>
    <p:sldId id="484" r:id="rId125"/>
    <p:sldId id="485" r:id="rId126"/>
    <p:sldId id="683" r:id="rId127"/>
    <p:sldId id="659" r:id="rId128"/>
    <p:sldId id="489" r:id="rId129"/>
    <p:sldId id="490" r:id="rId130"/>
    <p:sldId id="491" r:id="rId131"/>
    <p:sldId id="492" r:id="rId132"/>
    <p:sldId id="493" r:id="rId133"/>
    <p:sldId id="494" r:id="rId134"/>
    <p:sldId id="660" r:id="rId135"/>
    <p:sldId id="495" r:id="rId136"/>
    <p:sldId id="497" r:id="rId137"/>
    <p:sldId id="498" r:id="rId138"/>
    <p:sldId id="499" r:id="rId139"/>
    <p:sldId id="500" r:id="rId140"/>
    <p:sldId id="684" r:id="rId141"/>
    <p:sldId id="685" r:id="rId142"/>
    <p:sldId id="686" r:id="rId143"/>
    <p:sldId id="687" r:id="rId144"/>
    <p:sldId id="688" r:id="rId145"/>
    <p:sldId id="661" r:id="rId146"/>
    <p:sldId id="502" r:id="rId147"/>
    <p:sldId id="503" r:id="rId148"/>
    <p:sldId id="504" r:id="rId149"/>
    <p:sldId id="662" r:id="rId150"/>
    <p:sldId id="522" r:id="rId151"/>
    <p:sldId id="523" r:id="rId152"/>
    <p:sldId id="639" r:id="rId153"/>
    <p:sldId id="640" r:id="rId154"/>
    <p:sldId id="524" r:id="rId155"/>
    <p:sldId id="525" r:id="rId156"/>
    <p:sldId id="736" r:id="rId157"/>
    <p:sldId id="606" r:id="rId158"/>
    <p:sldId id="526" r:id="rId159"/>
    <p:sldId id="756" r:id="rId160"/>
    <p:sldId id="641" r:id="rId161"/>
    <p:sldId id="642" r:id="rId162"/>
    <p:sldId id="664" r:id="rId163"/>
    <p:sldId id="533" r:id="rId164"/>
    <p:sldId id="535" r:id="rId165"/>
    <p:sldId id="536" r:id="rId166"/>
    <p:sldId id="537" r:id="rId167"/>
    <p:sldId id="665" r:id="rId168"/>
    <p:sldId id="539" r:id="rId169"/>
    <p:sldId id="540" r:id="rId170"/>
    <p:sldId id="541" r:id="rId171"/>
    <p:sldId id="542" r:id="rId172"/>
    <p:sldId id="666" r:id="rId173"/>
    <p:sldId id="543" r:id="rId174"/>
    <p:sldId id="545" r:id="rId175"/>
    <p:sldId id="546" r:id="rId176"/>
    <p:sldId id="547" r:id="rId177"/>
    <p:sldId id="667" r:id="rId178"/>
    <p:sldId id="549" r:id="rId179"/>
    <p:sldId id="550" r:id="rId180"/>
    <p:sldId id="551" r:id="rId181"/>
    <p:sldId id="552" r:id="rId182"/>
    <p:sldId id="669" r:id="rId183"/>
    <p:sldId id="690" r:id="rId184"/>
    <p:sldId id="691" r:id="rId185"/>
    <p:sldId id="692" r:id="rId186"/>
    <p:sldId id="706" r:id="rId187"/>
    <p:sldId id="707" r:id="rId188"/>
    <p:sldId id="714" r:id="rId189"/>
    <p:sldId id="715" r:id="rId190"/>
    <p:sldId id="716" r:id="rId191"/>
    <p:sldId id="717" r:id="rId192"/>
    <p:sldId id="718" r:id="rId193"/>
    <p:sldId id="719" r:id="rId194"/>
  </p:sldIdLst>
  <p:sldSz cx="9906000" cy="6858000" type="A4"/>
  <p:notesSz cx="6797675" cy="9874250"/>
  <p:defaultTextStyle>
    <a:defPPr>
      <a:defRPr lang="ko-KR"/>
    </a:defPPr>
    <a:lvl1pPr algn="ctr" rtl="0" eaLnBrk="0" fontAlgn="base" hangingPunct="0">
      <a:spcBef>
        <a:spcPct val="0"/>
      </a:spcBef>
      <a:spcAft>
        <a:spcPct val="0"/>
      </a:spcAft>
      <a:buFont typeface="Wingdings" pitchFamily="2" charset="2"/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buFont typeface="Wingdings" pitchFamily="2" charset="2"/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buFont typeface="Wingdings" pitchFamily="2" charset="2"/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buFont typeface="Wingdings" pitchFamily="2" charset="2"/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buFont typeface="Wingdings" pitchFamily="2" charset="2"/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5pPr>
    <a:lvl6pPr marL="2286000" algn="l" defTabSz="914400" rtl="0" eaLnBrk="1" latinLnBrk="1" hangingPunct="1"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6pPr>
    <a:lvl7pPr marL="2743200" algn="l" defTabSz="914400" rtl="0" eaLnBrk="1" latinLnBrk="1" hangingPunct="1"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7pPr>
    <a:lvl8pPr marL="3200400" algn="l" defTabSz="914400" rtl="0" eaLnBrk="1" latinLnBrk="1" hangingPunct="1"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8pPr>
    <a:lvl9pPr marL="3657600" algn="l" defTabSz="914400" rtl="0" eaLnBrk="1" latinLnBrk="1" hangingPunct="1">
      <a:defRPr sz="1200" b="1" kern="1200">
        <a:solidFill>
          <a:schemeClr val="tx1"/>
        </a:solidFill>
        <a:latin typeface="Arial" charset="0"/>
        <a:ea typeface="새굴림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9900"/>
    <a:srgbClr val="A65CA3"/>
    <a:srgbClr val="FFCCCC"/>
    <a:srgbClr val="6548AC"/>
    <a:srgbClr val="FF6600"/>
    <a:srgbClr val="0000FF"/>
    <a:srgbClr val="FFCC00"/>
    <a:srgbClr val="FF0000"/>
    <a:srgbClr val="CC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320" autoAdjust="0"/>
    <p:restoredTop sz="78078" autoAdjust="0"/>
  </p:normalViewPr>
  <p:slideViewPr>
    <p:cSldViewPr>
      <p:cViewPr varScale="1">
        <p:scale>
          <a:sx n="56" d="100"/>
          <a:sy n="56" d="100"/>
        </p:scale>
        <p:origin x="-300" y="-102"/>
      </p:cViewPr>
      <p:guideLst>
        <p:guide orient="horz" pos="482"/>
        <p:guide orient="horz" pos="3748"/>
        <p:guide orient="horz" pos="1026"/>
        <p:guide pos="3120"/>
        <p:guide pos="353"/>
        <p:guide pos="2349"/>
        <p:guide pos="6068"/>
      </p:guideLst>
    </p:cSldViewPr>
  </p:slideViewPr>
  <p:outlineViewPr>
    <p:cViewPr>
      <p:scale>
        <a:sx n="33" d="100"/>
        <a:sy n="33" d="100"/>
      </p:scale>
      <p:origin x="60" y="223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1326" y="-96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handoutMaster" Target="handoutMasters/handoutMaster1.xml"/><Relationship Id="rId200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viewProps" Target="viewProps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notesMaster" Target="notesMasters/notesMaster1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81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9525" y="0"/>
            <a:ext cx="29781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42438"/>
            <a:ext cx="29781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endParaRPr lang="en-US" altLang="ko-KR"/>
          </a:p>
        </p:txBody>
      </p:sp>
      <p:sp>
        <p:nvSpPr>
          <p:cNvPr id="157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9525" y="9342438"/>
            <a:ext cx="29781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fld id="{6E12F5C5-7AE1-4DF4-832E-98F3842FB38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endParaRPr lang="ko-KR" altLang="ko-K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endParaRPr lang="ko-KR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39775" y="741363"/>
            <a:ext cx="5318125" cy="36814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673600"/>
            <a:ext cx="4987925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44025"/>
            <a:ext cx="29448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l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endParaRPr lang="ko-KR" altLang="ko-K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44025"/>
            <a:ext cx="29448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b="0">
                <a:latin typeface="Optima" pitchFamily="2" charset="2"/>
                <a:ea typeface="가는각진제목체" pitchFamily="18" charset="-127"/>
              </a:defRPr>
            </a:lvl1pPr>
          </a:lstStyle>
          <a:p>
            <a:fld id="{70C86BBA-4100-4DA3-8893-65C81241609E}" type="slidenum">
              <a:rPr lang="en-US" altLang="ko-KR"/>
              <a:pPr/>
              <a:t>‹#›</a:t>
            </a:fld>
            <a:endParaRPr lang="ko-KR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Optima" pitchFamily="2" charset="2"/>
        <a:ea typeface="가는각진제목체" pitchFamily="18" charset="-127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Optima" pitchFamily="2" charset="2"/>
        <a:ea typeface="가는각진제목체" pitchFamily="18" charset="-127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Optima" pitchFamily="2" charset="2"/>
        <a:ea typeface="가는각진제목체" pitchFamily="18" charset="-127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Optima" pitchFamily="2" charset="2"/>
        <a:ea typeface="가는각진제목체" pitchFamily="18" charset="-127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Optima" pitchFamily="2" charset="2"/>
        <a:ea typeface="가는각진제목체" pitchFamily="18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baseline="0" smtClean="0"/>
              <a:t>안녕하세요</a:t>
            </a:r>
            <a:r>
              <a:rPr lang="en-US" altLang="ko-KR" baseline="0" smtClean="0"/>
              <a:t>.</a:t>
            </a:r>
          </a:p>
          <a:p>
            <a:r>
              <a:rPr lang="ko-KR" altLang="en-US" baseline="0" smtClean="0"/>
              <a:t>오렌지 개발팀장입니다</a:t>
            </a:r>
            <a:r>
              <a:rPr lang="en-US" altLang="ko-KR" baseline="0" smtClean="0"/>
              <a:t>.</a:t>
            </a:r>
          </a:p>
          <a:p>
            <a:endParaRPr lang="en-US" altLang="ko-KR" baseline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ko-KR" altLang="en-US" baseline="0" smtClean="0"/>
              <a:t>오렌지 스키마 생성 이유</a:t>
            </a:r>
            <a:endParaRPr lang="en-US" altLang="ko-KR" baseline="0" smtClean="0"/>
          </a:p>
          <a:p>
            <a:pPr marL="685800" lvl="1" indent="-228600">
              <a:buNone/>
            </a:pPr>
            <a:r>
              <a:rPr lang="en-US" altLang="ko-KR" baseline="0" smtClean="0"/>
              <a:t>-. </a:t>
            </a:r>
            <a:r>
              <a:rPr lang="ko-KR" altLang="en-US" baseline="0" smtClean="0"/>
              <a:t>오렌지 스키마의 테이블은 오렌지 기능을 </a:t>
            </a:r>
            <a:r>
              <a:rPr lang="en-US" altLang="ko-KR" baseline="0" smtClean="0"/>
              <a:t>100% </a:t>
            </a:r>
            <a:r>
              <a:rPr lang="ko-KR" altLang="en-US" baseline="0" smtClean="0"/>
              <a:t>활용하기 위한 목적으로 사용된다</a:t>
            </a:r>
            <a:r>
              <a:rPr lang="en-US" altLang="ko-KR" baseline="0" smtClean="0"/>
              <a:t>.</a:t>
            </a:r>
          </a:p>
          <a:p>
            <a:pPr marL="685800" lvl="1" indent="-228600">
              <a:buNone/>
            </a:pPr>
            <a:r>
              <a:rPr lang="en-US" altLang="ko-KR" baseline="0" smtClean="0"/>
              <a:t>-. </a:t>
            </a:r>
            <a:r>
              <a:rPr lang="ko-KR" altLang="en-US" baseline="0" smtClean="0"/>
              <a:t>오렌지 스키마의 대부분의 뷰 들은 오렌지 쿼리 성능 향상을 위하여 존재한다</a:t>
            </a:r>
            <a:r>
              <a:rPr lang="en-US" altLang="ko-KR" baseline="0" smtClean="0"/>
              <a:t>.</a:t>
            </a:r>
          </a:p>
          <a:p>
            <a:pPr marL="685800" lvl="1" indent="-228600">
              <a:buNone/>
            </a:pPr>
            <a:r>
              <a:rPr lang="en-US" altLang="ko-KR" baseline="0" smtClean="0"/>
              <a:t>-. </a:t>
            </a:r>
            <a:r>
              <a:rPr lang="ko-KR" altLang="en-US" baseline="0" smtClean="0"/>
              <a:t>오렌지 스키마의 일부 </a:t>
            </a:r>
            <a:r>
              <a:rPr lang="ko-KR" altLang="en-US" baseline="0" err="1" smtClean="0"/>
              <a:t>뷰와</a:t>
            </a:r>
            <a:r>
              <a:rPr lang="ko-KR" altLang="en-US" baseline="0" smtClean="0"/>
              <a:t> </a:t>
            </a:r>
            <a:r>
              <a:rPr lang="ko-KR" altLang="en-US" baseline="0" err="1" smtClean="0"/>
              <a:t>펑션은</a:t>
            </a:r>
            <a:r>
              <a:rPr lang="ko-KR" altLang="en-US" baseline="0" smtClean="0"/>
              <a:t> 권한 문제를 해결하기 위해서 존재한다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세션을 연결하면 접근 가능한 테이블 목록이 트리 구조로 화면에 나온다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Table Editor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화면에서 편집하고자 하는 테이블의 선택은 트리 목록에서 선택하거나 사용자가 임의로 테이블의 이름을 입력할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테이블의 이름을 입력한 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Where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절에 원하는 조건을 입력하고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OrderBy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절에 정렬을 원하는 조건을 입력하여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[Query]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누르면 화면 하단에 검색 결과에 대한 값이 나타난다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필요한 경우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[Refresh]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이용하여 최신의 이용 가능한 테이블 리스트 정보를 유지한다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또한 권한이 있는 경우에 테이블 필드에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스키마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형태로 테이블 명을 직접 입력하여 작업할 수도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 필드에서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엔터키를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입력하거나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트리 목록에서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엔터키를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입력해도 데이터를 가져온다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DML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작업이 끝나면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[Query]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눌러서 다시 데이터를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Refresh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데이터가 수정되기 위해서는 해당 테이블에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Primary Key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혹은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Unique Key + Not Null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조건이 있어야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그렇지 않으면 데이터를 수정 할 수가 없다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새로운 데이터를 추가하기 위해서는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두가지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방법이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하나는 화면 위의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툴바에서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Append new record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선택하는 것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둘째는 모든 데이터가 패치 되거나 커서가 닫힌 상태에서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Grid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마지막 행을 수정하면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Grid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빈 라인이 추가된다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Grid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한번 추가모드로 변경되면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Grid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마지막에는 항상 빈 라인이 보여지게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실제 데이터베이스에 반영이 될 때는 마지막 빈 라인은 영향을 미치지 않는다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데이터 조회가 완료되면 삭제를 원하는 </a:t>
            </a:r>
            <a:r>
              <a:rPr lang="en-US" altLang="ko-KR" smtClean="0"/>
              <a:t>Row</a:t>
            </a:r>
            <a:r>
              <a:rPr lang="ko-KR" altLang="en-US" smtClean="0"/>
              <a:t>에 커서를 위치시키고 메뉴에 </a:t>
            </a:r>
            <a:r>
              <a:rPr lang="en-US" altLang="ko-KR" smtClean="0"/>
              <a:t>[Delete selected rows] </a:t>
            </a:r>
            <a:r>
              <a:rPr lang="ko-KR" altLang="en-US" smtClean="0"/>
              <a:t>버튼을 클릭하면 </a:t>
            </a:r>
            <a:r>
              <a:rPr lang="en-US" altLang="ko-KR" smtClean="0"/>
              <a:t>Table Editor </a:t>
            </a:r>
            <a:r>
              <a:rPr lang="ko-KR" altLang="en-US" smtClean="0"/>
              <a:t>옵션에 설정된 </a:t>
            </a:r>
            <a:r>
              <a:rPr lang="en-US" altLang="ko-KR" smtClean="0"/>
              <a:t>“Deleted Cell Color”</a:t>
            </a:r>
            <a:r>
              <a:rPr lang="ko-KR" altLang="en-US" smtClean="0"/>
              <a:t>의 값에 따라 </a:t>
            </a:r>
            <a:r>
              <a:rPr lang="en-US" altLang="ko-KR" smtClean="0"/>
              <a:t>Row</a:t>
            </a:r>
            <a:r>
              <a:rPr lang="ko-KR" altLang="en-US" smtClean="0"/>
              <a:t>의 색상이 변하게 된다</a:t>
            </a:r>
            <a:r>
              <a:rPr lang="en-US" altLang="ko-KR" smtClean="0"/>
              <a:t>. </a:t>
            </a:r>
            <a:r>
              <a:rPr lang="ko-KR" altLang="en-US" smtClean="0"/>
              <a:t>또한 여러 </a:t>
            </a:r>
            <a:r>
              <a:rPr lang="en-US" altLang="ko-KR" smtClean="0"/>
              <a:t>Row</a:t>
            </a:r>
            <a:r>
              <a:rPr lang="ko-KR" altLang="en-US" smtClean="0"/>
              <a:t>를 한번에 삭제하고 싶으면 원하는 </a:t>
            </a:r>
            <a:r>
              <a:rPr lang="en-US" altLang="ko-KR" smtClean="0"/>
              <a:t>Row</a:t>
            </a:r>
            <a:r>
              <a:rPr lang="ko-KR" altLang="en-US" smtClean="0"/>
              <a:t>를 선택한 다음 삭제를 수행하면 된다</a:t>
            </a:r>
            <a:r>
              <a:rPr lang="en-US" altLang="ko-KR" smtClean="0"/>
              <a:t>. </a:t>
            </a:r>
            <a:r>
              <a:rPr lang="ko-KR" altLang="en-US" smtClean="0"/>
              <a:t>데이터의 내용을 변경하고 싶다면 변경을 원하는 셀을 선택하여 직접 수정하면 된다</a:t>
            </a:r>
            <a:r>
              <a:rPr lang="en-US" altLang="ko-KR" smtClean="0"/>
              <a:t>. </a:t>
            </a:r>
            <a:r>
              <a:rPr lang="ko-KR" altLang="en-US" smtClean="0"/>
              <a:t>변경이 이루어진 셀은 옵션에 설정된 색상으로 표시된다</a:t>
            </a:r>
            <a:r>
              <a:rPr lang="en-US" altLang="ko-KR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변경된 데이터 중 데이터베이스에 반영하지 않은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대해서 작업을 툴바의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Reset record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눌러서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리셋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할 수 있다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리셋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단위는 셀이 아닌 행 단위로 이루어진다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리셋된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데이터는 변경 전 데이터로 값을 복귀한다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한번에 하나 이상의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리셋하고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싶다면 원하는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다중선택하여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Reset</a:t>
            </a:r>
            <a:r>
              <a:rPr 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record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클릭한다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모든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DML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작업은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Apply Modifications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눌러야 실제로 데이터베이스에 적용된다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이때 변경을 반영하면서 바로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Commit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수행할 수도 있고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Commit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적용하지 않으면서 변경을 반영할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데이터베이스에 변경 내역을 영구적으로 반영하고 싶다면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Commit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Table Editor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수행한 모든 작업은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Apply Modification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수행되기 전까지는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Reset</a:t>
            </a:r>
            <a:r>
              <a:rPr 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record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사용하여 변경전 데이터로 되돌릴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altLang="ko-KR" baseline="0" smtClean="0"/>
              <a:t> LOB </a:t>
            </a:r>
            <a:r>
              <a:rPr lang="ko-KR" altLang="en-US" baseline="0" smtClean="0"/>
              <a:t>칼럼을 </a:t>
            </a:r>
            <a:r>
              <a:rPr lang="en-US" altLang="ko-KR" baseline="0" smtClean="0"/>
              <a:t>import </a:t>
            </a:r>
            <a:r>
              <a:rPr lang="ko-KR" altLang="en-US" baseline="0" smtClean="0"/>
              <a:t>하기 위해서는 </a:t>
            </a:r>
            <a:r>
              <a:rPr lang="en-US" altLang="ko-KR" baseline="0" smtClean="0"/>
              <a:t>import </a:t>
            </a:r>
            <a:r>
              <a:rPr lang="ko-KR" altLang="en-US" baseline="0" smtClean="0"/>
              <a:t>할 </a:t>
            </a:r>
            <a:r>
              <a:rPr lang="en-US" altLang="ko-KR" baseline="0" smtClean="0"/>
              <a:t>row </a:t>
            </a:r>
            <a:r>
              <a:rPr lang="ko-KR" altLang="en-US" baseline="0" smtClean="0"/>
              <a:t>가 이미 </a:t>
            </a:r>
            <a:r>
              <a:rPr lang="en-US" altLang="ko-KR" baseline="0" smtClean="0"/>
              <a:t>insert</a:t>
            </a:r>
            <a:r>
              <a:rPr lang="ko-KR" altLang="en-US" baseline="0" smtClean="0"/>
              <a:t>가 되어 있어야 한다</a:t>
            </a:r>
            <a:r>
              <a:rPr lang="en-US" altLang="ko-KR" baseline="0" smtClean="0"/>
              <a:t>.</a:t>
            </a:r>
          </a:p>
          <a:p>
            <a:pPr>
              <a:buFontTx/>
              <a:buChar char="-"/>
            </a:pPr>
            <a:r>
              <a:rPr lang="en-US" altLang="ko-KR" baseline="0" smtClean="0"/>
              <a:t> </a:t>
            </a:r>
            <a:r>
              <a:rPr lang="ko-KR" altLang="en-US" baseline="0" smtClean="0"/>
              <a:t>따라서 새로운 </a:t>
            </a:r>
            <a:r>
              <a:rPr lang="en-US" altLang="ko-KR" baseline="0" smtClean="0"/>
              <a:t>row</a:t>
            </a:r>
            <a:r>
              <a:rPr lang="ko-KR" altLang="en-US" baseline="0" smtClean="0"/>
              <a:t>를 </a:t>
            </a:r>
            <a:r>
              <a:rPr lang="en-US" altLang="ko-KR" baseline="0" smtClean="0"/>
              <a:t>INSERT </a:t>
            </a:r>
            <a:r>
              <a:rPr lang="ko-KR" altLang="en-US" baseline="0" smtClean="0"/>
              <a:t>함과 동시에 </a:t>
            </a:r>
            <a:r>
              <a:rPr lang="en-US" altLang="ko-KR" baseline="0" smtClean="0"/>
              <a:t>LOB </a:t>
            </a:r>
            <a:r>
              <a:rPr lang="ko-KR" altLang="en-US" baseline="0" smtClean="0"/>
              <a:t>데이타도 </a:t>
            </a:r>
            <a:r>
              <a:rPr lang="en-US" altLang="ko-KR" baseline="0" smtClean="0"/>
              <a:t>IMPORT </a:t>
            </a:r>
            <a:r>
              <a:rPr lang="ko-KR" altLang="en-US" baseline="0" smtClean="0"/>
              <a:t>할 수 없다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127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로컬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Trace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정보를 보기 위해서는 우선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Trace Method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로컬로 설정해야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[Action]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/>
              </a:rPr>
              <a:t>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[Local Trace]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선택하면 열기 폴더가 나오는데 로컬 데이터베이스의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지정하면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만약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ORACLE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MS-Windows NT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버전 이상에 설치 되어 있다면 해당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디렉토리가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공유가 되어있어야 하며 읽기 권한을 가진 클라이언트 사용자가 접근할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원격지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Trace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정보를 보기 위해서는 우선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Trace Method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FTP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 설정해야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[Action]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/>
              </a:rPr>
              <a:t>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[FTP Trace]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선택하면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리모트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연결 창이 나오는데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“Server Name”, “O/S User Name”, “Password”, “Port#”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Server Name/User Name/Password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최대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64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자까지 지원하며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Port #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1 ~ 65000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까지의 정수로 입력 가능하다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오렌지가 정상적으로 설치되고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최신 버전의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Orange Configuration Admin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정상적으로 수행된 경우라면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[Server Name]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tnsnames.ora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파일을 참조하여 자동적으로 설정된다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입력을 완료하고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[OK]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클릭하면 다음과 같이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FTP Browser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나타난다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여기서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Trace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보기를 원하는 파일을 선택한 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[Open]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클릭하면 선택된 파일을 해석하여 보여준다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Search by below criteria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Object Name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오브젝트 이름으로 찾을 수 있으며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이름이 완전하게 기억나지 않는 경우에는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%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혹은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*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이용하여 찾을 수도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Object Type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오브젝트 타입을 검색조건으로 추가할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</a:p>
          <a:p>
            <a:pPr latinLnBrk="1"/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Which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word is included in source?</a:t>
            </a:r>
          </a:p>
          <a:p>
            <a:pPr latinLnBrk="1"/>
            <a:r>
              <a:rPr lang="ko-KR" altLang="en-US" sz="1200" b="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소스 안에 포함된 단어</a:t>
            </a:r>
            <a:endParaRPr lang="en-US" altLang="ko-KR" sz="1200" b="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When was it modified?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remember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수정된 일자에 상관없이 모두 찾고자 할 때 선택하도록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Within the last week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지난 일주일 내에 수정된 오브젝트를 찾을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 month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지난 한 달 동안에 수정된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Within the last year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지난 일 년 동안에 수정된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Specify dates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기간을 지정하여 그 기간 동안에 수정된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What size is it?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remember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크기가 얼마인지에 상관없이 모두 찾고자 할 때 선택하도록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Small : 1 MB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이하의 크기를 가진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Medium : 10 MB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이하의 크기를 가진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Large : 100 MB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이하의 크기를 가진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Huge : 100 MB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초과하는 크기를 가진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Specify Size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임의의 크기를 가진 오브젝트를 찾고자 할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오렌지 </a:t>
            </a:r>
            <a:r>
              <a:rPr lang="en-US" altLang="ko-KR" smtClean="0"/>
              <a:t>5.0</a:t>
            </a:r>
            <a:r>
              <a:rPr lang="en-US" altLang="ko-KR" baseline="0" smtClean="0"/>
              <a:t> Description Tool </a:t>
            </a:r>
            <a:r>
              <a:rPr lang="ko-KR" altLang="en-US" baseline="0" smtClean="0"/>
              <a:t>에서는 검색 조건이 강화되었다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4.0 </a:t>
            </a:r>
            <a:r>
              <a:rPr lang="ko-KR" altLang="en-US" baseline="0" smtClean="0"/>
              <a:t>에서는 객체 이름과 타입으로만 검색이 가능하였으나</a:t>
            </a:r>
            <a:r>
              <a:rPr lang="en-US" altLang="ko-KR" baseline="0" smtClean="0"/>
              <a:t>, </a:t>
            </a:r>
          </a:p>
          <a:p>
            <a:r>
              <a:rPr lang="ko-KR" altLang="en-US" smtClean="0"/>
              <a:t>프로시저나 펑션</a:t>
            </a:r>
            <a:r>
              <a:rPr lang="en-US" altLang="ko-KR" smtClean="0"/>
              <a:t>, </a:t>
            </a:r>
            <a:r>
              <a:rPr lang="ko-KR" altLang="en-US" smtClean="0"/>
              <a:t>트리거와 같은 소스 객체에 포함된 객체를 검색할 수 있으며</a:t>
            </a:r>
            <a:endParaRPr lang="en-US" altLang="ko-KR" smtClean="0"/>
          </a:p>
          <a:p>
            <a:r>
              <a:rPr lang="ko-KR" altLang="en-US" smtClean="0"/>
              <a:t>객체의 생성일이나 마지막 변경일</a:t>
            </a:r>
            <a:endParaRPr lang="en-US" altLang="ko-KR" smtClean="0"/>
          </a:p>
          <a:p>
            <a:r>
              <a:rPr lang="ko-KR" altLang="en-US" smtClean="0"/>
              <a:t>세그먼트의 경우 객체 크기로 검색할 수 있게 되었다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ko-KR" altLang="en-US" smtClean="0"/>
              <a:t>오렌지 </a:t>
            </a:r>
            <a:r>
              <a:rPr lang="en-US" altLang="ko-KR" smtClean="0"/>
              <a:t>5.0 Description</a:t>
            </a:r>
            <a:r>
              <a:rPr lang="en-US" altLang="ko-KR" baseline="0" smtClean="0"/>
              <a:t> Tool </a:t>
            </a:r>
            <a:r>
              <a:rPr lang="ko-KR" altLang="en-US" baseline="0" smtClean="0"/>
              <a:t>에서는 칼럼의 길이 편차가 심하거나 칼럼이름이 </a:t>
            </a:r>
            <a:r>
              <a:rPr lang="en-US" altLang="ko-KR" baseline="0" smtClean="0"/>
              <a:t>timestamp</a:t>
            </a:r>
            <a:r>
              <a:rPr lang="ko-KR" altLang="en-US" baseline="0" smtClean="0"/>
              <a:t>와 같은</a:t>
            </a:r>
            <a:endParaRPr lang="en-US" altLang="ko-KR" baseline="0" smtClean="0"/>
          </a:p>
          <a:p>
            <a:r>
              <a:rPr lang="ko-KR" altLang="en-US" baseline="0" smtClean="0"/>
              <a:t>데이터 타입인 경우에도 칼럼과 타입이 줄을 잘 맞춰주며 </a:t>
            </a:r>
            <a:r>
              <a:rPr lang="en-US" altLang="ko-KR" baseline="0" smtClean="0"/>
              <a:t>10g </a:t>
            </a:r>
            <a:r>
              <a:rPr lang="ko-KR" altLang="en-US" baseline="0" smtClean="0"/>
              <a:t>혹은 </a:t>
            </a:r>
            <a:r>
              <a:rPr lang="en-US" altLang="ko-KR" baseline="0" smtClean="0"/>
              <a:t>11g new feature</a:t>
            </a:r>
            <a:r>
              <a:rPr lang="ko-KR" altLang="en-US" baseline="0" smtClean="0"/>
              <a:t>에 해당하는 스크립트 추출이 가능해졌다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(11g </a:t>
            </a:r>
            <a:r>
              <a:rPr lang="ko-KR" altLang="en-US" baseline="0" smtClean="0"/>
              <a:t>의 </a:t>
            </a:r>
            <a:r>
              <a:rPr lang="en-US" altLang="ko-KR" baseline="0" smtClean="0"/>
              <a:t>system partition, reference partition, range interval partition </a:t>
            </a:r>
            <a:r>
              <a:rPr lang="ko-KR" altLang="en-US" baseline="0" smtClean="0"/>
              <a:t>지원</a:t>
            </a:r>
            <a:r>
              <a:rPr lang="en-US" altLang="ko-KR" baseline="0" smtClean="0"/>
              <a:t>,</a:t>
            </a:r>
          </a:p>
          <a:p>
            <a:r>
              <a:rPr lang="en-US" altLang="ko-KR" baseline="0" smtClean="0"/>
              <a:t>lob storage </a:t>
            </a:r>
            <a:r>
              <a:rPr lang="ko-KR" altLang="en-US" baseline="0" smtClean="0"/>
              <a:t>절의 </a:t>
            </a:r>
            <a:r>
              <a:rPr lang="en-US" altLang="ko-KR" baseline="0" smtClean="0"/>
              <a:t>secure_file </a:t>
            </a:r>
            <a:r>
              <a:rPr lang="ko-KR" altLang="en-US" baseline="0" smtClean="0"/>
              <a:t>절 지원</a:t>
            </a:r>
            <a:r>
              <a:rPr lang="en-US" altLang="ko-KR" baseline="0" smtClean="0"/>
              <a:t>, external table </a:t>
            </a:r>
            <a:r>
              <a:rPr lang="ko-KR" altLang="en-US" baseline="0" smtClean="0"/>
              <a:t>지원</a:t>
            </a:r>
            <a:r>
              <a:rPr lang="en-US" altLang="ko-KR" baseline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오브젝트 상세정보 보기</a:t>
            </a:r>
            <a:endParaRPr 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Script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 생성 스크립트를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Properties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물리적 속성을 비롯한 테이블의 기본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Reference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테이블이 참고하는 다른 오브젝트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Referenced By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테이블을 참고하는 다른 오브젝트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Column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테이블의 칼럼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Segment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테이블의 세그먼트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Index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테이블과 관련된 인덱스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Constraint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테이블과 관련된 제약조건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Trigger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테이블과 관련된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트리거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Grant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테이블의 오브젝트 권한 부여 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b="1" dirty="0" smtClean="0"/>
              <a:t>&lt;Script&gt;</a:t>
            </a:r>
          </a:p>
          <a:p>
            <a:pPr lvl="0" latinLnBrk="1"/>
            <a:r>
              <a:rPr lang="en-US" sz="1200" b="1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General</a:t>
            </a:r>
            <a:endParaRPr lang="ko-KR" altLang="en-US" sz="1200" b="1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Script Comment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스크립트 상단에 스크립트를 생성한 주체와 시간 정보를 제공하는 주석을 포함할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Drop Statement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오브젝트 생성 스크립트 앞에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Drop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문장을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Schema Name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스키마 이름을 항상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Show Default Value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기본값의 경우 스크립트에서 생략할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r>
              <a:rPr lang="en-US" sz="1200" b="1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Storage</a:t>
            </a:r>
            <a:endParaRPr lang="ko-KR" altLang="en-US" sz="1200" b="1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Tablespace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Only : Storage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절에 테이블스페이스만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Exclude LOB Storage : LOB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스토리지 절을 제외할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endParaRPr lang="en-US" altLang="ko-KR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b="1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&lt;Table Script&gt;</a:t>
            </a: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Index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 스크립트 생성 시에 인덱스 생성 스크립트도 같이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2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-Include Constraint Related Index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제약조건 생성 시 자동으로 생성되는 인덱스의 경우도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Constraint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제약조건 생성 스크립트를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Trigger :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트리거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생성 스크립트를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Grant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오브젝트 권한 부여 스크립트를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2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 pitchFamily="2" charset="2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One statement by grantee :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사용자별로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한 개의 문장으로 오브젝트 권한 부여 문장을 작성하도록 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2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 pitchFamily="2" charset="2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Individual statement by </a:t>
            </a:r>
            <a:r>
              <a:rPr 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privilge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: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권한별로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별도의 문장으로 오브젝트 권한 부여 문장을 작성하도록 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Include Comment :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주석 생성 스크립트를 표시할 지 여부를 결정한다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endParaRPr lang="ko-KR" altLang="en-US" sz="1200" b="1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PC</a:t>
            </a:r>
            <a:r>
              <a:rPr lang="ko-KR" altLang="en-US" smtClean="0"/>
              <a:t>에 설치된 </a:t>
            </a:r>
            <a:r>
              <a:rPr lang="en-US" altLang="ko-KR" smtClean="0"/>
              <a:t>DB</a:t>
            </a:r>
            <a:r>
              <a:rPr lang="ko-KR" altLang="en-US" smtClean="0"/>
              <a:t>에 접속할 때는 </a:t>
            </a:r>
            <a:r>
              <a:rPr lang="en-US" altLang="ko-KR" smtClean="0"/>
              <a:t>TNS</a:t>
            </a:r>
            <a:r>
              <a:rPr lang="en-US" altLang="ko-KR" baseline="0" smtClean="0"/>
              <a:t> Name</a:t>
            </a:r>
            <a:r>
              <a:rPr lang="ko-KR" altLang="en-US" baseline="0" smtClean="0"/>
              <a:t>으로 </a:t>
            </a:r>
            <a:r>
              <a:rPr lang="en-US" altLang="ko-KR" baseline="0" smtClean="0"/>
              <a:t>&lt;LOCAL&gt; </a:t>
            </a:r>
            <a:r>
              <a:rPr lang="ko-KR" altLang="en-US" baseline="0" smtClean="0"/>
              <a:t>을 선택하고</a:t>
            </a:r>
            <a:endParaRPr lang="en-US" altLang="ko-KR" baseline="0" smtClean="0"/>
          </a:p>
          <a:p>
            <a:r>
              <a:rPr lang="en-US" altLang="ko-KR" smtClean="0"/>
              <a:t>SYS </a:t>
            </a:r>
            <a:r>
              <a:rPr lang="ko-KR" altLang="en-US" smtClean="0"/>
              <a:t>유저 패스워드로 </a:t>
            </a:r>
            <a:r>
              <a:rPr lang="ko-KR" altLang="en-US" baseline="0" smtClean="0"/>
              <a:t> 아무거나 입력해도 접속이 가능하다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오렌지 </a:t>
            </a:r>
            <a:r>
              <a:rPr lang="en-US" altLang="ko-KR" smtClean="0"/>
              <a:t>5.0 </a:t>
            </a:r>
            <a:r>
              <a:rPr lang="ko-KR" altLang="en-US" smtClean="0"/>
              <a:t>에서는 </a:t>
            </a:r>
            <a:r>
              <a:rPr lang="en-US" altLang="ko-KR" smtClean="0"/>
              <a:t>issys_modifiable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의 값이 </a:t>
            </a:r>
            <a:r>
              <a:rPr lang="en-US" altLang="ko-KR" baseline="0" smtClean="0"/>
              <a:t>FALSE </a:t>
            </a:r>
            <a:r>
              <a:rPr lang="ko-KR" altLang="en-US" baseline="0" smtClean="0"/>
              <a:t>인 초기화 파라미터의 경우에도 </a:t>
            </a:r>
            <a:r>
              <a:rPr lang="en-US" altLang="ko-KR" baseline="0" smtClean="0"/>
              <a:t>SPFILE</a:t>
            </a:r>
            <a:r>
              <a:rPr lang="ko-KR" altLang="en-US" baseline="0" smtClean="0"/>
              <a:t>을 수정할 수 있도록 하였다</a:t>
            </a:r>
            <a:r>
              <a:rPr lang="en-US" altLang="ko-KR" baseline="0" smtClean="0"/>
              <a:t>.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145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Data Dictionary Tool</a:t>
            </a:r>
            <a:r>
              <a:rPr lang="ko-KR" altLang="en-US" smtClean="0"/>
              <a:t>의 </a:t>
            </a:r>
            <a:r>
              <a:rPr lang="en-US" altLang="ko-KR" smtClean="0"/>
              <a:t>Dictionary List Pane</a:t>
            </a:r>
            <a:r>
              <a:rPr lang="ko-KR" altLang="en-US" smtClean="0"/>
              <a:t>의 </a:t>
            </a:r>
            <a:r>
              <a:rPr lang="en-US" altLang="ko-KR" smtClean="0"/>
              <a:t>[Performance] </a:t>
            </a:r>
            <a:r>
              <a:rPr lang="ko-KR" altLang="en-US" smtClean="0"/>
              <a:t>혹은 </a:t>
            </a:r>
            <a:r>
              <a:rPr lang="en-US" altLang="ko-KR" smtClean="0"/>
              <a:t>[Dictionary] </a:t>
            </a:r>
            <a:r>
              <a:rPr lang="ko-KR" altLang="en-US" smtClean="0"/>
              <a:t>탭을 선택하고 카테고리에 있는 자료사전 </a:t>
            </a:r>
            <a:r>
              <a:rPr lang="ko-KR" altLang="en-US" err="1" smtClean="0"/>
              <a:t>뷰를</a:t>
            </a:r>
            <a:r>
              <a:rPr lang="ko-KR" altLang="en-US" smtClean="0"/>
              <a:t> 선택하면 우측 윈도우에서 해당 </a:t>
            </a:r>
            <a:r>
              <a:rPr lang="ko-KR" altLang="en-US" err="1" smtClean="0"/>
              <a:t>뷰를</a:t>
            </a:r>
            <a:r>
              <a:rPr lang="ko-KR" altLang="en-US" smtClean="0"/>
              <a:t> 구성하는</a:t>
            </a:r>
            <a:r>
              <a:rPr lang="ko-KR" altLang="en-US" baseline="0" smtClean="0"/>
              <a:t> </a:t>
            </a:r>
            <a:r>
              <a:rPr lang="ko-KR" altLang="en-US" baseline="0" err="1" smtClean="0"/>
              <a:t>컬럼</a:t>
            </a:r>
            <a:r>
              <a:rPr lang="ko-KR" altLang="en-US" baseline="0" smtClean="0"/>
              <a:t> 정보를 제공한다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Data Dictionary Tool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[Performance], [Dictionary]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탭은 자료사전에 대한 카테고리를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그렇지만 이 탭들에서는 모든 자료사전 항목들을 제공하지는 않는다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만약 사용자가 모든 자료사전 항목을 보기를 원할 경우 혹은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[Performance], [Dictionary]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탭에 존재하지 않는 항목에 대해서 보기를 원할 경우에는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[Search]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탭을 이용하여 쉽게 접근이 가능하다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[Search]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탭에서 제공되는 자료사전 항목은 현재 연결된 데이터베이스로부터 가져와 보여준다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[Search]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 상단의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Edit Box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자료사전 항목을 입력하면 일치되는 항목이 선택된 상태로 표시된다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조회하고자 하는 자료사전 항목을 더블 클릭하면 우측 윈도우에 자료사전 항목에 대한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Comment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Describe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정보를 제공한다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r>
              <a:rPr lang="ko-KR" altLang="en-US" smtClean="0"/>
              <a:t> 또한 </a:t>
            </a:r>
            <a:r>
              <a:rPr lang="ko-KR" altLang="en-US" err="1" smtClean="0"/>
              <a:t>툴바의</a:t>
            </a:r>
            <a:r>
              <a:rPr lang="ko-KR" altLang="en-US" smtClean="0"/>
              <a:t> </a:t>
            </a:r>
            <a:r>
              <a:rPr lang="en-US" altLang="ko-KR" smtClean="0"/>
              <a:t>Get Data </a:t>
            </a:r>
            <a:r>
              <a:rPr lang="ko-KR" altLang="en-US" smtClean="0"/>
              <a:t>아이콘 또는 단축키 </a:t>
            </a:r>
            <a:r>
              <a:rPr lang="en-US" altLang="ko-KR" smtClean="0"/>
              <a:t>(F5)</a:t>
            </a:r>
            <a:r>
              <a:rPr lang="ko-KR" altLang="en-US" smtClean="0"/>
              <a:t>을 이용하여 데이터 조회가 가능하다</a:t>
            </a:r>
            <a:r>
              <a:rPr lang="en-US" altLang="ko-KR" smtClean="0"/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오렌지 </a:t>
            </a:r>
            <a:r>
              <a:rPr lang="en-US" altLang="ko-KR" smtClean="0"/>
              <a:t>5.0 </a:t>
            </a:r>
            <a:r>
              <a:rPr lang="ko-KR" altLang="en-US" smtClean="0"/>
              <a:t>의 세션 모니터는 </a:t>
            </a:r>
            <a:r>
              <a:rPr lang="en-US" altLang="ko-KR" smtClean="0"/>
              <a:t>4.0</a:t>
            </a:r>
            <a:r>
              <a:rPr lang="ko-KR" altLang="en-US" smtClean="0"/>
              <a:t>의 세션모니터</a:t>
            </a:r>
            <a:r>
              <a:rPr lang="en-US" altLang="ko-KR" smtClean="0"/>
              <a:t>,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트랜잭션 모니터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락</a:t>
            </a:r>
            <a:r>
              <a:rPr lang="en-US" altLang="ko-KR" baseline="0" smtClean="0"/>
              <a:t>/</a:t>
            </a:r>
            <a:r>
              <a:rPr lang="ko-KR" altLang="en-US" baseline="0" smtClean="0"/>
              <a:t>래치 모니터가 합병된 형태이다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Transaction </a:t>
            </a:r>
            <a:r>
              <a:rPr lang="ko-KR" altLang="en-US" smtClean="0"/>
              <a:t>탭 에서는 </a:t>
            </a:r>
            <a:r>
              <a:rPr lang="ko-KR" altLang="en-US" baseline="0" smtClean="0"/>
              <a:t>이 세션이 발생한 트랜잭션 정보를 제공한다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mtClean="0"/>
              <a:t>[Option] </a:t>
            </a:r>
            <a:r>
              <a:rPr lang="ko-KR" altLang="en-US" smtClean="0"/>
              <a:t>메뉴에서 </a:t>
            </a:r>
            <a:r>
              <a:rPr lang="en-US" altLang="ko-KR" smtClean="0"/>
              <a:t>[Lock List] </a:t>
            </a:r>
            <a:r>
              <a:rPr lang="ko-KR" altLang="en-US" smtClean="0"/>
              <a:t>메뉴를 선택하거나 </a:t>
            </a:r>
            <a:r>
              <a:rPr lang="ko-KR" altLang="en-US" err="1" smtClean="0"/>
              <a:t>툴바에서</a:t>
            </a:r>
            <a:r>
              <a:rPr lang="ko-KR" altLang="en-US" smtClean="0"/>
              <a:t> </a:t>
            </a:r>
            <a:r>
              <a:rPr lang="en-US" altLang="ko-KR" smtClean="0"/>
              <a:t>Lock List </a:t>
            </a:r>
            <a:r>
              <a:rPr lang="ko-KR" altLang="en-US" smtClean="0"/>
              <a:t>아이콘을 클릭하게 되면 </a:t>
            </a:r>
            <a:r>
              <a:rPr lang="en-US" altLang="ko-KR" smtClean="0"/>
              <a:t>Lock</a:t>
            </a:r>
            <a:r>
              <a:rPr lang="ko-KR" altLang="en-US" smtClean="0"/>
              <a:t>이 발생한 세션들만 리스트에 보여준다</a:t>
            </a:r>
            <a:r>
              <a:rPr lang="en-US" altLang="ko-KR" smtClean="0"/>
              <a:t>. </a:t>
            </a:r>
            <a:r>
              <a:rPr lang="ko-KR" altLang="en-US" smtClean="0"/>
              <a:t>만약</a:t>
            </a:r>
            <a:r>
              <a:rPr lang="en-US" altLang="ko-KR" smtClean="0"/>
              <a:t>,</a:t>
            </a:r>
            <a:r>
              <a:rPr lang="en-US" altLang="ko-KR" baseline="0" smtClean="0"/>
              <a:t> Lock </a:t>
            </a:r>
            <a:r>
              <a:rPr lang="ko-KR" altLang="en-US" baseline="0" smtClean="0"/>
              <a:t>이 두 개 이상의 세션 사이에 관련이 있다면 아래 화면처럼 트리 형태를 띠게 된다</a:t>
            </a:r>
            <a:r>
              <a:rPr lang="en-US" altLang="ko-KR" baseline="0" smtClean="0"/>
              <a:t>. </a:t>
            </a:r>
            <a:r>
              <a:rPr lang="ko-KR" altLang="en-US" baseline="0" smtClean="0"/>
              <a:t>트리 형태에서 부모에 해당되는 세션이 </a:t>
            </a:r>
            <a:r>
              <a:rPr lang="en-US" altLang="ko-KR" baseline="0" smtClean="0"/>
              <a:t>Lock </a:t>
            </a:r>
            <a:r>
              <a:rPr lang="ko-KR" altLang="en-US" baseline="0" smtClean="0"/>
              <a:t>을 잡고 있는 세션이며 자식에 해당되는 세션이 </a:t>
            </a:r>
            <a:r>
              <a:rPr lang="en-US" altLang="ko-KR" baseline="0" smtClean="0"/>
              <a:t>Lock </a:t>
            </a:r>
            <a:r>
              <a:rPr lang="ko-KR" altLang="en-US" baseline="0" smtClean="0"/>
              <a:t>을 요청하고 있는 세션이다</a:t>
            </a:r>
            <a:r>
              <a:rPr lang="en-US" altLang="ko-KR" baseline="0" smtClean="0"/>
              <a:t>. </a:t>
            </a:r>
            <a:r>
              <a:rPr lang="ko-KR" altLang="en-US" baseline="0" smtClean="0"/>
              <a:t>부모 세션의 경우 </a:t>
            </a:r>
            <a:r>
              <a:rPr lang="en-US" altLang="ko-KR" baseline="0" smtClean="0"/>
              <a:t>Blocked Locks </a:t>
            </a:r>
            <a:r>
              <a:rPr lang="ko-KR" altLang="en-US" baseline="0" smtClean="0"/>
              <a:t>탭에서 이 세션에 의해서 </a:t>
            </a:r>
            <a:r>
              <a:rPr lang="ko-KR" altLang="en-US" baseline="0" err="1" smtClean="0"/>
              <a:t>블럭된</a:t>
            </a:r>
            <a:r>
              <a:rPr lang="ko-KR" altLang="en-US" baseline="0" smtClean="0"/>
              <a:t> 세션의 </a:t>
            </a:r>
            <a:r>
              <a:rPr lang="en-US" altLang="ko-KR" baseline="0" smtClean="0"/>
              <a:t>Lock</a:t>
            </a:r>
            <a:r>
              <a:rPr lang="ko-KR" altLang="en-US" baseline="0" smtClean="0"/>
              <a:t> 정보를 보여준다</a:t>
            </a:r>
            <a:r>
              <a:rPr lang="en-US" altLang="ko-KR" baseline="0" smtClean="0"/>
              <a:t>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smtClean="0"/>
              <a:t> 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smtClean="0"/>
              <a:t> 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mtClean="0"/>
              <a:t>User, Redo, </a:t>
            </a:r>
            <a:r>
              <a:rPr lang="en-US" altLang="ko-KR" err="1" smtClean="0"/>
              <a:t>Enqueue</a:t>
            </a:r>
            <a:r>
              <a:rPr lang="en-US" altLang="ko-KR" smtClean="0"/>
              <a:t>, Cache </a:t>
            </a:r>
            <a:r>
              <a:rPr lang="ko-KR" altLang="en-US" smtClean="0"/>
              <a:t>등의 그룹이 있는데 각 항목을 선택하면 서브 아이템을 설정할 수 있다</a:t>
            </a:r>
            <a:r>
              <a:rPr lang="en-US" altLang="ko-KR" smtClean="0"/>
              <a:t>. </a:t>
            </a:r>
            <a:r>
              <a:rPr lang="ko-KR" altLang="en-US" smtClean="0"/>
              <a:t>예를 들어 사용자에 대한 </a:t>
            </a:r>
            <a:r>
              <a:rPr lang="en-US" altLang="ko-KR" smtClean="0"/>
              <a:t>CPU </a:t>
            </a:r>
            <a:r>
              <a:rPr lang="ko-KR" altLang="en-US" smtClean="0"/>
              <a:t>사용 정도를 보고 싶다면 </a:t>
            </a:r>
            <a:r>
              <a:rPr lang="en-US" altLang="ko-KR" smtClean="0"/>
              <a:t>User </a:t>
            </a:r>
            <a:r>
              <a:rPr lang="ko-KR" altLang="en-US" smtClean="0"/>
              <a:t>항목에서 </a:t>
            </a:r>
            <a:r>
              <a:rPr lang="en-US" altLang="ko-KR" smtClean="0"/>
              <a:t>“CPU used by this session”</a:t>
            </a:r>
            <a:r>
              <a:rPr lang="ko-KR" altLang="en-US" smtClean="0"/>
              <a:t>을 </a:t>
            </a:r>
            <a:r>
              <a:rPr lang="en-US" altLang="ko-KR" smtClean="0"/>
              <a:t>Display </a:t>
            </a:r>
            <a:r>
              <a:rPr lang="ko-KR" altLang="en-US" smtClean="0"/>
              <a:t>창으로 </a:t>
            </a:r>
            <a:r>
              <a:rPr lang="en-US" altLang="ko-KR" smtClean="0"/>
              <a:t>“Add” </a:t>
            </a:r>
            <a:r>
              <a:rPr lang="ko-KR" altLang="en-US" smtClean="0"/>
              <a:t>한 후 확인을 누르게 되면 </a:t>
            </a:r>
            <a:r>
              <a:rPr lang="en-US" altLang="ko-KR" smtClean="0"/>
              <a:t>Session Monitor </a:t>
            </a:r>
            <a:r>
              <a:rPr lang="ko-KR" altLang="en-US" smtClean="0"/>
              <a:t>에 해당 항목이 설정되어 세션 별로  </a:t>
            </a:r>
            <a:r>
              <a:rPr lang="en-US" altLang="ko-KR" smtClean="0"/>
              <a:t>CPU </a:t>
            </a:r>
            <a:r>
              <a:rPr lang="ko-KR" altLang="en-US" smtClean="0"/>
              <a:t>사용량을 알 수 있다</a:t>
            </a:r>
            <a:r>
              <a:rPr lang="en-US" altLang="ko-KR" smtClean="0"/>
              <a:t>. </a:t>
            </a:r>
            <a:r>
              <a:rPr lang="ko-KR" altLang="en-US" smtClean="0"/>
              <a:t>단</a:t>
            </a:r>
            <a:r>
              <a:rPr lang="en-US" altLang="ko-KR" smtClean="0"/>
              <a:t>, </a:t>
            </a:r>
            <a:r>
              <a:rPr lang="ko-KR" altLang="en-US" smtClean="0"/>
              <a:t>추가될 수 있는 아이템은 </a:t>
            </a:r>
            <a:r>
              <a:rPr lang="en-US" altLang="ko-KR" smtClean="0"/>
              <a:t>5</a:t>
            </a:r>
            <a:r>
              <a:rPr lang="ko-KR" altLang="en-US" smtClean="0"/>
              <a:t>개로 한정되어 있다</a:t>
            </a:r>
            <a:r>
              <a:rPr lang="en-US" altLang="ko-KR" smtClean="0"/>
              <a:t>.</a:t>
            </a:r>
            <a:endParaRPr lang="ko-KR" altLang="en-US" smtClean="0"/>
          </a:p>
          <a:p>
            <a:endParaRPr lang="en-US" altLang="ko-KR" smtClean="0"/>
          </a:p>
          <a:p>
            <a:r>
              <a:rPr lang="en-US" altLang="ko-KR" smtClean="0"/>
              <a:t>11g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에서는 </a:t>
            </a:r>
            <a:r>
              <a:rPr lang="en-US" altLang="ko-KR" baseline="0" smtClean="0"/>
              <a:t>gv$ view </a:t>
            </a:r>
            <a:r>
              <a:rPr lang="ko-KR" altLang="en-US" baseline="0" smtClean="0"/>
              <a:t>를 조회하게 되면 세션 리스트 조회 속도가 현저히 다운되므로 </a:t>
            </a:r>
            <a:r>
              <a:rPr lang="en-US" altLang="ko-KR" baseline="0" smtClean="0"/>
              <a:t>gv$ view </a:t>
            </a:r>
            <a:r>
              <a:rPr lang="ko-KR" altLang="en-US" baseline="0" smtClean="0"/>
              <a:t>대신에 </a:t>
            </a:r>
            <a:r>
              <a:rPr lang="en-US" altLang="ko-KR" baseline="0" smtClean="0"/>
              <a:t>v$ view </a:t>
            </a:r>
            <a:r>
              <a:rPr lang="ko-KR" altLang="en-US" baseline="0" smtClean="0"/>
              <a:t>를 조회하거나</a:t>
            </a:r>
            <a:endParaRPr lang="en-US" altLang="ko-KR" baseline="0" smtClean="0"/>
          </a:p>
          <a:p>
            <a:r>
              <a:rPr lang="ko-KR" altLang="en-US" baseline="0" smtClean="0"/>
              <a:t>통계정보 칼럼을 한 개도 조회하지 않으면 오렌지 세션 리스트 조회 속도가 현저히 상승한다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DB </a:t>
            </a:r>
            <a:r>
              <a:rPr lang="ko-KR" altLang="en-US" smtClean="0"/>
              <a:t>가 </a:t>
            </a:r>
            <a:r>
              <a:rPr lang="en-US" altLang="ko-KR" smtClean="0"/>
              <a:t>RAC </a:t>
            </a:r>
            <a:r>
              <a:rPr lang="ko-KR" altLang="en-US" smtClean="0"/>
              <a:t>환경일 때에도 오렌지는 기본적으로 </a:t>
            </a:r>
            <a:r>
              <a:rPr lang="en-US" altLang="ko-KR" smtClean="0"/>
              <a:t>V$VIEW </a:t>
            </a:r>
            <a:r>
              <a:rPr lang="ko-KR" altLang="en-US" smtClean="0"/>
              <a:t>를 통하여 접속한 인스턴스의 세션만 보여준다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만약</a:t>
            </a:r>
            <a:r>
              <a:rPr lang="en-US" altLang="ko-KR" smtClean="0"/>
              <a:t>, </a:t>
            </a:r>
            <a:r>
              <a:rPr lang="ko-KR" altLang="en-US" smtClean="0"/>
              <a:t>다른 인스턴스의 세션 정보도 한 화면에서 조회하고 싶다면 </a:t>
            </a:r>
            <a:r>
              <a:rPr lang="en-US" altLang="ko-KR" smtClean="0"/>
              <a:t>GV$VIEW </a:t>
            </a:r>
            <a:r>
              <a:rPr lang="ko-KR" altLang="en-US" smtClean="0"/>
              <a:t>를 사용하도록 옵션을 변경하면된다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주의 할 것은 </a:t>
            </a:r>
            <a:r>
              <a:rPr lang="en-US" altLang="ko-KR" smtClean="0"/>
              <a:t>11g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에서 </a:t>
            </a:r>
            <a:r>
              <a:rPr lang="en-US" altLang="ko-KR" smtClean="0"/>
              <a:t>GV$SESSTAT </a:t>
            </a:r>
            <a:r>
              <a:rPr lang="ko-KR" altLang="en-US" smtClean="0"/>
              <a:t>뷰가 매우 느리므로 가급적이면 </a:t>
            </a:r>
            <a:r>
              <a:rPr lang="en-US" altLang="ko-KR" smtClean="0"/>
              <a:t>v$ </a:t>
            </a:r>
            <a:r>
              <a:rPr lang="ko-KR" altLang="en-US" smtClean="0"/>
              <a:t>뷰를 사용하길 권장한다</a:t>
            </a:r>
            <a:endParaRPr lang="en-US" altLang="ko-KR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162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오렌지 </a:t>
            </a:r>
            <a:r>
              <a:rPr lang="en-US" altLang="ko-KR" smtClean="0"/>
              <a:t>5.0 </a:t>
            </a:r>
            <a:r>
              <a:rPr lang="ko-KR" altLang="en-US" smtClean="0"/>
              <a:t>에서는 오라클 </a:t>
            </a:r>
            <a:r>
              <a:rPr lang="en-US" altLang="ko-KR" smtClean="0"/>
              <a:t>10g </a:t>
            </a:r>
            <a:r>
              <a:rPr lang="ko-KR" altLang="en-US" smtClean="0"/>
              <a:t>에서 추가된 </a:t>
            </a:r>
            <a:r>
              <a:rPr lang="en-US" altLang="ko-KR" smtClean="0"/>
              <a:t>data</a:t>
            </a:r>
            <a:r>
              <a:rPr lang="en-US" altLang="ko-KR" baseline="0" smtClean="0"/>
              <a:t> pump </a:t>
            </a:r>
            <a:r>
              <a:rPr lang="ko-KR" altLang="en-US" baseline="0" smtClean="0"/>
              <a:t>기능을 제공한다</a:t>
            </a:r>
            <a:r>
              <a:rPr lang="en-US" altLang="ko-KR" baseline="0" smtClean="0"/>
              <a:t>.</a:t>
            </a:r>
          </a:p>
          <a:p>
            <a:r>
              <a:rPr lang="en-US" altLang="ko-KR" smtClean="0"/>
              <a:t>data pump </a:t>
            </a:r>
            <a:r>
              <a:rPr lang="ko-KR" altLang="en-US" smtClean="0"/>
              <a:t>기능을 사용하려는 </a:t>
            </a:r>
            <a:r>
              <a:rPr lang="en-US" altLang="ko-KR" smtClean="0"/>
              <a:t>DB </a:t>
            </a:r>
            <a:r>
              <a:rPr lang="ko-KR" altLang="en-US" smtClean="0"/>
              <a:t>유저는 파일을 읽고 쓰기 위한 오라클 디렉토리 객체에 대한</a:t>
            </a:r>
            <a:endParaRPr lang="en-US" altLang="ko-KR" smtClean="0"/>
          </a:p>
          <a:p>
            <a:r>
              <a:rPr lang="ko-KR" altLang="en-US" smtClean="0"/>
              <a:t>읽기</a:t>
            </a:r>
            <a:r>
              <a:rPr lang="en-US" altLang="ko-KR" smtClean="0"/>
              <a:t>/</a:t>
            </a:r>
            <a:r>
              <a:rPr lang="ko-KR" altLang="en-US" smtClean="0"/>
              <a:t>쓰기 권한을 가지고 있어야 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buFont typeface="Optima"/>
              <a:buNone/>
            </a:pPr>
            <a:r>
              <a:rPr lang="en-US" altLang="ko-KR" b="1" smtClean="0"/>
              <a:t>&lt; Database &gt;</a:t>
            </a:r>
            <a:r>
              <a:rPr lang="en-US" altLang="ko-KR" b="1" baseline="0" smtClean="0"/>
              <a:t> 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- </a:t>
            </a:r>
            <a:r>
              <a:rPr lang="ko-KR" altLang="en-US" b="1" baseline="0" smtClean="0"/>
              <a:t>기본적으로 선택된 </a:t>
            </a:r>
            <a:r>
              <a:rPr lang="en-US" altLang="ko-KR" b="1" baseline="0" smtClean="0"/>
              <a:t>Mode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전체 </a:t>
            </a:r>
            <a:r>
              <a:rPr lang="en-US" altLang="ko-KR" b="1" baseline="0" smtClean="0"/>
              <a:t>DB</a:t>
            </a:r>
            <a:r>
              <a:rPr lang="ko-KR" altLang="en-US" b="1" baseline="0" smtClean="0"/>
              <a:t>를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한다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Char char="&lt;"/>
            </a:pPr>
            <a:endParaRPr lang="en-US" altLang="ko-KR" b="1" baseline="0" smtClean="0"/>
          </a:p>
          <a:p>
            <a:pPr>
              <a:buFont typeface="Optima"/>
              <a:buNone/>
            </a:pPr>
            <a:r>
              <a:rPr lang="en-US" altLang="ko-KR" b="1" baseline="0" smtClean="0"/>
              <a:t>&lt; User &gt;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- User </a:t>
            </a:r>
            <a:r>
              <a:rPr lang="ko-KR" altLang="en-US" b="1" baseline="0" smtClean="0"/>
              <a:t>단위로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할 때 사용하는 </a:t>
            </a:r>
            <a:r>
              <a:rPr lang="en-US" altLang="ko-KR" b="1" baseline="0" smtClean="0"/>
              <a:t>Mode 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세션에 접속되어 있다면 </a:t>
            </a:r>
            <a:r>
              <a:rPr lang="en-US" altLang="ko-KR" b="1" baseline="0" smtClean="0"/>
              <a:t>User </a:t>
            </a:r>
            <a:r>
              <a:rPr lang="ko-KR" altLang="en-US" b="1" baseline="0" smtClean="0"/>
              <a:t>정보를 리스트에서 추가</a:t>
            </a:r>
            <a:r>
              <a:rPr lang="en-US" altLang="ko-KR" b="1" baseline="0" smtClean="0"/>
              <a:t>, </a:t>
            </a:r>
            <a:r>
              <a:rPr lang="ko-KR" altLang="en-US" b="1" baseline="0" smtClean="0"/>
              <a:t>제거하여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항목에 있는 리스트를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한다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Char char="&lt;"/>
            </a:pPr>
            <a:endParaRPr lang="en-US" altLang="ko-KR" b="1" baseline="0" smtClean="0"/>
          </a:p>
          <a:p>
            <a:pPr>
              <a:buFont typeface="Optima"/>
              <a:buNone/>
            </a:pPr>
            <a:r>
              <a:rPr lang="en-US" altLang="ko-KR" b="1" baseline="0" smtClean="0"/>
              <a:t>&lt; Table &gt;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- Table </a:t>
            </a:r>
            <a:r>
              <a:rPr lang="ko-KR" altLang="en-US" b="1" baseline="0" smtClean="0"/>
              <a:t>단위로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할 때 사용하는 </a:t>
            </a:r>
            <a:r>
              <a:rPr lang="en-US" altLang="ko-KR" b="1" baseline="0" smtClean="0"/>
              <a:t>Mode 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추가 및 삭제는 </a:t>
            </a:r>
            <a:r>
              <a:rPr lang="en-US" altLang="ko-KR" b="1" baseline="0" smtClean="0"/>
              <a:t>User mode </a:t>
            </a:r>
            <a:r>
              <a:rPr lang="ko-KR" altLang="en-US" b="1" baseline="0" smtClean="0"/>
              <a:t>일 때와 동일하다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Data pump</a:t>
            </a:r>
            <a:r>
              <a:rPr lang="ko-KR" altLang="en-US" b="1" baseline="0" smtClean="0"/>
              <a:t>는 한 유저에 속해있는 테이블만 동시에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가능하고 </a:t>
            </a:r>
            <a:r>
              <a:rPr lang="en-US" altLang="ko-KR" b="1" baseline="0" smtClean="0"/>
              <a:t>Exp</a:t>
            </a:r>
            <a:r>
              <a:rPr lang="ko-KR" altLang="en-US" b="1" baseline="0" smtClean="0"/>
              <a:t>는 다른 유저의 </a:t>
            </a:r>
            <a:r>
              <a:rPr lang="en-US" altLang="ko-KR" b="1" baseline="0" smtClean="0"/>
              <a:t>Table </a:t>
            </a:r>
            <a:r>
              <a:rPr lang="ko-KR" altLang="en-US" b="1" baseline="0" smtClean="0"/>
              <a:t>들도 동시에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할 수 있다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Char char="&lt;"/>
            </a:pPr>
            <a:endParaRPr lang="en-US" altLang="ko-KR" b="1" baseline="0" smtClean="0"/>
          </a:p>
          <a:p>
            <a:pPr>
              <a:buFont typeface="Optima"/>
              <a:buNone/>
            </a:pPr>
            <a:r>
              <a:rPr lang="en-US" altLang="ko-KR" b="1" baseline="0" smtClean="0"/>
              <a:t>&lt; </a:t>
            </a:r>
            <a:r>
              <a:rPr lang="en-US" altLang="ko-KR" b="1" baseline="0" err="1" smtClean="0"/>
              <a:t>Tablespace</a:t>
            </a:r>
            <a:r>
              <a:rPr lang="en-US" altLang="ko-KR" b="1" baseline="0" smtClean="0"/>
              <a:t> &gt;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- </a:t>
            </a:r>
            <a:r>
              <a:rPr lang="en-US" altLang="ko-KR" b="1" baseline="0" err="1" smtClean="0"/>
              <a:t>Tablespace</a:t>
            </a:r>
            <a:r>
              <a:rPr lang="en-US" altLang="ko-KR" b="1" baseline="0" smtClean="0"/>
              <a:t> </a:t>
            </a:r>
            <a:r>
              <a:rPr lang="ko-KR" altLang="en-US" b="1" baseline="0" smtClean="0"/>
              <a:t>단위로 </a:t>
            </a:r>
            <a:r>
              <a:rPr lang="en-US" altLang="ko-KR" b="1" baseline="0" smtClean="0"/>
              <a:t>Export </a:t>
            </a:r>
            <a:r>
              <a:rPr lang="ko-KR" altLang="en-US" b="1" baseline="0" smtClean="0"/>
              <a:t>할 때 사용하는 </a:t>
            </a:r>
            <a:r>
              <a:rPr lang="en-US" altLang="ko-KR" b="1" baseline="0" smtClean="0"/>
              <a:t>Mode 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추가 및 삭제는 </a:t>
            </a:r>
            <a:r>
              <a:rPr lang="en-US" altLang="ko-KR" b="1" baseline="0" smtClean="0"/>
              <a:t>User mode </a:t>
            </a:r>
            <a:r>
              <a:rPr lang="ko-KR" altLang="en-US" b="1" baseline="0" smtClean="0"/>
              <a:t>일 때와 동일하다</a:t>
            </a:r>
            <a:r>
              <a:rPr lang="en-US" altLang="ko-KR" b="1" baseline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&lt;Data Pump Advanced Pane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</a:t>
            </a: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</a:p>
          <a:p>
            <a:pPr lvl="0" latinLnBrk="1"/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Directory </a:t>
            </a:r>
            <a:r>
              <a:rPr lang="en-US" altLang="ko-KR" sz="1200" b="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덤프 파일 및 로그 파일에 사용할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Directory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“Directory”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세션에 접속해야만 적합한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Directory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보인다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</a:t>
            </a:r>
            <a:r>
              <a:rPr 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File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 File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“Log File”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파일 저장 아이콘을 누르고 저장할 폴더의 위치를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Job Name -</a:t>
            </a:r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생성할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Job name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“Job name”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Content -</a:t>
            </a:r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로드를 취소할 데이터를 지정하는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Content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“Content”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“ALL”, “DATA_ONLY”, “METADATA_ONLY”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No </a:t>
            </a:r>
            <a:r>
              <a:rPr lang="en-US" altLang="ko-KR" sz="1200" b="1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logfile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로그 파일을 만들지 않으려면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“no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logfile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Estimate only -</a:t>
            </a:r>
            <a:r>
              <a:rPr 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실행하지 않고 작업 예측만 할 경우에는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“Estimate only”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Estimate -</a:t>
            </a:r>
            <a:r>
              <a:rPr 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Estimate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범위를 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“Estimate”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“BLOCKS”, “STATISTICS”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File Size, Byte -</a:t>
            </a:r>
            <a:r>
              <a:rPr 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File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사이즈 설정을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“File size”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설정 값을 입력 후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“Byte”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값의 크기를 선택하면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“B”(Byte), “KB”(Kilo Byte), “MB”(Mega Byte), “GB”(Giga Byte)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Status -</a:t>
            </a:r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작업 상태가 모니터 되는 빈도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Status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설정을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“Status”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Sample -</a:t>
            </a:r>
            <a:r>
              <a:rPr 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데이터 백분율을 설정하기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“Sample”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Parallel -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현재 작업에 대한 활성 작업자 수를 변경하기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“Parallel”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Network Link -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소스 시스템에 대한 원격 데이터베이스 링크 이름을 지정하기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“Network Link”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Attach -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기존 작업에 연결하기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“Attach”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연결할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Job name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Compression -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적합한 경우 덤프 파일 내용의 크기를 줄이기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“Compression”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“METADATA_ONLY”, “NONE”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Transport Full Check -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모든 테이블의 저장 영역 세그먼트를 확인하기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Transport_full_check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항목의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Flashback -</a:t>
            </a:r>
            <a:r>
              <a:rPr 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“Flashback”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Flashback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관련 설정을 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FLASHBACK_SCN(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 스냅샷을 다시 설정하기 위해 사용되는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SCN), FLASHBACK_TIME(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지정된 시간에 가장 가까운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SCN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가져오기 위해 사용되는 시간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설정할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Version -</a:t>
            </a:r>
            <a:r>
              <a:rPr 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객체의 버전을 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“Version”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“COMPATIBLE”, “LATEST”, “User Define Version”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“User Define Version”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선택하면 새로운 필드가 생기고 원하는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Version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입력할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Encryption Password -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암호화된 열 데이터를 생성하기 위한 암호 키를 입력하기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Encryption_password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암호키를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입력하면 된다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&lt;Exp Advanced Pane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</a:t>
            </a: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 File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로그 파일을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“Log File”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로그 파일 이름을 입력하거나 파일지정 버튼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 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클릭해서 파일을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Buffer size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 버퍼 크기를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“Buffer Size”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File size, Byte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각 덤프 파일의 최대 크기를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“File size”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입력하고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“Byte”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크기를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Byte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“KB”, “MB”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Statistic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객체 분석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(ESTIMATE)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“Statistics”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항목을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Statistics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“Estimate”, “Compute”, “None”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Incremental type –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증분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유형을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“Incremental Type”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항목을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“None”, “Incremental”, “Cumulative”, “Complete”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Grants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권한 부여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“Grants”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Rows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 행을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“Rows”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Triggers –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트리거를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“Triggers”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Constraints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제약 조건을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“Constraints”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Compress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하나의 확장 영역으로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“Compress”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Direct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직접 경로로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“Direct”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Consistent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테이블간 일관성을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“Consistent”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Feed Back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x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행마다 진행 상황 표시를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“Feedback”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 후 추가되는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“Feedback Rows”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Record –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증분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추적을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“Record”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Record Length –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IO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레코드 길이를 지정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“Record Length”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Object Consistent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객체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동안 읽기 전용으로 설정된 트랜잭션을 설정하려면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“Object Consistent”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Transport </a:t>
            </a:r>
            <a:r>
              <a:rPr lang="en-US" altLang="ko-KR" sz="1200" b="1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Tablespace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이동 가능한 테이블스페이스 메타 데이터를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“Transport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Tablespace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TTS Full Check –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TTS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대한 전체 또는 부분 종속성 검사 수행을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“TTS full check”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Resumable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공간 관련 오류가 발생하면 일시 중지되게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Resumable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Flashback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“Flashback”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Flashback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관련 설정을 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FLASHBACK_SCN(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 스냅샷을 다시 설정하기 위해 사용되는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SCN), FLASHBACK_TIME(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지정된 시간에 가장 가까운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SCN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가져오기 위해 사용되는 시간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설정할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 b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167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Optima"/>
              <a:buNone/>
            </a:pPr>
            <a:r>
              <a:rPr lang="en-US" altLang="ko-KR" b="1" smtClean="0"/>
              <a:t>&lt; Database &gt;</a:t>
            </a:r>
          </a:p>
          <a:p>
            <a:pPr>
              <a:buFont typeface="Optima"/>
              <a:buNone/>
            </a:pPr>
            <a:r>
              <a:rPr lang="en-US" altLang="ko-KR" b="1" smtClean="0"/>
              <a:t>- </a:t>
            </a:r>
            <a:r>
              <a:rPr lang="ko-KR" altLang="en-US" b="1" smtClean="0"/>
              <a:t>기본적으로 선택된 </a:t>
            </a:r>
            <a:r>
              <a:rPr lang="en-US" altLang="ko-KR" b="1" smtClean="0"/>
              <a:t>Mode</a:t>
            </a:r>
            <a:r>
              <a:rPr lang="ko-KR" altLang="en-US" b="1" smtClean="0"/>
              <a:t>이다</a:t>
            </a:r>
            <a:r>
              <a:rPr lang="en-US" altLang="ko-KR" b="1" smtClean="0"/>
              <a:t>. </a:t>
            </a:r>
            <a:r>
              <a:rPr lang="ko-KR" altLang="en-US" b="1" smtClean="0"/>
              <a:t>전체 </a:t>
            </a:r>
            <a:r>
              <a:rPr lang="en-US" altLang="ko-KR" b="1" smtClean="0"/>
              <a:t>DB</a:t>
            </a:r>
            <a:r>
              <a:rPr lang="ko-KR" altLang="en-US" b="1" smtClean="0"/>
              <a:t>를 </a:t>
            </a:r>
            <a:r>
              <a:rPr lang="en-US" altLang="ko-KR" b="1" smtClean="0"/>
              <a:t>Import </a:t>
            </a:r>
            <a:r>
              <a:rPr lang="ko-KR" altLang="en-US" b="1" smtClean="0"/>
              <a:t>한다</a:t>
            </a:r>
            <a:r>
              <a:rPr lang="en-US" altLang="ko-KR" b="1" smtClean="0"/>
              <a:t>.</a:t>
            </a:r>
          </a:p>
          <a:p>
            <a:pPr>
              <a:buFont typeface="Optima"/>
              <a:buChar char="&lt;"/>
            </a:pPr>
            <a:endParaRPr lang="en-US" altLang="ko-KR" b="1" smtClean="0"/>
          </a:p>
          <a:p>
            <a:pPr>
              <a:buFont typeface="Optima"/>
              <a:buNone/>
            </a:pPr>
            <a:r>
              <a:rPr lang="en-US" altLang="ko-KR" b="1" smtClean="0"/>
              <a:t>&lt; User &gt;</a:t>
            </a:r>
          </a:p>
          <a:p>
            <a:pPr>
              <a:buFont typeface="Optima"/>
              <a:buNone/>
            </a:pPr>
            <a:r>
              <a:rPr lang="en-US" altLang="ko-KR" b="1" smtClean="0"/>
              <a:t>- </a:t>
            </a:r>
            <a:r>
              <a:rPr lang="en-US" altLang="ko-KR" b="1" baseline="0" smtClean="0"/>
              <a:t>User </a:t>
            </a:r>
            <a:r>
              <a:rPr lang="ko-KR" altLang="en-US" b="1" baseline="0" smtClean="0"/>
              <a:t>단위로 </a:t>
            </a:r>
            <a:r>
              <a:rPr lang="en-US" altLang="ko-KR" b="1" baseline="0" smtClean="0"/>
              <a:t>Import </a:t>
            </a:r>
            <a:r>
              <a:rPr lang="ko-KR" altLang="en-US" b="1" baseline="0" smtClean="0"/>
              <a:t>할 때 사용하는 </a:t>
            </a:r>
            <a:r>
              <a:rPr lang="en-US" altLang="ko-KR" b="1" baseline="0" smtClean="0"/>
              <a:t>Mode 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세션에 접속되어 있다면 </a:t>
            </a:r>
            <a:r>
              <a:rPr lang="en-US" altLang="ko-KR" b="1" baseline="0" smtClean="0"/>
              <a:t>User </a:t>
            </a:r>
            <a:r>
              <a:rPr lang="ko-KR" altLang="en-US" b="1" baseline="0" smtClean="0"/>
              <a:t>정보를 리스트에서 추가</a:t>
            </a:r>
            <a:r>
              <a:rPr lang="en-US" altLang="ko-KR" b="1" baseline="0" smtClean="0"/>
              <a:t>, </a:t>
            </a:r>
            <a:r>
              <a:rPr lang="ko-KR" altLang="en-US" b="1" baseline="0" smtClean="0"/>
              <a:t>제거하여 </a:t>
            </a:r>
            <a:r>
              <a:rPr lang="en-US" altLang="ko-KR" b="1" baseline="0" smtClean="0"/>
              <a:t>Import </a:t>
            </a:r>
            <a:r>
              <a:rPr lang="ko-KR" altLang="en-US" b="1" baseline="0" smtClean="0"/>
              <a:t>항목에 있는 리스트를 </a:t>
            </a:r>
            <a:r>
              <a:rPr lang="en-US" altLang="ko-KR" b="1" baseline="0" smtClean="0"/>
              <a:t>Import </a:t>
            </a:r>
            <a:r>
              <a:rPr lang="ko-KR" altLang="en-US" b="1" baseline="0" smtClean="0"/>
              <a:t>한다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Char char="&lt;"/>
            </a:pPr>
            <a:endParaRPr lang="en-US" altLang="ko-KR" b="1" baseline="0" smtClean="0"/>
          </a:p>
          <a:p>
            <a:pPr>
              <a:buFont typeface="Optima"/>
              <a:buNone/>
            </a:pPr>
            <a:r>
              <a:rPr lang="en-US" altLang="ko-KR" b="1" baseline="0" smtClean="0"/>
              <a:t>&lt; Table &gt;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- Table </a:t>
            </a:r>
            <a:r>
              <a:rPr lang="ko-KR" altLang="en-US" b="1" baseline="0" smtClean="0"/>
              <a:t>단위로 </a:t>
            </a:r>
            <a:r>
              <a:rPr lang="en-US" altLang="ko-KR" b="1" baseline="0" smtClean="0"/>
              <a:t>Import </a:t>
            </a:r>
            <a:r>
              <a:rPr lang="ko-KR" altLang="en-US" b="1" baseline="0" smtClean="0"/>
              <a:t>할 때 사용하는 </a:t>
            </a:r>
            <a:r>
              <a:rPr lang="en-US" altLang="ko-KR" b="1" baseline="0" smtClean="0"/>
              <a:t>Mode 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추가 및 삭제는 </a:t>
            </a:r>
            <a:r>
              <a:rPr lang="en-US" altLang="ko-KR" b="1" baseline="0" smtClean="0"/>
              <a:t>User mode </a:t>
            </a:r>
            <a:r>
              <a:rPr lang="ko-KR" altLang="en-US" b="1" baseline="0" smtClean="0"/>
              <a:t>일 때와 동일하다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Char char="&lt;"/>
            </a:pPr>
            <a:endParaRPr lang="en-US" altLang="ko-KR" b="1" baseline="0" smtClean="0"/>
          </a:p>
          <a:p>
            <a:pPr>
              <a:buFont typeface="Optima"/>
              <a:buNone/>
            </a:pPr>
            <a:r>
              <a:rPr lang="en-US" altLang="ko-KR" b="1" baseline="0" smtClean="0"/>
              <a:t>&lt; </a:t>
            </a:r>
            <a:r>
              <a:rPr lang="en-US" altLang="ko-KR" b="1" baseline="0" err="1" smtClean="0"/>
              <a:t>Tablespace</a:t>
            </a:r>
            <a:r>
              <a:rPr lang="en-US" altLang="ko-KR" b="1" baseline="0" smtClean="0"/>
              <a:t> &gt;</a:t>
            </a:r>
          </a:p>
          <a:p>
            <a:pPr>
              <a:buFont typeface="Optima"/>
              <a:buNone/>
            </a:pPr>
            <a:r>
              <a:rPr lang="en-US" altLang="ko-KR" b="1" baseline="0" smtClean="0"/>
              <a:t>- </a:t>
            </a:r>
            <a:r>
              <a:rPr lang="en-US" altLang="ko-KR" b="1" baseline="0" err="1" smtClean="0"/>
              <a:t>Tablespace</a:t>
            </a:r>
            <a:r>
              <a:rPr lang="en-US" altLang="ko-KR" b="1" baseline="0" smtClean="0"/>
              <a:t> </a:t>
            </a:r>
            <a:r>
              <a:rPr lang="ko-KR" altLang="en-US" b="1" baseline="0" smtClean="0"/>
              <a:t>단위로 </a:t>
            </a:r>
            <a:r>
              <a:rPr lang="en-US" altLang="ko-KR" b="1" baseline="0" smtClean="0"/>
              <a:t>Import </a:t>
            </a:r>
            <a:r>
              <a:rPr lang="ko-KR" altLang="en-US" b="1" baseline="0" smtClean="0"/>
              <a:t>할 때 사용하는 </a:t>
            </a:r>
            <a:r>
              <a:rPr lang="en-US" altLang="ko-KR" b="1" baseline="0" smtClean="0"/>
              <a:t>Mode </a:t>
            </a:r>
            <a:r>
              <a:rPr lang="ko-KR" altLang="en-US" b="1" baseline="0" smtClean="0"/>
              <a:t>이다</a:t>
            </a:r>
            <a:r>
              <a:rPr lang="en-US" altLang="ko-KR" b="1" baseline="0" smtClean="0"/>
              <a:t>. </a:t>
            </a:r>
            <a:r>
              <a:rPr lang="ko-KR" altLang="en-US" b="1" baseline="0" smtClean="0"/>
              <a:t>추가 및 삭제는 </a:t>
            </a:r>
            <a:r>
              <a:rPr lang="en-US" altLang="ko-KR" b="1" baseline="0" smtClean="0"/>
              <a:t>User mode </a:t>
            </a:r>
            <a:r>
              <a:rPr lang="ko-KR" altLang="en-US" b="1" baseline="0" smtClean="0"/>
              <a:t>일 때와 동일하다</a:t>
            </a:r>
            <a:r>
              <a:rPr lang="en-US" altLang="ko-KR" b="1" baseline="0" smtClean="0"/>
              <a:t>.</a:t>
            </a:r>
          </a:p>
          <a:p>
            <a:pPr>
              <a:buFont typeface="Optima"/>
              <a:buNone/>
            </a:pPr>
            <a:endParaRPr lang="ko-KR" altLang="en-US" b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169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&lt;Data Pump Advanced Pane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</a:t>
            </a: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Directory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덤프 파일 및 로그 파일에 사용할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Directory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“Directory”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세션에 접속해야만 적합한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Directory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보인다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File - 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 File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“Log File”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파일 저장 아이콘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 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누르고 저장할 폴더의 위치를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Job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Name - 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사용할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 Job name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“Job name”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Content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로드할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데이터를 지정하는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Content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“Content”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“ALL”, “DATA_ONLY”, “METADATA_ONLY”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No </a:t>
            </a:r>
            <a:r>
              <a:rPr lang="en-US" altLang="ko-KR" sz="1200" b="1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logfile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로그 파일을 만들지 않으려면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“no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logfile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Estimate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Estimate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범위를 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“Estimate”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“BLOCKS”, “STATISTICS”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Status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작업 상태가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모니터되는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빈도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Status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설정을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“Status”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Parallel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현재 작업에 대한 활성 작업자 수를 변경하기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“Parallel”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Network Link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소스 시스템에 대한 원격 데이터베이스 링크 이름을 지정하기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“Network Link”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Attach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기존 작업에 연결하기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“Attach”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연결할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Job name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Reuse </a:t>
            </a:r>
            <a:r>
              <a:rPr lang="en-US" altLang="ko-KR" sz="1200" b="1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Datafiles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테이블스페이스가 존재하는 경우 초기화하려면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“Reuse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Datafiles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Streams Configuration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스트림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메타 데이터의 로드 활성화를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“Streams Configuration”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Skip unusable Indexes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사용할 수 없는 인덱스 상태로 설정된 인덱스를 건너 뛰려면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“Skip Unusable indexes”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체크합니다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Table Exists Action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 객체가 존재하는 경우 수행할 수 있게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“Table Exists Action” v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항목을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“SKIP”,” APPEND”, “REPLACE”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및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“TRUNCATE”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Flashback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“Flashback”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필드의 체크박스를 체크하면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Flashback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관련 설정을 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FLASHBACK_SCN(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 스냅샷을 다시 설정하기 위해 사용되는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SCN), FLASHBACK_TIME(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지정된 시간에 가장 가까운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SCN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가져오기 위해 사용되는 시간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설정할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Version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객체의 버전을 정하기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“Version”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“COMPATIBLE”, “LATEST”, “User Define Version”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“User Define Version”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선택하면 새로운 필드가 생기고 원하는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Version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입력할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Encryption Password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암호화된 열 데이터를 생성하기 위한 암호 키를 입력하기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Encryption_password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암호키를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&lt;Imp Advanced Pane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</a:t>
            </a: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Log File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로그 파일을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“Log File”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로그 파일 이름을 입력하거나 파일지정 버튼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 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클릭해서 파일을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Index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File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지정된 파일에 테이블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/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인덱스 정보 쓰기 파일을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“Index File”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 이름을 입력하거나 파일지정 버튼을 클릭해서 파일을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Buffer size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 버퍼 크기를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“Buffer Size”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File size,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Byte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각 덤프 파일의 최대 크기를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“File size”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입력하고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“Byte”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크기를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Byte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“KB”, “MB”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Statistic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미리 계산된 통계를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“Statistics”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항목을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Statistics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“ALWAYS”, “RECALCULATE”, “SAFE”, “NONE”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Incremental -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증분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유형을 지정하려면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“Incremental”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항목을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“None”, “System”, “Restore”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Grants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권한 부여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“Grants”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Indexes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Index 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“Indexes”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Rows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 행을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“Rows”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Constraints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제약 조건을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“Constraints”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Commit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배열 삽입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commit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“commit”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필드에서 항목을 고른다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“None”, ”After each buffer”, ”After each table”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Feed back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x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행마다 진행 상황 표시를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“Feedback”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 후 추가되는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“Feedback Rows”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Resumable</a:t>
            </a: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공간 관련 오류가 발생하면 일시 중지되게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Resumable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체크 후 나오는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Resumable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Name”, “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Resumable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Time”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Record Length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IO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레코드 길이를 지정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“Record Length”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Ignore errors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생성 오류를 무시하는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Import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“Ignore error”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Just show file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 목차만 보려면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“Just show file”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Overwrite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테이블스페이스 데이터 파일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겹쳐쓰기를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“Overwrite”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Analyze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Analyze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설정을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“Analyze”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Skip unusable Indexes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사용되지 않은 인덱스들의 유지를 건너뛰려면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“Skip unusable indexes”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Recalculate statistics -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RECALCULATE_STATISTICS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설정을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“Recalculate statistics”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Table Object ID No Validate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지정된 유형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검증 건너뛰기를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“Table Object  ID No Validate”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Compile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프로시저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패키지 및 함수 컴파일을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“Compile”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적절한 값을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Streams Configuration 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스트림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메타 데이터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“Streams Configuration”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Streams Instantiation -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스트림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인스턴스화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메타 데이터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Import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하려면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“Streams Instantiation”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필드에 체크박스를 체크한다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172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Unload Method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“Using Table”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Source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Schema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선택하면 해당 스키마에 속한 테이블들이 테이블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콤보박스에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나타나게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테이블을 선택하게 되면 데이터 중 일부 데이터가 하단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그리드에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나타나게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Data File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저장하고자 하는 파일명을 완전한 경로명으로 입력하고 저장하고자 하는 파일의 경로명을 정확히 알지 못하는 경우에는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저장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클릭하여 완전한 경로명을 쉽게 입력할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파일에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컬럼명을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포함하고자 하는 경우에는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“Include Column Name”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체크하면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텍스트 파일에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번호를 포함하고자 하는 경우에는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“Include Row Number”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체크하면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엑셀로 저장할 때는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disable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File Format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그룹은 텍스트 파일로 저장할 때 파일 형식을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“Symbol Separated”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특정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구분자를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사용하여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구분하는 것이고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Fixed Width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고정길이로 구분하는 것이다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“Insert into statement”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데이터를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insert into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문장의 형태로 저장하는 것이다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Separator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File Format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“Symbol Separated”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선택하였을 사용 가능하며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구분자를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선택할 수 있도록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“User Defined”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사용자가 직접 원하는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구분자를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입력하게 되어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엑셀 파일로 저장하는 경우에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시트명을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별도로 입력하고 싶은 경우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Excel Sheet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Sheet Name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입력하면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별도의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시트명을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입력하지 않는 경우에는 테이블 이름이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시트명이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오른쪽 상단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리스트에서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컬럼의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순서를 변경하거나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[NONE]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선택하여 특정 컬럼의 데이터를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Unload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대상에서 제거할 수 있으며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Reset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클릭하여 원래 대로 되돌릴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[Action]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[Run]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메뉴를 선택하거나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툴바에서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Run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클릭하면 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177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Target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 데이터를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하고자 하는 스키마와 테이블을 지정한다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Data File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저장하고자 하는 파일명을 완전한 경로명으로 입력하고 저장하고자 하는 파일의 경로명을 정확히 알지 못하는 경우에는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열기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클릭하여 쉽게 입력할 수 있다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파일에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첫번째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컬럼명인 경우에는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“1st row is column name”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체크하여 첫 번째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데이터가 아님을 알려준다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텍스트 파일에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번호가 포함되어 있는 경우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“1st </a:t>
            </a:r>
            <a:r>
              <a:rPr 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col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is row #”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체크하여 첫 번째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데이터가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Row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번호임을 알려준다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엑셀로 저장할 때는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disable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File Format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그룹은 텍스트 파일로 저장할 때 파일 형식을 지정한다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Symbol Separated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특정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구분자를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사용하여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컬럼을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구분하는 것이고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Fixed Width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컬럼을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고정길이로 구분하는 것이다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Separator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그룹은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File Format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Symbol Separated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선택하였을 사용 가능하며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구분자를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선택할 수 있도록 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User Defined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옵션은 사용자가 직접 원하는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구분자를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입력하게 되어 있다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Excel Sheet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 데이터 파일이 엑셀 파일인 경우 모든 시트의 데이터를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지 특정 시트의 데이터만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지를 정한다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Pre-Process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“Truncate before loading”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항목을 체크하게 되면 데이터가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로드되기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전에 테이블의 모든 데이터를 삭제하게 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오른쪽 상단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리스트에서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“File Column”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항목에서 파일의 특정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데이터가 테이블의 어떤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컬럼에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상응하는 지 지정할 수 있다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Reset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클릭하여 원래대로 되돌릴 수 있다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“IF NULL”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항목에 값을 지정하게 되면 데이터가 널인 경우 여기에 입력된 값이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“Always”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항목에 값을 지정하게 되면 파일에 데이터가 무엇이든 간에 여기에 입력된 값이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“Always”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지정된 값은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“IF NULL”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지정된 값에 우선한다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“Predefined Value”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항목에 시퀀스 관련 의사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컬럼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(Pseudo Column : </a:t>
            </a:r>
            <a:r>
              <a:rPr 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currval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nextval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이나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sysdate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같은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예약어를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입력할 수 있다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“Predefined Value”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지정된 값은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“Always”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나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“IF NULL”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지정된 값에 우선한다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[Action]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메뉴의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[Run]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메뉴를 선택하거나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툴바에서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Run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클릭하면 데이터가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182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188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4.0 </a:t>
            </a:r>
            <a:r>
              <a:rPr lang="ko-KR" altLang="en-US" smtClean="0"/>
              <a:t>의 </a:t>
            </a:r>
            <a:r>
              <a:rPr lang="en-US" altLang="ko-KR" smtClean="0"/>
              <a:t>Describe DB Objects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가 </a:t>
            </a:r>
            <a:r>
              <a:rPr lang="en-US" altLang="ko-KR" baseline="0" smtClean="0"/>
              <a:t>5.0 </a:t>
            </a:r>
            <a:r>
              <a:rPr lang="ko-KR" altLang="en-US" baseline="0" smtClean="0"/>
              <a:t>에서는 </a:t>
            </a:r>
            <a:r>
              <a:rPr lang="en-US" altLang="ko-KR" baseline="0" smtClean="0"/>
              <a:t>Script Generation Tool </a:t>
            </a:r>
            <a:r>
              <a:rPr lang="ko-KR" altLang="en-US" baseline="0" smtClean="0"/>
              <a:t>로 명칭이 쉬워졌다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4.0 </a:t>
            </a:r>
            <a:r>
              <a:rPr lang="ko-KR" altLang="en-US" baseline="0" smtClean="0"/>
              <a:t>보다 추출되는 스크립트를 편집하는 기능은 부족하지만 스크립트 추출 속도는 더 정확하고 더 빠르다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190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191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b="0" kern="1200" baseline="0" smtClean="0">
                <a:solidFill>
                  <a:schemeClr val="tx1"/>
                </a:solidFill>
                <a:latin typeface="Optima" pitchFamily="2" charset="2"/>
                <a:cs typeface="+mn-cs"/>
              </a:rPr>
              <a:t> </a:t>
            </a:r>
            <a:endParaRPr lang="ko-KR" altLang="en-US" b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192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193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Orange</a:t>
            </a:r>
            <a:r>
              <a:rPr lang="en-US" altLang="ko-KR" baseline="0" smtClean="0"/>
              <a:t> 5.0 </a:t>
            </a:r>
            <a:r>
              <a:rPr lang="ko-KR" altLang="en-US" baseline="0" smtClean="0"/>
              <a:t>은 기존 </a:t>
            </a:r>
            <a:r>
              <a:rPr lang="en-US" altLang="ko-KR" baseline="0" smtClean="0"/>
              <a:t>4.0 </a:t>
            </a:r>
            <a:r>
              <a:rPr lang="ko-KR" altLang="en-US" baseline="0" smtClean="0"/>
              <a:t>이나 그 이전 제품과는 전혀 다른 처음부터 새로 개발된 제품입니다</a:t>
            </a:r>
            <a:r>
              <a:rPr lang="en-US" altLang="ko-KR" baseline="0" smtClean="0"/>
              <a:t>. </a:t>
            </a:r>
          </a:p>
          <a:p>
            <a:r>
              <a:rPr lang="ko-KR" altLang="en-US" baseline="0" smtClean="0"/>
              <a:t>따라서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기존 버전에 있던 기능이나 툴이 없어진 경우도 있습니다</a:t>
            </a:r>
            <a:r>
              <a:rPr lang="en-US" altLang="ko-KR" baseline="0" smtClean="0"/>
              <a:t>. </a:t>
            </a:r>
            <a:r>
              <a:rPr lang="ko-KR" altLang="en-US" baseline="0" smtClean="0"/>
              <a:t>물론 </a:t>
            </a:r>
            <a:r>
              <a:rPr lang="en-US" altLang="ko-KR" baseline="0" smtClean="0"/>
              <a:t>5.0 </a:t>
            </a:r>
            <a:r>
              <a:rPr lang="ko-KR" altLang="en-US" baseline="0" smtClean="0"/>
              <a:t>에는 </a:t>
            </a:r>
            <a:r>
              <a:rPr lang="en-US" altLang="ko-KR" baseline="0" smtClean="0"/>
              <a:t>4.0 </a:t>
            </a:r>
            <a:r>
              <a:rPr lang="ko-KR" altLang="en-US" baseline="0" smtClean="0"/>
              <a:t>에는 없던 새로운 기능이나 툴이 추가되어 있기도 합니다</a:t>
            </a:r>
            <a:r>
              <a:rPr lang="en-US" altLang="ko-KR" baseline="0" smtClean="0"/>
              <a:t>.</a:t>
            </a:r>
          </a:p>
          <a:p>
            <a:r>
              <a:rPr lang="ko-KR" altLang="en-US" baseline="0" smtClean="0"/>
              <a:t>누락된 기능은 계속 추가해 나가고 있으나 사라져서 불편한 기능을 말씀하시면 개발 우선 순위를 높게 설정하도록 하겠습니다</a:t>
            </a:r>
            <a:r>
              <a:rPr lang="en-US" altLang="ko-KR" baseline="0" smtClean="0"/>
              <a:t>.</a:t>
            </a:r>
          </a:p>
          <a:p>
            <a:endParaRPr lang="en-US" altLang="ko-KR" sz="1200" b="0" kern="1200" baseline="0" smtClean="0">
              <a:solidFill>
                <a:schemeClr val="tx1"/>
              </a:solidFill>
              <a:latin typeface="Optima" pitchFamily="2" charset="2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altLang="ko-KR" smtClean="0"/>
              <a:t>4.0 </a:t>
            </a:r>
            <a:r>
              <a:rPr lang="ko-KR" altLang="en-US" smtClean="0"/>
              <a:t>과는 달리 </a:t>
            </a:r>
            <a:r>
              <a:rPr lang="en-US" altLang="ko-KR" smtClean="0"/>
              <a:t>5.0 </a:t>
            </a:r>
            <a:r>
              <a:rPr lang="ko-KR" altLang="en-US" smtClean="0"/>
              <a:t>은 처음 로그인 할때 </a:t>
            </a:r>
            <a:r>
              <a:rPr lang="ko-KR" altLang="en-US" err="1" smtClean="0"/>
              <a:t>오라클</a:t>
            </a:r>
            <a:r>
              <a:rPr lang="ko-KR" altLang="en-US" smtClean="0"/>
              <a:t> 클라이언트와 </a:t>
            </a:r>
            <a:r>
              <a:rPr lang="en-US" altLang="ko-KR" smtClean="0"/>
              <a:t>NLS_LANG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을 설정할 수 있다</a:t>
            </a:r>
            <a:r>
              <a:rPr lang="en-US" altLang="ko-KR" baseline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baseline="0" smtClean="0"/>
              <a:t>Chakra Max Client </a:t>
            </a:r>
            <a:r>
              <a:rPr lang="ko-KR" altLang="en-US" baseline="0" smtClean="0"/>
              <a:t>와 연동하는 경우 </a:t>
            </a:r>
            <a:r>
              <a:rPr lang="en-US" altLang="ko-KR" baseline="0" smtClean="0"/>
              <a:t>Trusted </a:t>
            </a:r>
            <a:r>
              <a:rPr lang="ko-KR" altLang="en-US" baseline="0" smtClean="0"/>
              <a:t>항목이 </a:t>
            </a:r>
            <a:r>
              <a:rPr lang="en-US" altLang="ko-KR" baseline="0" smtClean="0"/>
              <a:t>Y </a:t>
            </a:r>
            <a:r>
              <a:rPr lang="ko-KR" altLang="en-US" baseline="0" smtClean="0"/>
              <a:t>인 경우는 </a:t>
            </a:r>
            <a:r>
              <a:rPr lang="en-US" altLang="ko-KR" baseline="0" smtClean="0"/>
              <a:t>Chakra </a:t>
            </a:r>
            <a:r>
              <a:rPr lang="ko-KR" altLang="en-US" baseline="0" smtClean="0"/>
              <a:t>정책 설정에 따라 쿼리를 실행하기 전에</a:t>
            </a:r>
            <a:endParaRPr lang="en-US" altLang="ko-KR" baseline="0" smtClean="0"/>
          </a:p>
          <a:p>
            <a:pPr marL="228600" indent="-228600">
              <a:buNone/>
            </a:pPr>
            <a:r>
              <a:rPr lang="en-US" altLang="ko-KR" baseline="0" smtClean="0"/>
              <a:t>     </a:t>
            </a:r>
            <a:r>
              <a:rPr lang="ko-KR" altLang="en-US" baseline="0" smtClean="0"/>
              <a:t>결재를 받아야 하거나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조회된 결과를 파일로 저장하기 전에 결재를 받아야 하는 일이 발생할 수 있다</a:t>
            </a:r>
            <a:r>
              <a:rPr lang="en-US" altLang="ko-KR" baseline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Splash Screen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 시작 시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스플래쉬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윈도우를 보여주도록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Schema Browser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 시작 시 스키마 브라우저를 자동으로 띄워주도록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Template Browser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 시작 시 템플릿 브라우저를 자동으로 띄워주도록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Logon Dialog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로그온 대화상자를 자동으로 띄워주도록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Tool Window after Logon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로그온이 되면 자동으로 실행할 툴을 설정한다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오렌지는 사용자가 인터넷에 연결이 되어 있으면 자동으로 새로운 제품으로 업그레이드를 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온라인 업그레이드와 관련된 설정은 나중에 오렌지 메뉴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[Tools]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 pitchFamily="2" charset="2"/>
              </a:rPr>
              <a:t>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[Orange Options…]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변경할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업그레이드 실행 전 물어보기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(Ask before upgrade)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할 새로운 버전이 확인되면 업그레이드 하기 직전에 다이얼로그를 띄워서 업그레이드 여부를 물어본다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물어보지 않고 언제나 업그레이드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(Always upgrade without asking)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여부 다이얼로그를 띄우지 않고 항상 업그레이드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자동 업그레이드 않음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(Never upgrade without asking)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할 버전이 확인되더라도 다이얼로그를 띄우지 않고 업그레이드도 하지 않는다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자동 업그레이드 주기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</a:t>
            </a:r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](Upgrade check interval[Days])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할 새로운 버전을 확인하는 주기를 설정할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기본값은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7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입력 주기는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3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일부터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일까지 입력할 수 있으나 오렌지 프로그램 그룹에 존재하는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Online upgrade check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실행시키면 언제든지 업그레이드 할 버전 검사를 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Layout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Window Style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윈도우 스타일을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Panel Style : Panel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스타일을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Skin Style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스킨 스타일을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Tab Style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Appearance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탭의 모양 스타일을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Color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 색상 스타일을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Use One Note Color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선택하면 탭마다 서로 다른 색상이 나타나게 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Chart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Border Style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차트의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Border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스타일을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Border Color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차트의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Border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색상을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Client Environment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NLS_LANG :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레지스트리에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설정된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NLS_LANG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과 다른 설정을 오렌지에 적용할 때 사</a:t>
            </a:r>
          </a:p>
          <a:p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용한다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Use Instant Client :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클라이언트로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Oracle Instant Client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사용할 것인지를 선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택한다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Oracle Home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여러 개의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클라이언트가 설치되어 있는 경우 오렌지에서 사용할</a:t>
            </a:r>
          </a:p>
          <a:p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클라이언트 홈을 지정한다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Instant Client : Instant Client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사용할 경우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Instant Client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full path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지정한다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Explain Plan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Plan Table : Explain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명령을 통해 생성된 실행 계획을 저장할 테이블을 여기서 지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 스키마를 설치한 경우 </a:t>
            </a:r>
            <a:r>
              <a:rPr lang="en-US" altLang="ko-KR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orange.orange_plan_table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사용하게 된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Wizard</a:t>
            </a:r>
            <a:r>
              <a:rPr lang="ko-KR" altLang="en-US" smtClean="0"/>
              <a:t>는 기본적으로 앞 페이지로 이동</a:t>
            </a:r>
            <a:r>
              <a:rPr lang="en-US" altLang="ko-KR" smtClean="0"/>
              <a:t>[</a:t>
            </a:r>
            <a:r>
              <a:rPr lang="en-US" altLang="ko-KR" err="1" smtClean="0"/>
              <a:t>Prev</a:t>
            </a:r>
            <a:r>
              <a:rPr lang="en-US" altLang="ko-KR" smtClean="0"/>
              <a:t>], </a:t>
            </a:r>
            <a:r>
              <a:rPr lang="ko-KR" altLang="en-US" smtClean="0"/>
              <a:t>다음 페이지로 이동</a:t>
            </a:r>
            <a:r>
              <a:rPr lang="en-US" altLang="ko-KR" smtClean="0"/>
              <a:t>[Next],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완료</a:t>
            </a:r>
            <a:r>
              <a:rPr lang="en-US" altLang="ko-KR" baseline="0" smtClean="0"/>
              <a:t>[Finish], </a:t>
            </a:r>
            <a:r>
              <a:rPr lang="ko-KR" altLang="en-US" baseline="0" smtClean="0"/>
              <a:t>취소</a:t>
            </a:r>
            <a:r>
              <a:rPr lang="en-US" altLang="ko-KR" baseline="0" smtClean="0"/>
              <a:t>[Cancel]</a:t>
            </a:r>
            <a:r>
              <a:rPr lang="ko-KR" altLang="en-US" baseline="0" smtClean="0"/>
              <a:t>버튼을 가지고 있다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 • </a:t>
            </a:r>
            <a:r>
              <a:rPr lang="ko-KR" altLang="en-US" baseline="0" smtClean="0"/>
              <a:t>서버의 버전을 선택한다</a:t>
            </a:r>
            <a:r>
              <a:rPr lang="en-US" altLang="ko-KR" baseline="0" smtClean="0"/>
              <a:t>. </a:t>
            </a:r>
            <a:r>
              <a:rPr lang="ko-KR" altLang="en-US" baseline="0" smtClean="0"/>
              <a:t>선택 결과에 따라 </a:t>
            </a:r>
            <a:r>
              <a:rPr lang="en-US" altLang="ko-KR" baseline="0" smtClean="0"/>
              <a:t>SID(</a:t>
            </a:r>
            <a:r>
              <a:rPr lang="ko-KR" altLang="en-US" baseline="0" err="1" smtClean="0"/>
              <a:t>오라클</a:t>
            </a:r>
            <a:r>
              <a:rPr lang="ko-KR" altLang="en-US" baseline="0" smtClean="0"/>
              <a:t> </a:t>
            </a:r>
            <a:r>
              <a:rPr lang="en-US" altLang="ko-KR" baseline="0" smtClean="0"/>
              <a:t>8i</a:t>
            </a:r>
            <a:r>
              <a:rPr lang="ko-KR" altLang="en-US" baseline="0" smtClean="0"/>
              <a:t>이하 버전</a:t>
            </a:r>
            <a:r>
              <a:rPr lang="en-US" altLang="ko-KR" baseline="0" smtClean="0"/>
              <a:t>)</a:t>
            </a:r>
            <a:r>
              <a:rPr lang="ko-KR" altLang="en-US" baseline="0" smtClean="0"/>
              <a:t>나 </a:t>
            </a:r>
            <a:r>
              <a:rPr lang="en-US" altLang="ko-KR" baseline="0" smtClean="0"/>
              <a:t>Service Name(</a:t>
            </a:r>
            <a:r>
              <a:rPr lang="ko-KR" altLang="en-US" baseline="0" err="1" smtClean="0"/>
              <a:t>오라클</a:t>
            </a:r>
            <a:r>
              <a:rPr lang="ko-KR" altLang="en-US" baseline="0" smtClean="0"/>
              <a:t> </a:t>
            </a:r>
            <a:r>
              <a:rPr lang="en-US" altLang="ko-KR" baseline="0" smtClean="0"/>
              <a:t>8i </a:t>
            </a:r>
            <a:r>
              <a:rPr lang="ko-KR" altLang="en-US" baseline="0" smtClean="0"/>
              <a:t>이상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버전</a:t>
            </a:r>
            <a:r>
              <a:rPr lang="en-US" altLang="ko-KR" baseline="0" smtClean="0"/>
              <a:t>)</a:t>
            </a:r>
            <a:r>
              <a:rPr lang="ko-KR" altLang="en-US" baseline="0" smtClean="0"/>
              <a:t>으로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다음 페이지의 표시가 교체된다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Host Name </a:t>
            </a:r>
            <a:r>
              <a:rPr lang="ko-KR" altLang="en-US" smtClean="0"/>
              <a:t>에 서버 </a:t>
            </a:r>
            <a:r>
              <a:rPr lang="en-US" altLang="ko-KR" err="1" smtClean="0"/>
              <a:t>ip</a:t>
            </a:r>
            <a:r>
              <a:rPr lang="en-US" altLang="ko-KR" smtClean="0"/>
              <a:t> </a:t>
            </a:r>
            <a:r>
              <a:rPr lang="ko-KR" altLang="en-US" smtClean="0"/>
              <a:t>혹은 이름을 입력한다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자신의 </a:t>
            </a:r>
            <a:r>
              <a:rPr lang="en-US" altLang="ko-KR" smtClean="0"/>
              <a:t>pc </a:t>
            </a:r>
            <a:r>
              <a:rPr lang="ko-KR" altLang="en-US" smtClean="0"/>
              <a:t>에 </a:t>
            </a:r>
            <a:r>
              <a:rPr lang="en-US" altLang="ko-KR" smtClean="0"/>
              <a:t>DB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가 설치되어 있는 경우는 </a:t>
            </a:r>
            <a:r>
              <a:rPr lang="en-US" altLang="ko-KR" baseline="0" smtClean="0"/>
              <a:t>127.0.0.1 </a:t>
            </a:r>
            <a:r>
              <a:rPr lang="ko-KR" altLang="en-US" baseline="0" smtClean="0"/>
              <a:t>혹은 </a:t>
            </a:r>
            <a:r>
              <a:rPr lang="en-US" altLang="ko-KR" baseline="0" err="1" smtClean="0"/>
              <a:t>localhost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라고 입력하면 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29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특성 창에서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“Use Oracle 8 and previous identification (SID)”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항목을 체크하면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SID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입력할 수 있도록 활성화되고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체크를 해제하면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“Service Name”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항목을 입력할 수 있도록 활성화된다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또한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[Service Advanced…]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[…]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클릭하면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Advanced Service option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지정할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•“Connection Type”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Shared Server, Dedicated Server, Database Default Value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가운데 한가지를 선택할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보통은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Database Default Value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만약 현재 데이터베이스가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Dedicated Server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 설정되어 있다면 이 설정이 적용될 것이다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•“Address List”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그룹에서는 현재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리스너의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리스트를 보여준다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[Add/Remove]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누르면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추가하거나 삭제할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추가하면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“Address List”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추가한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표기 되며 값은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Default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값으로 지정된다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또한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두 개 이상 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[Advanced… 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버튼이 활성화되어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Address List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관련 옵션을 지정할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•“Address Configuration”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그룹에서는 대상 데이터베이스의 호스트와 포트번호 그리고 사용할 접속 프로토콜을 지정한다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기본적으로 하나의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등록되어 있는데 현재 접속하려는 데이터베이스의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IP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혹은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Host Name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적어준다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수정된 내용은 바로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“Address List”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그룹에 적용된다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프로토콜 항목은 다섯 가지 프로토콜 가운데 대상 서버의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리스너에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설정된 프로토콜을 선택하며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선택되는 프로토콜에 따라 하단에 입력항목이 달라지므로 각 프로토콜에 맞게 적당한 값을 입력해야 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보통은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TCP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사용한다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•TCP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TCPS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선택하는 경우 입력해야 할 항목은 호스트와 포트번호인데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호스트 항목에는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IP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입력하거나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Host Name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포트번호 또한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리스너의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포트번호와 동일하게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리스너의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기본 포트는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1521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lvl="0" latinLnBrk="1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•TNS Information Pane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Address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 선택하는 경우에는 프로토콜 타입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(TCP, TCPS)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따라 툴 바의 테스트 버튼이 활성화된다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누르면 현재 지정된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IP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Host Name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Ping test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실시한다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진행 상황은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Test Output Pane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출력된다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b="0" smtClean="0"/>
              <a:t>관리자 권한으로 설치하지 않아 </a:t>
            </a:r>
            <a:r>
              <a:rPr lang="ko-KR" altLang="en-US" b="0" err="1" smtClean="0"/>
              <a:t>인스턴스</a:t>
            </a:r>
            <a:r>
              <a:rPr lang="ko-KR" altLang="en-US" b="0" smtClean="0"/>
              <a:t> 모니터 실행 시 오렌지가 다운되거나</a:t>
            </a:r>
            <a:endParaRPr lang="en-US" altLang="ko-KR" b="0" smtClean="0"/>
          </a:p>
          <a:p>
            <a:r>
              <a:rPr lang="ko-KR" altLang="en-US" b="0" smtClean="0"/>
              <a:t>차트가 보이지 않는 경우에는 아래 두 문장을 도스 창에서 실행하면 됩니다</a:t>
            </a:r>
            <a:endParaRPr lang="en-US" altLang="ko-KR" b="0" smtClean="0"/>
          </a:p>
          <a:p>
            <a:r>
              <a:rPr lang="ko-KR" altLang="en-US" b="0" smtClean="0"/>
              <a:t>물론</a:t>
            </a:r>
            <a:r>
              <a:rPr lang="en-US" altLang="ko-KR" b="0" smtClean="0"/>
              <a:t>, </a:t>
            </a:r>
            <a:r>
              <a:rPr lang="ko-KR" altLang="en-US" b="0" smtClean="0"/>
              <a:t>도스창 자체도 관리자 권한으로 실행하여야</a:t>
            </a:r>
            <a:r>
              <a:rPr lang="ko-KR" altLang="en-US" b="0" baseline="0" smtClean="0"/>
              <a:t> 아래 문장이 정상적으로 실행됩니다</a:t>
            </a:r>
            <a:r>
              <a:rPr lang="en-US" altLang="ko-KR" b="0" baseline="0" smtClean="0"/>
              <a:t>.</a:t>
            </a:r>
            <a:endParaRPr lang="en-US" altLang="ko-KR" b="0" smtClean="0"/>
          </a:p>
          <a:p>
            <a:endParaRPr lang="en-US" altLang="ko-KR" b="0" smtClean="0"/>
          </a:p>
          <a:p>
            <a:r>
              <a:rPr lang="en-US" altLang="ko-KR" b="0" smtClean="0"/>
              <a:t>C:\Program</a:t>
            </a:r>
            <a:r>
              <a:rPr lang="en-US" altLang="ko-KR" b="0" baseline="0" smtClean="0"/>
              <a:t> Files\Common Files\Software FX Shared&gt;regsvr32 </a:t>
            </a:r>
            <a:r>
              <a:rPr lang="en-US" altLang="ko-KR" b="0" baseline="0" err="1" smtClean="0"/>
              <a:t>ChartFX.ClientServer.Core.dll</a:t>
            </a:r>
            <a:endParaRPr lang="en-US" altLang="ko-KR" b="0" baseline="0" smtClean="0"/>
          </a:p>
          <a:p>
            <a:r>
              <a:rPr lang="en-US" altLang="ko-KR" b="0" baseline="0" smtClean="0"/>
              <a:t>C:\Program Files\Common Files\Software FX Shared&gt;regsvr32 </a:t>
            </a:r>
            <a:r>
              <a:rPr lang="en-US" altLang="ko-KR" b="0" baseline="0" err="1" smtClean="0"/>
              <a:t>ChartFX.ClientServer.Borders.dll</a:t>
            </a:r>
            <a:r>
              <a:rPr lang="en-US" altLang="ko-KR" b="0" smtClean="0"/>
              <a:t> </a:t>
            </a:r>
            <a:endParaRPr lang="ko-KR" altLang="en-US" b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="1" smtClean="0"/>
              <a:t>&lt;Ping Test&gt;</a:t>
            </a:r>
          </a:p>
          <a:p>
            <a:r>
              <a:rPr lang="en-US" altLang="ko-KR" b="0" baseline="0" smtClean="0"/>
              <a:t> - </a:t>
            </a:r>
            <a:r>
              <a:rPr lang="ko-KR" altLang="en-US" b="0" baseline="0" smtClean="0"/>
              <a:t>호스트 정보 입력이 끝났으면 해당 호스트가 정상적으로 접속되는지 테스트 한다</a:t>
            </a:r>
            <a:r>
              <a:rPr lang="en-US" altLang="ko-KR" b="0" baseline="0" smtClean="0"/>
              <a:t>.</a:t>
            </a:r>
          </a:p>
          <a:p>
            <a:endParaRPr lang="en-US" altLang="ko-KR" b="0" baseline="0" smtClean="0"/>
          </a:p>
          <a:p>
            <a:r>
              <a:rPr lang="en-US" altLang="ko-KR" b="1" baseline="0" smtClean="0"/>
              <a:t>&lt;TNS Ping Test&gt;</a:t>
            </a:r>
          </a:p>
          <a:p>
            <a:r>
              <a:rPr lang="en-US" altLang="ko-KR" b="0" baseline="0" smtClean="0"/>
              <a:t> - Ping Test </a:t>
            </a:r>
            <a:r>
              <a:rPr lang="ko-KR" altLang="en-US" b="0" baseline="0" smtClean="0"/>
              <a:t>결과가 정상이었다면 </a:t>
            </a:r>
            <a:r>
              <a:rPr lang="en-US" altLang="ko-KR" b="0" baseline="0" smtClean="0"/>
              <a:t>Net8</a:t>
            </a:r>
            <a:r>
              <a:rPr lang="ko-KR" altLang="en-US" b="0" baseline="0" smtClean="0"/>
              <a:t>을 통한 대상 리스터에 대한 연결이 정상인지를 확인하기 위해서 테스트 한다</a:t>
            </a:r>
            <a:r>
              <a:rPr lang="en-US" altLang="ko-KR" b="0" baseline="0" smtClean="0"/>
              <a:t>.</a:t>
            </a:r>
          </a:p>
          <a:p>
            <a:endParaRPr lang="en-US" altLang="ko-KR" b="0" baseline="0" smtClean="0"/>
          </a:p>
          <a:p>
            <a:r>
              <a:rPr lang="en-US" altLang="ko-KR" b="1" baseline="0" smtClean="0"/>
              <a:t>&lt;Database Connection Test&gt;</a:t>
            </a:r>
          </a:p>
          <a:p>
            <a:r>
              <a:rPr lang="en-US" altLang="ko-KR" b="1" baseline="0" smtClean="0"/>
              <a:t> - </a:t>
            </a:r>
            <a:r>
              <a:rPr lang="en-US" altLang="ko-KR" b="0" baseline="0" smtClean="0"/>
              <a:t>TNS Ping </a:t>
            </a:r>
            <a:r>
              <a:rPr lang="ko-KR" altLang="en-US" b="0" baseline="0" smtClean="0"/>
              <a:t>테스트가 정상이었다면 데이터베이스에 존재하는 사용자로 실제 데이터베이스 접속 테스트를 수행한다</a:t>
            </a:r>
            <a:r>
              <a:rPr lang="en-US" altLang="ko-KR" b="0" baseline="0" smtClean="0"/>
              <a:t>.</a:t>
            </a:r>
          </a:p>
          <a:p>
            <a:pPr>
              <a:buFont typeface="Optima"/>
              <a:buChar char=" "/>
            </a:pPr>
            <a:r>
              <a:rPr lang="ko-KR" altLang="en-US" b="0" baseline="0" smtClean="0"/>
              <a:t>사용자를 바꿔 접속 테스트를 해보고 싶다면 </a:t>
            </a:r>
            <a:r>
              <a:rPr lang="en-US" altLang="ko-KR" b="0" baseline="0" smtClean="0"/>
              <a:t>[Change User for Connection Test] </a:t>
            </a:r>
            <a:r>
              <a:rPr lang="ko-KR" altLang="en-US" b="0" baseline="0" smtClean="0"/>
              <a:t>아이콘을 클릭하여 변경할 수 있다</a:t>
            </a:r>
            <a:r>
              <a:rPr lang="en-US" altLang="ko-KR" b="0" baseline="0" smtClean="0"/>
              <a:t>.</a:t>
            </a:r>
          </a:p>
          <a:p>
            <a:pPr>
              <a:buFont typeface="Optima"/>
              <a:buChar char=" "/>
            </a:pPr>
            <a:endParaRPr lang="en-US" altLang="ko-KR" b="0" baseline="0" smtClean="0"/>
          </a:p>
          <a:p>
            <a:pPr latinLnBrk="1"/>
            <a:r>
              <a:rPr lang="en-US" altLang="ko-KR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※ 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주의사항</a:t>
            </a:r>
          </a:p>
          <a:p>
            <a:pPr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특정 버전의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Windows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Network Configuration Tool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인식하는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Oracle Home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과 오렌지나 기타 툴이 실행되면서 사용하는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Oracle DLL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위치하는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Home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일치하지 않는 경우가 드물게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원인은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Windows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Application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사용할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DLL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Windows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환경 변수인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PATH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정해진 순서대로 찾지 못하기 때문이다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>
              <a:buFont typeface="Optima"/>
              <a:buChar char=" "/>
            </a:pPr>
            <a:endParaRPr lang="en-US" altLang="ko-KR" b="1" baseline="0" smtClean="0"/>
          </a:p>
          <a:p>
            <a:endParaRPr lang="en-US" altLang="ko-KR" b="1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2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&lt;tnsname.ora 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파일의</a:t>
            </a:r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Open&gt;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Network Configuration Tool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열면 현재 오라클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Home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사용되는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tnsnames.ora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파일을 자동으로 연다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다른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.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파일을 열기 위해서는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[File]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-&gt;[Load…]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메뉴항목 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Toolbar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Load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항목을 이용하여 열 수도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Network Configuration Tool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화면 상단의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File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항목에서 현재 로드 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tnsnames.ora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파일의 저장위치를 절대경로로 표시한다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</a:p>
          <a:p>
            <a:pPr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&lt;tnsname.ora </a:t>
            </a:r>
            <a:r>
              <a:rPr lang="ko-KR" alt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파일의</a:t>
            </a:r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Save&gt;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Load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tnsnames.ora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파일의 수정이 끝나면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[File]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-&gt;[Save Net Configuration]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메뉴항목 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Toolbar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Save Net Configuration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항목을 이용하여 저장을 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만약 다른 이름으로 저장을 원한다면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[File]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-&gt;[Save as …]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메뉴항목 또는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Toolbar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Save as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항목을 이용하여 저장을 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&lt;Schema </a:t>
            </a:r>
            <a:r>
              <a:rPr lang="ko-KR" altLang="en-US" smtClean="0"/>
              <a:t>탭</a:t>
            </a:r>
            <a:r>
              <a:rPr lang="en-US" altLang="ko-KR" smtClean="0"/>
              <a:t>&gt;</a:t>
            </a:r>
          </a:p>
          <a:p>
            <a:r>
              <a:rPr lang="en-US" altLang="ko-KR" smtClean="0"/>
              <a:t>All</a:t>
            </a:r>
            <a:r>
              <a:rPr lang="en-US" altLang="ko-KR" baseline="0" smtClean="0"/>
              <a:t> Schema – </a:t>
            </a:r>
            <a:r>
              <a:rPr lang="ko-KR" altLang="en-US" baseline="0" smtClean="0"/>
              <a:t>모든 스키마를 보여준다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Logon Schema Only – </a:t>
            </a:r>
            <a:r>
              <a:rPr lang="ko-KR" altLang="en-US" baseline="0" smtClean="0"/>
              <a:t>접속한 세션의 스키마만 보여준다</a:t>
            </a:r>
            <a:r>
              <a:rPr lang="en-US" altLang="ko-KR" baseline="0" smtClean="0"/>
              <a:t>.</a:t>
            </a:r>
          </a:p>
          <a:p>
            <a:r>
              <a:rPr lang="en-US" altLang="ko-KR" smtClean="0"/>
              <a:t>Schema that own object only – </a:t>
            </a:r>
            <a:r>
              <a:rPr lang="ko-KR" altLang="en-US" smtClean="0"/>
              <a:t>객체를 소유한 스키마만 보여준다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Selected</a:t>
            </a:r>
            <a:r>
              <a:rPr lang="en-US" altLang="ko-KR" baseline="0" smtClean="0"/>
              <a:t> Schema – </a:t>
            </a:r>
            <a:r>
              <a:rPr lang="ko-KR" altLang="en-US" baseline="0" err="1" smtClean="0"/>
              <a:t>콤보박스에서</a:t>
            </a:r>
            <a:r>
              <a:rPr lang="ko-KR" altLang="en-US" baseline="0" smtClean="0"/>
              <a:t> 선택한 스키마만 보여주게 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ko-KR" altLang="en-US" baseline="0" smtClean="0"/>
              <a:t>객체 이름 앞의 체크박스를 </a:t>
            </a:r>
            <a:r>
              <a:rPr lang="ko-KR" altLang="en-US" baseline="0" err="1" smtClean="0"/>
              <a:t>언체크</a:t>
            </a:r>
            <a:r>
              <a:rPr lang="ko-KR" altLang="en-US" baseline="0" smtClean="0"/>
              <a:t> 하게 되면 해당 객체 탭은 나타나지 않게 된다</a:t>
            </a:r>
            <a:r>
              <a:rPr lang="en-US" altLang="ko-KR" baseline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baseline="0" smtClean="0"/>
              <a:t>모든 객체 타입에 동일한 필터를 주기 위해서는 </a:t>
            </a:r>
            <a:r>
              <a:rPr lang="en-US" altLang="ko-KR" baseline="0" smtClean="0"/>
              <a:t>assign globally </a:t>
            </a:r>
            <a:r>
              <a:rPr lang="ko-KR" altLang="en-US" baseline="0" smtClean="0"/>
              <a:t>버튼을 클릭하면 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39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- </a:t>
            </a:r>
            <a:r>
              <a:rPr lang="ko-KR" altLang="en-US" smtClean="0"/>
              <a:t>스키마 브라우저 툴바의 필터 아이콘 옆에 역삼각형을 클릭하여 필터를 쉽게 전환할 수 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설치를 위한 조건이 만족되었을 경우 위와 같은 메시지가 나타난다</a:t>
            </a:r>
            <a:r>
              <a:rPr lang="en-US" altLang="ko-KR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설치 중 언제라도</a:t>
            </a:r>
            <a:endParaRPr lang="en-US" altLang="ko-KR" sz="1200" b="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[Cancel] </a:t>
            </a:r>
            <a:r>
              <a:rPr lang="ko-KR" altLang="en-US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클릭하면 설치를 취소할 수 있으며 </a:t>
            </a:r>
            <a:r>
              <a:rPr lang="en-US" altLang="ko-KR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[Next] </a:t>
            </a:r>
            <a:r>
              <a:rPr lang="ko-KR" altLang="en-US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클릭하면 다음 화면으로 넘어간다</a:t>
            </a:r>
            <a:r>
              <a:rPr lang="en-US" altLang="ko-KR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b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전체의 </a:t>
            </a:r>
            <a:r>
              <a:rPr lang="en-US" altLang="ko-KR" dirty="0" smtClean="0"/>
              <a:t>SQL</a:t>
            </a:r>
            <a:r>
              <a:rPr lang="ko-KR" altLang="en-US" dirty="0" smtClean="0"/>
              <a:t>을 한번에 실행 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결과창 전체를 드래그 하여 결과창을 화면 우측에 둘 수도 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현재 커서가 위치한 문장 이하의 모든 </a:t>
            </a:r>
            <a:r>
              <a:rPr lang="en-US" altLang="ko-KR" smtClean="0"/>
              <a:t>SQL</a:t>
            </a:r>
            <a:r>
              <a:rPr lang="ko-KR" altLang="en-US" smtClean="0"/>
              <a:t>을 실행한다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커서가 위치한 문장을 실행하고 커서를 다음 문장의 시작줄로 이동한다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현재 커서가 위치한 문장만 실행한다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SQL</a:t>
            </a:r>
            <a:r>
              <a:rPr lang="ko-KR" altLang="en-US" smtClean="0"/>
              <a:t>중 선택한 부분의 블록을 실행한다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49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현재 커서가 위치한 문장을 실행결과 수정모드로 실행한다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err="1" smtClean="0"/>
              <a:t>Pk</a:t>
            </a:r>
            <a:r>
              <a:rPr lang="ko-KR" altLang="en-US" dirty="0" smtClean="0"/>
              <a:t>가 없는 테이블은 변경이 안된다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변경 시에는 </a:t>
            </a:r>
            <a:r>
              <a:rPr lang="en-US" altLang="ko-KR" dirty="0" err="1" smtClean="0"/>
              <a:t>rownum</a:t>
            </a:r>
            <a:r>
              <a:rPr lang="ko-KR" altLang="en-US" dirty="0" smtClean="0"/>
              <a:t>을</a:t>
            </a:r>
            <a:r>
              <a:rPr lang="ko-KR" altLang="en-US" baseline="0" dirty="0" smtClean="0"/>
              <a:t> 포함시켜서 사용하면 가능하다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r>
              <a:rPr lang="en-US" altLang="ko-KR" dirty="0" smtClean="0"/>
              <a:t>Select </a:t>
            </a:r>
            <a:r>
              <a:rPr lang="en-US" altLang="ko-KR" dirty="0" err="1" smtClean="0"/>
              <a:t>rownum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a.*</a:t>
            </a:r>
          </a:p>
          <a:p>
            <a:r>
              <a:rPr lang="en-US" altLang="ko-KR" baseline="0" dirty="0" smtClean="0"/>
              <a:t>From </a:t>
            </a:r>
            <a:r>
              <a:rPr lang="en-US" altLang="ko-KR" baseline="0" dirty="0" err="1" smtClean="0"/>
              <a:t>scott.salgrade</a:t>
            </a:r>
            <a:r>
              <a:rPr lang="en-US" altLang="ko-KR" baseline="0" dirty="0" smtClean="0"/>
              <a:t> a;</a:t>
            </a:r>
          </a:p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‘+’ </a:t>
            </a:r>
            <a:r>
              <a:rPr lang="ko-KR" altLang="en-US" smtClean="0"/>
              <a:t>기호</a:t>
            </a:r>
            <a:r>
              <a:rPr lang="en-US" altLang="ko-KR" smtClean="0"/>
              <a:t> : </a:t>
            </a:r>
            <a:r>
              <a:rPr lang="ko-KR" altLang="en-US" smtClean="0"/>
              <a:t>데이터를</a:t>
            </a:r>
            <a:r>
              <a:rPr lang="en-US" altLang="ko-KR" smtClean="0"/>
              <a:t> </a:t>
            </a:r>
            <a:r>
              <a:rPr lang="ko-KR" altLang="en-US" smtClean="0"/>
              <a:t>추가할 때 사용한다</a:t>
            </a:r>
            <a:r>
              <a:rPr lang="en-US" altLang="ko-KR" smtClean="0"/>
              <a:t>. </a:t>
            </a:r>
            <a:r>
              <a:rPr lang="ko-KR" altLang="en-US" smtClean="0"/>
              <a:t>버튼이 클릭되면 현재 활성화된 커서는 닫히면서</a:t>
            </a:r>
            <a:r>
              <a:rPr lang="ko-KR" altLang="en-US" baseline="0" smtClean="0"/>
              <a:t> </a:t>
            </a:r>
            <a:r>
              <a:rPr lang="ko-KR" altLang="en-US" baseline="0" err="1" smtClean="0"/>
              <a:t>그리드의</a:t>
            </a:r>
            <a:r>
              <a:rPr lang="ko-KR" altLang="en-US" baseline="0" smtClean="0"/>
              <a:t> 마지막에 입력할 수 있는 새로운 행이 추가된다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‘-’ </a:t>
            </a:r>
            <a:r>
              <a:rPr lang="ko-KR" altLang="en-US" baseline="0" smtClean="0"/>
              <a:t>기호 </a:t>
            </a:r>
            <a:r>
              <a:rPr lang="en-US" altLang="ko-KR" baseline="0" smtClean="0"/>
              <a:t>: </a:t>
            </a:r>
            <a:r>
              <a:rPr lang="ko-KR" altLang="en-US" baseline="0" smtClean="0"/>
              <a:t>현재 선택된 행을 삭제한다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&lt;Apply record&gt;</a:t>
            </a:r>
          </a:p>
          <a:p>
            <a:r>
              <a:rPr lang="en-US" altLang="ko-KR" smtClean="0"/>
              <a:t>Apply and commit : </a:t>
            </a:r>
            <a:r>
              <a:rPr lang="ko-KR" altLang="en-US" smtClean="0"/>
              <a:t>변경사항 적용 후 </a:t>
            </a:r>
            <a:r>
              <a:rPr lang="en-US" altLang="ko-KR" smtClean="0"/>
              <a:t>commit</a:t>
            </a:r>
            <a:r>
              <a:rPr lang="ko-KR" altLang="en-US" smtClean="0"/>
              <a:t>을 수행한다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Apply</a:t>
            </a:r>
            <a:r>
              <a:rPr lang="en-US" altLang="ko-KR" baseline="0" smtClean="0"/>
              <a:t> without commit : commit </a:t>
            </a:r>
            <a:r>
              <a:rPr lang="ko-KR" altLang="en-US" baseline="0" smtClean="0"/>
              <a:t>없이 변경사항을 적용한다</a:t>
            </a:r>
            <a:r>
              <a:rPr lang="en-US" altLang="ko-KR" baseline="0" smtClean="0"/>
              <a:t>.</a:t>
            </a:r>
          </a:p>
          <a:p>
            <a:endParaRPr lang="en-US" altLang="ko-KR" baseline="0" smtClean="0"/>
          </a:p>
          <a:p>
            <a:r>
              <a:rPr lang="en-US" altLang="ko-KR" baseline="0" smtClean="0"/>
              <a:t>&lt;Reset  Record&gt;</a:t>
            </a:r>
          </a:p>
          <a:p>
            <a:r>
              <a:rPr lang="ko-KR" altLang="en-US" baseline="0" err="1" smtClean="0"/>
              <a:t>그리드에서</a:t>
            </a:r>
            <a:r>
              <a:rPr lang="ko-KR" altLang="en-US" baseline="0" smtClean="0"/>
              <a:t> 수정한 내용을 원래 데이터로 되돌린다</a:t>
            </a:r>
            <a:r>
              <a:rPr lang="en-US" altLang="ko-KR" baseline="0" smtClean="0"/>
              <a:t>. </a:t>
            </a:r>
            <a:r>
              <a:rPr lang="ko-KR" altLang="en-US" baseline="0" smtClean="0"/>
              <a:t>원래 데이터로 되돌리기 위해서는 </a:t>
            </a:r>
            <a:r>
              <a:rPr lang="ko-KR" altLang="en-US" baseline="0" err="1" smtClean="0"/>
              <a:t>그리드에서</a:t>
            </a:r>
            <a:r>
              <a:rPr lang="ko-KR" altLang="en-US" baseline="0" smtClean="0"/>
              <a:t> 원하는 행을 선택한 다음 수행한다</a:t>
            </a:r>
            <a:r>
              <a:rPr lang="en-US" altLang="ko-KR" baseline="0" smtClean="0"/>
              <a:t>. </a:t>
            </a:r>
            <a:r>
              <a:rPr lang="ko-KR" altLang="en-US" baseline="0" smtClean="0"/>
              <a:t>데이터 베이스에 이미 반영한 내용은 이 기능을 통하여 취소할 수 없으며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반드시 </a:t>
            </a:r>
            <a:r>
              <a:rPr lang="ko-KR" altLang="en-US" baseline="0" err="1" smtClean="0"/>
              <a:t>반영전에</a:t>
            </a:r>
            <a:r>
              <a:rPr lang="ko-KR" altLang="en-US" baseline="0" smtClean="0"/>
              <a:t> </a:t>
            </a:r>
            <a:r>
              <a:rPr lang="ko-KR" altLang="en-US" baseline="0" err="1" smtClean="0"/>
              <a:t>해야한다</a:t>
            </a:r>
            <a:r>
              <a:rPr lang="en-US" altLang="ko-KR" baseline="0" smtClean="0"/>
              <a:t>.</a:t>
            </a:r>
          </a:p>
          <a:p>
            <a:endParaRPr lang="en-US" altLang="ko-KR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기본 위치가 아닌 다른 위치를 지정하려면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[Browse]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클릭하여 다른 폴더를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설정이 완료되었으면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[Next]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기본 값을 사용하거나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아래의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[Existing Folders]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목록에서 기존의 폴더를 지정할 수 있고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폴더의 이름을 수정하여 바꿀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설정이 완료되었으면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[Next]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Text Output </a:t>
            </a:r>
            <a:r>
              <a:rPr lang="ko-KR" altLang="en-US" smtClean="0"/>
              <a:t>은 </a:t>
            </a:r>
            <a:r>
              <a:rPr lang="en-US" altLang="ko-KR" smtClean="0"/>
              <a:t>Text</a:t>
            </a:r>
            <a:r>
              <a:rPr lang="en-US" altLang="ko-KR" baseline="0" smtClean="0"/>
              <a:t> Output Editor</a:t>
            </a:r>
            <a:r>
              <a:rPr lang="ko-KR" altLang="en-US" baseline="0" smtClean="0"/>
              <a:t>의 팝업 메뉴 중 </a:t>
            </a:r>
            <a:r>
              <a:rPr lang="en-US" altLang="ko-KR" baseline="0" smtClean="0"/>
              <a:t>“Clear Text”</a:t>
            </a:r>
            <a:r>
              <a:rPr lang="ko-KR" altLang="en-US" baseline="0" smtClean="0"/>
              <a:t>를 사용하여 전체 내용을 제거할 수 있다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Text Output </a:t>
            </a:r>
            <a:r>
              <a:rPr lang="ko-KR" altLang="en-US" baseline="0" smtClean="0"/>
              <a:t>은 쿼리 결과가 많은 경우 마지막 </a:t>
            </a:r>
            <a:r>
              <a:rPr lang="en-US" altLang="ko-KR" baseline="0" smtClean="0"/>
              <a:t>1000 </a:t>
            </a:r>
            <a:r>
              <a:rPr lang="ko-KR" altLang="en-US" baseline="0" smtClean="0"/>
              <a:t>라인만 보여주므로 더 많은 라인을 보고 싶다면 옵션에서 값을 변경해 주어야 한다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58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ko-KR" altLang="en-US" baseline="0" dirty="0" smtClean="0"/>
              <a:t>이 정보를 조회하기 위해서는 아래와 같은 권한을 부여 받아야 한다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grant select on </a:t>
            </a:r>
            <a:r>
              <a:rPr lang="en-US" altLang="ko-KR" dirty="0" err="1" smtClean="0"/>
              <a:t>v_$statname</a:t>
            </a:r>
            <a:r>
              <a:rPr lang="en-US" altLang="ko-KR" dirty="0" smtClean="0"/>
              <a:t> to </a:t>
            </a:r>
            <a:r>
              <a:rPr lang="en-US" altLang="ko-KR" dirty="0" err="1" smtClean="0"/>
              <a:t>scott</a:t>
            </a:r>
            <a:r>
              <a:rPr lang="en-US" altLang="ko-KR" dirty="0" smtClean="0"/>
              <a:t>;</a:t>
            </a:r>
          </a:p>
          <a:p>
            <a:pPr lvl="1"/>
            <a:r>
              <a:rPr lang="en-US" altLang="ko-KR" dirty="0" smtClean="0"/>
              <a:t>grant select on </a:t>
            </a:r>
            <a:r>
              <a:rPr lang="en-US" altLang="ko-KR" dirty="0" err="1" smtClean="0"/>
              <a:t>v_$mystat</a:t>
            </a:r>
            <a:r>
              <a:rPr lang="en-US" altLang="ko-KR" dirty="0" smtClean="0"/>
              <a:t> to </a:t>
            </a:r>
            <a:r>
              <a:rPr lang="en-US" altLang="ko-KR" dirty="0" err="1" smtClean="0"/>
              <a:t>scott</a:t>
            </a:r>
            <a:r>
              <a:rPr lang="en-US" altLang="ko-KR" dirty="0" smtClean="0"/>
              <a:t>;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create or replace procedure </a:t>
            </a:r>
            <a:r>
              <a:rPr lang="en-US" altLang="ko-KR" dirty="0" err="1" smtClean="0"/>
              <a:t>p_output_variable</a:t>
            </a:r>
            <a:endParaRPr lang="en-US" altLang="ko-KR" dirty="0" smtClean="0"/>
          </a:p>
          <a:p>
            <a:r>
              <a:rPr lang="en-US" altLang="ko-KR" dirty="0" smtClean="0"/>
              <a:t>(</a:t>
            </a:r>
            <a:r>
              <a:rPr lang="en-US" altLang="ko-KR" dirty="0" err="1" smtClean="0"/>
              <a:t>p_in_num</a:t>
            </a:r>
            <a:r>
              <a:rPr lang="en-US" altLang="ko-KR" dirty="0" smtClean="0"/>
              <a:t> in number, </a:t>
            </a:r>
            <a:r>
              <a:rPr lang="en-US" altLang="ko-KR" dirty="0" err="1" smtClean="0"/>
              <a:t>p_out_num</a:t>
            </a:r>
            <a:r>
              <a:rPr lang="en-US" altLang="ko-KR" dirty="0" smtClean="0"/>
              <a:t> out number)</a:t>
            </a:r>
          </a:p>
          <a:p>
            <a:r>
              <a:rPr lang="en-US" altLang="ko-KR" dirty="0" smtClean="0"/>
              <a:t>is</a:t>
            </a:r>
          </a:p>
          <a:p>
            <a:r>
              <a:rPr lang="en-US" altLang="ko-KR" dirty="0" smtClean="0"/>
              <a:t>begin</a:t>
            </a:r>
          </a:p>
          <a:p>
            <a:r>
              <a:rPr lang="en-US" altLang="ko-KR" dirty="0" smtClean="0"/>
              <a:t>    </a:t>
            </a:r>
            <a:r>
              <a:rPr lang="en-US" altLang="ko-KR" dirty="0" err="1" smtClean="0"/>
              <a:t>p_out_num</a:t>
            </a:r>
            <a:r>
              <a:rPr lang="en-US" altLang="ko-KR" dirty="0" smtClean="0"/>
              <a:t> := </a:t>
            </a:r>
            <a:r>
              <a:rPr lang="en-US" altLang="ko-KR" dirty="0" err="1" smtClean="0"/>
              <a:t>p_in_num</a:t>
            </a:r>
            <a:r>
              <a:rPr lang="en-US" altLang="ko-KR" dirty="0" smtClean="0"/>
              <a:t>;</a:t>
            </a:r>
          </a:p>
          <a:p>
            <a:r>
              <a:rPr lang="en-US" altLang="ko-KR" dirty="0" smtClean="0"/>
              <a:t>end;</a:t>
            </a:r>
          </a:p>
          <a:p>
            <a:r>
              <a:rPr lang="en-US" altLang="ko-KR" dirty="0" smtClean="0"/>
              <a:t>/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declare</a:t>
            </a:r>
          </a:p>
          <a:p>
            <a:r>
              <a:rPr lang="en-US" altLang="ko-KR" dirty="0" smtClean="0"/>
              <a:t>    </a:t>
            </a:r>
            <a:r>
              <a:rPr lang="en-US" altLang="ko-KR" dirty="0" err="1" smtClean="0"/>
              <a:t>v_num</a:t>
            </a:r>
            <a:r>
              <a:rPr lang="en-US" altLang="ko-KR" dirty="0" smtClean="0"/>
              <a:t> number;</a:t>
            </a:r>
          </a:p>
          <a:p>
            <a:r>
              <a:rPr lang="en-US" altLang="ko-KR" dirty="0" smtClean="0"/>
              <a:t>begin</a:t>
            </a:r>
          </a:p>
          <a:p>
            <a:r>
              <a:rPr lang="en-US" altLang="ko-KR" dirty="0" smtClean="0"/>
              <a:t>    </a:t>
            </a:r>
            <a:r>
              <a:rPr lang="en-US" altLang="ko-KR" dirty="0" err="1" smtClean="0"/>
              <a:t>v_num</a:t>
            </a:r>
            <a:r>
              <a:rPr lang="en-US" altLang="ko-KR" dirty="0" smtClean="0"/>
              <a:t> := 4;</a:t>
            </a:r>
          </a:p>
          <a:p>
            <a:r>
              <a:rPr lang="en-US" altLang="ko-KR" dirty="0" smtClean="0"/>
              <a:t>    </a:t>
            </a:r>
            <a:r>
              <a:rPr lang="en-US" altLang="ko-KR" dirty="0" err="1" smtClean="0"/>
              <a:t>p_output_variable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v_num</a:t>
            </a:r>
            <a:r>
              <a:rPr lang="en-US" altLang="ko-KR" dirty="0" smtClean="0"/>
              <a:t>, :</a:t>
            </a:r>
            <a:r>
              <a:rPr lang="en-US" altLang="ko-KR" dirty="0" err="1" smtClean="0"/>
              <a:t>oparam</a:t>
            </a:r>
            <a:r>
              <a:rPr lang="en-US" altLang="ko-KR" dirty="0" smtClean="0"/>
              <a:t>);</a:t>
            </a:r>
          </a:p>
          <a:p>
            <a:r>
              <a:rPr lang="en-US" altLang="ko-KR" dirty="0" smtClean="0"/>
              <a:t>end;</a:t>
            </a:r>
          </a:p>
          <a:p>
            <a:r>
              <a:rPr lang="en-US" altLang="ko-KR" dirty="0" smtClean="0"/>
              <a:t>/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5.0 </a:t>
            </a:r>
            <a:r>
              <a:rPr lang="ko-KR" altLang="en-US" dirty="0" smtClean="0"/>
              <a:t>초기 버전에서는 </a:t>
            </a:r>
            <a:r>
              <a:rPr lang="en-US" altLang="ko-KR" dirty="0" smtClean="0"/>
              <a:t>SQL</a:t>
            </a:r>
            <a:r>
              <a:rPr lang="en-US" altLang="ko-KR" baseline="0" dirty="0" smtClean="0"/>
              <a:t> Tool </a:t>
            </a:r>
            <a:r>
              <a:rPr lang="ko-KR" altLang="en-US" baseline="0" dirty="0" smtClean="0"/>
              <a:t>당 </a:t>
            </a:r>
            <a:r>
              <a:rPr lang="ko-KR" altLang="en-US" baseline="0" dirty="0" err="1" smtClean="0"/>
              <a:t>한개의</a:t>
            </a:r>
            <a:r>
              <a:rPr lang="ko-KR" altLang="en-US" baseline="0" dirty="0" smtClean="0"/>
              <a:t> 칼럼정보 창을 </a:t>
            </a:r>
            <a:r>
              <a:rPr lang="en-US" altLang="ko-KR" baseline="0" dirty="0" smtClean="0"/>
              <a:t>Pane </a:t>
            </a:r>
            <a:r>
              <a:rPr lang="ko-KR" altLang="en-US" baseline="0" dirty="0" smtClean="0"/>
              <a:t>형태로 제공하였으나 불편하다는 민원</a:t>
            </a:r>
            <a:r>
              <a:rPr lang="en-US" altLang="ko-KR" baseline="0" dirty="0" smtClean="0"/>
              <a:t>(?)</a:t>
            </a:r>
            <a:r>
              <a:rPr lang="ko-KR" altLang="en-US" baseline="0" dirty="0" smtClean="0"/>
              <a:t>에 따라</a:t>
            </a:r>
            <a:endParaRPr lang="en-US" altLang="ko-KR" baseline="0" dirty="0" smtClean="0"/>
          </a:p>
          <a:p>
            <a:r>
              <a:rPr lang="ko-KR" altLang="en-US" baseline="0" dirty="0" smtClean="0"/>
              <a:t>이전 버전에서 </a:t>
            </a:r>
            <a:r>
              <a:rPr lang="ko-KR" altLang="en-US" baseline="0" dirty="0" err="1" smtClean="0"/>
              <a:t>처럼</a:t>
            </a:r>
            <a:r>
              <a:rPr lang="ko-KR" altLang="en-US" baseline="0" dirty="0" smtClean="0"/>
              <a:t> 무한정 팝업 창을 띄울 수 있도록 하였다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일반적인 경우는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[Typical]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선택하고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Component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중 일부를 추가하거나 제외시키려면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[Custom]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설정이 완료되었으면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[Next]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atinLnBrk="0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현재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 Editor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들어있는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프로그래밍 언어 문법으로 변환시켜 클립보드로 복사할 수 있으며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반대로 클립보드의 프로그래밍 언어 문법 문장을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텍스트로 변환하여 에디터에 붙여 넣기 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일부분의 문장을 선택하고 복사하는 경우는 선택된 부분만 변환되고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아무것도 선택하지 않은 경우는 전체가 변환되어 복사된다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현재 지원되는 언어는 다음과 같다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Visual Basic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PowerBuilder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C/C++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Delphi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Java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Perl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PHP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프로그래밍 언어 코드로 변환하여 복사하는 메뉴는 다음과 같다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Visual Basic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C/C++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PowerBuilder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Delphi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Java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Perl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Copy as PHP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프로그래밍 언어 코드에서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 변환하여 붙여 넣기 하는 메뉴는 다음과 같다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Visual Basic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C/C++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PowerBuilder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Delphi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Java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Perl Code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1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Paste from PHP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- Cashed</a:t>
            </a:r>
            <a:r>
              <a:rPr lang="en-US" altLang="ko-KR" baseline="0" smtClean="0"/>
              <a:t> SQL </a:t>
            </a:r>
            <a:r>
              <a:rPr lang="ko-KR" altLang="en-US" baseline="0" smtClean="0"/>
              <a:t>은 </a:t>
            </a:r>
            <a:r>
              <a:rPr lang="en-US" altLang="ko-KR" baseline="0" smtClean="0"/>
              <a:t>SQL </a:t>
            </a:r>
            <a:r>
              <a:rPr lang="ko-KR" altLang="en-US" baseline="0" smtClean="0"/>
              <a:t>실행이 성공했을 경우에만 버퍼에 저장된다</a:t>
            </a:r>
            <a:r>
              <a:rPr lang="en-US" altLang="ko-KR" baseline="0" smtClean="0"/>
              <a:t>. </a:t>
            </a:r>
          </a:p>
          <a:p>
            <a:r>
              <a:rPr lang="en-US" altLang="ko-KR" baseline="0" smtClean="0"/>
              <a:t>- </a:t>
            </a:r>
            <a:r>
              <a:rPr lang="ko-KR" altLang="en-US" baseline="0" smtClean="0"/>
              <a:t>한 문장 이상의 </a:t>
            </a:r>
            <a:r>
              <a:rPr lang="en-US" altLang="ko-KR" baseline="0" smtClean="0"/>
              <a:t>SQL</a:t>
            </a:r>
            <a:r>
              <a:rPr lang="ko-KR" altLang="en-US" baseline="0" smtClean="0"/>
              <a:t>를 실행시키는 명령어인 경우에는 마지막 문장까지 실행이 성공되었을 경우에만 버퍼에 저장되며 </a:t>
            </a:r>
            <a:endParaRPr lang="en-US" altLang="ko-KR" baseline="0" smtClean="0"/>
          </a:p>
          <a:p>
            <a:pPr>
              <a:buFontTx/>
              <a:buChar char="-"/>
            </a:pPr>
            <a:r>
              <a:rPr lang="en-US" altLang="ko-KR" baseline="0" smtClean="0"/>
              <a:t> Run All Tab </a:t>
            </a:r>
            <a:r>
              <a:rPr lang="ko-KR" altLang="en-US" baseline="0" smtClean="0"/>
              <a:t>은 각 </a:t>
            </a:r>
            <a:r>
              <a:rPr lang="en-US" altLang="ko-KR" baseline="0" smtClean="0"/>
              <a:t>Tab </a:t>
            </a:r>
            <a:r>
              <a:rPr lang="ko-KR" altLang="en-US" baseline="0" smtClean="0"/>
              <a:t>별로 실행성공이 구분되어서 버퍼에 저장된다</a:t>
            </a:r>
            <a:r>
              <a:rPr lang="en-US" altLang="ko-KR" baseline="0" smtClean="0"/>
              <a:t>.</a:t>
            </a:r>
          </a:p>
          <a:p>
            <a:pPr>
              <a:buFontTx/>
              <a:buChar char="-"/>
            </a:pPr>
            <a:r>
              <a:rPr lang="en-US" altLang="ko-KR" baseline="0" smtClean="0"/>
              <a:t> 5.0 </a:t>
            </a:r>
            <a:r>
              <a:rPr lang="ko-KR" altLang="en-US" baseline="0" smtClean="0"/>
              <a:t>버전에서는 에디터 창에서 </a:t>
            </a:r>
            <a:r>
              <a:rPr lang="en-US" altLang="ko-KR" baseline="0" smtClean="0"/>
              <a:t>ALT+</a:t>
            </a:r>
            <a:r>
              <a:rPr lang="ko-KR" altLang="en-US" baseline="0" smtClean="0"/>
              <a:t>방향키를 통해서 캐시 창을 띄우지 않고도 캐시 조회가 가능하다</a:t>
            </a:r>
            <a:r>
              <a:rPr lang="en-US" altLang="ko-KR" baseline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69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b="1" smtClean="0"/>
              <a:t>Show grid as a excel </a:t>
            </a:r>
            <a:r>
              <a:rPr lang="ko-KR" altLang="en-US" b="1" smtClean="0"/>
              <a:t>메뉴의 사용</a:t>
            </a:r>
            <a:endParaRPr lang="en-US" altLang="ko-KR" b="1" smtClean="0"/>
          </a:p>
          <a:p>
            <a:r>
              <a:rPr lang="ko-KR" altLang="en-US" sz="1500" smtClean="0"/>
              <a:t> </a:t>
            </a:r>
            <a:r>
              <a:rPr lang="en-US" altLang="ko-KR" sz="1500" smtClean="0"/>
              <a:t>- </a:t>
            </a:r>
            <a:r>
              <a:rPr lang="ko-KR" altLang="en-US" sz="1500" smtClean="0"/>
              <a:t>쿼리 결과를 일단 엑셀로 보고 저장은 나중에 결정하고 싶은 경우에 사용</a:t>
            </a:r>
            <a:endParaRPr lang="en-US" altLang="ko-KR" sz="1500" smtClean="0"/>
          </a:p>
          <a:p>
            <a:endParaRPr lang="ko-KR" altLang="en-US" sz="1500" smtClean="0"/>
          </a:p>
          <a:p>
            <a:r>
              <a:rPr lang="en-US" altLang="ko-KR" b="1" smtClean="0"/>
              <a:t>Save/Show grid as a excel file </a:t>
            </a:r>
            <a:r>
              <a:rPr lang="ko-KR" altLang="en-US" b="1" smtClean="0"/>
              <a:t>메뉴의 사용</a:t>
            </a:r>
            <a:endParaRPr lang="en-US" altLang="ko-KR" b="1" smtClean="0"/>
          </a:p>
          <a:p>
            <a:r>
              <a:rPr lang="ko-KR" altLang="en-US" sz="1500" smtClean="0"/>
              <a:t> </a:t>
            </a:r>
            <a:r>
              <a:rPr lang="en-US" altLang="ko-KR" sz="1500" smtClean="0"/>
              <a:t>- </a:t>
            </a:r>
            <a:r>
              <a:rPr lang="ko-KR" altLang="en-US" sz="1500" smtClean="0"/>
              <a:t>쿼리 결과를 엑셀파일로 먼저 저장하고 엑셀을 </a:t>
            </a:r>
            <a:r>
              <a:rPr lang="en-US" altLang="ko-KR" sz="1500" smtClean="0"/>
              <a:t>launch </a:t>
            </a:r>
            <a:r>
              <a:rPr lang="ko-KR" altLang="en-US" sz="1500" smtClean="0"/>
              <a:t>하고자 하는 경우에 사용</a:t>
            </a:r>
            <a:endParaRPr lang="en-US" altLang="ko-KR" sz="1500" smtClean="0"/>
          </a:p>
          <a:p>
            <a:endParaRPr lang="ko-KR" altLang="en-US" sz="1500" smtClean="0"/>
          </a:p>
          <a:p>
            <a:r>
              <a:rPr lang="en-US" altLang="ko-KR" b="1" smtClean="0"/>
              <a:t>Save Grid </a:t>
            </a:r>
            <a:r>
              <a:rPr lang="ko-KR" altLang="en-US" b="1" smtClean="0"/>
              <a:t>메뉴의 사용</a:t>
            </a:r>
            <a:endParaRPr lang="en-US" altLang="ko-KR" b="1" smtClean="0"/>
          </a:p>
          <a:p>
            <a:r>
              <a:rPr lang="en-US" altLang="ko-KR" sz="1500" b="1" baseline="0" smtClean="0"/>
              <a:t> - </a:t>
            </a:r>
            <a:r>
              <a:rPr lang="ko-KR" altLang="en-US" sz="1500" smtClean="0"/>
              <a:t>쿼리 결과를 엑셀이나 </a:t>
            </a:r>
            <a:r>
              <a:rPr lang="ko-KR" altLang="en-US" sz="1500" err="1" smtClean="0"/>
              <a:t>여러가지</a:t>
            </a:r>
            <a:r>
              <a:rPr lang="ko-KR" altLang="en-US" sz="1500" smtClean="0"/>
              <a:t> 포맷</a:t>
            </a:r>
            <a:r>
              <a:rPr lang="en-US" altLang="ko-KR" sz="1500" smtClean="0"/>
              <a:t>(txt, html, xml, </a:t>
            </a:r>
            <a:r>
              <a:rPr lang="en-US" altLang="ko-KR" sz="1500" err="1" smtClean="0"/>
              <a:t>csv</a:t>
            </a:r>
            <a:r>
              <a:rPr lang="en-US" altLang="ko-KR" sz="1500" smtClean="0"/>
              <a:t>)</a:t>
            </a:r>
            <a:r>
              <a:rPr lang="ko-KR" altLang="en-US" sz="1500" smtClean="0"/>
              <a:t>으로 저장하고자 하는 경우에 사용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71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- </a:t>
            </a:r>
            <a:r>
              <a:rPr lang="ko-KR" altLang="en-US" smtClean="0"/>
              <a:t>그리드의 칼럼 헤더를 더블 클릭하면 칼럼명이 복사된다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74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&lt;General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  <a:endParaRPr lang="ko-KR" altLang="en-US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Fetch as Need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사용하면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Grid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표시되는 건수를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Initial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값과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Next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설정된 값으로 보여준다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예를 들어 이 옵션을 사용하면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1000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건의 데이터가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쿼리 결과라고 할 때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Initial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으로 설정되어 있고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Next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이라면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먼저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100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건을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Grid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상에 보여주고 스크롤 바가 가장 마지막 데이터 부분으로 내려 갔을 경우 다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음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건을 보여준다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그리고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Grid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 창에서 팝업 메뉴 중에서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[Fetch All]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실행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하면 아직 보여주지 않은 나머지 전체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Row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가져온다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Initial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과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Next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이 옵션을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사용할 때만 유효하다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사용하지 않으면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쿼리 실행 시 모든 결과값을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Fetch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On Error : SQL Editor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존재하는 여러 개의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실행할 때 에러가 발생할 경우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실행을 계속할 것인지를 물어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(Ask)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보거나 중단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(Stop)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혹은 계속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(Continue)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할지를 선택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Ask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사용자에게 계속 실행 할 건지를 물어보고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Stop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 에러 발생 직 후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실행을 더 이상 하지 않는다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Continue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Error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무시하고 나머지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계속해서 실행한다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 Cache - Max Size : SQL History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Cached 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관리되는 실행된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개수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옵션에서 지정된 개수 만큼만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버퍼에서 관리되며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개수를 넘길 경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우 오래된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부터 차례로 삭제된다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 Cache Unit : 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실행할 때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Cache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생성하는데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Cache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되는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Script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단위가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문장별인지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실행단위별인지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결정한다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By Execution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 실행단위별로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Cache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하는 방식으로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en-US" altLang="ko-KR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SQLTool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Editor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있는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중에서 실행 성공한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하나의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단위로써 저장한다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중간에 실행에러가 발생하면 성공한 문장까지만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Cache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By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Statement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문장단위별로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Cache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하는 방식으로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여러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실행될 때 성공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한 문장까지 개별 단위로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History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저장된다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78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&lt;Text Output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  <a:endParaRPr lang="ko-KR" altLang="en-US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Print SQL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쿼리 결과와 함께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문장도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결과창에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보여준다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>
              <a:buFontTx/>
              <a:buChar char="-"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Max NUMBER Width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숫자를 출력할 때 표현할 수 있는 숫자의 자리 수의 한계를 지정한다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>
              <a:buFontTx/>
              <a:buNone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표현되는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실수형의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숫자가 지정된 자리 수를 초과하는 경우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지수형으로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표현된다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9 ~ 38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까지의 정수로 입력 가능하다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>
              <a:buFontTx/>
              <a:buChar char="-"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Clear Output : Never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Text Output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결과창에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결과를 지우지 않고 계속해서 결과를 쌓고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</a:p>
          <a:p>
            <a:pPr>
              <a:buFontTx/>
              <a:buNone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 On Execution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 결과를 출력하기 전에 이전의 결과를 지우고 출력하게 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Time Output : Set Time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지정하면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실행되는 순간 현재 시간이 출력되며 </a:t>
            </a:r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 Set Timing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지정하면 결과가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Fetch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되는 동안의 수행 시간이 표시된다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Display Limit : Text Output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출력 시 출력할 수 있는 라인의 한계를 지정하며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10 ~ 100000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사이의 정수로 입력 가능하다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79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&lt;Explain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&gt;</a:t>
            </a:r>
            <a:endParaRPr lang="ko-KR" altLang="en-US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Classic Tree : Explain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결과를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트리구조로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보여주는 기본적인 구조이다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결과를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선택시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해당 결과만 선택된다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Extended Tree List : Classic Tree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와 비슷한 구조이다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각 라인에 번호와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결과를 같이 보여준다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결과를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선택시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라인전체가 선택된다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Text Output : Explain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결과를 텍스트 형태로 보여준다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Explain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실행된 시각도 확인 가능하다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Print SQL : Text Output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사용하는 옵션으로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Explain Plan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실행한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화면에 보여줄 때 사용하는 옵션이다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오렌지는 사용자가 인터넷에 연결이 되어 있으면 자동으로 새로운 제품으로 업그레이드를 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온라인 업그레이드와 관련된 설정은 나중에 오렌지 메뉴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[Tools]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 pitchFamily="2" charset="2"/>
              </a:rPr>
              <a:t>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[Orange Options…]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변경할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b="1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업그레이드 실행 전 물어보기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(Ask before upgrade)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할 새로운 버전이 확인되면 업그레이드 하기 직전에 다이얼로그를 띄워서 업그레이드 여부를 물어본다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물어보지 않고 언제나 업그레이드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(Always upgrade without asking)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여부 다이얼로그를 띄우지 않고 항상 업그레이드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자동 업그레이드 않음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(Never upgrade without asking)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할 버전이 확인되더라도 다이얼로그를 띄우지 않고 업그레이드도 하지 않는다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􀂄 자동 업그레이드 주기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</a:t>
            </a:r>
            <a:r>
              <a:rPr lang="ko-KR" altLang="en-US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](Upgrade check interval[Days])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–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업그레이드 할 새로운 버전을 확인하는 주기를 설정할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기본값은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7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입력 주기는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3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일부터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일까지 입력할 수 있으나 오렌지 프로그램 그룹에 존재하는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Online upgrade check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실행시키면 언제든지 업그레이드 할 버전 검사를 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81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Date Format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Date/Time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날짜와 시간 형식을 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Fractional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최대 백만 분의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초까지 표현할 수 있는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Fractional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값을 소수 몇 자리 까지 표시할 것인지 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show time value for ‘DATE’ type column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시간을 보여주지 않도록 하는 옵션</a:t>
            </a:r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en-US" altLang="ko-KR" sz="1200" kern="1200" baseline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Display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NULL Column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값이 널인 경우에 특정한 문자열로 표시하고자 하는 경우 그 값을 지정할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down to decimal places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숫자의 경우 소수 몇 자리 까지 표현할 것인지 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통하여 오렌지에서 사용하는 각종 에디터 관련 설정을 변경할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1. Font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Font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현재 시스템에 존재하는 모든 고정길이 폰트 중에서 선택할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Size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폰트 크기를 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2. Enable Source Folding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소스 폴딩 기능을 사용할 지 여부를 설정한다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3. Default Make &amp; Strip Code : 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과 프로그래밍 언어간 상호 변환 기능 사용 시 기본으로 사용할 프로그래밍 언어를 지정한다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4. Tab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Insert Space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 키를 지정된 숫자 만큼의 스페이스 문자로 대체하도록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Keep Tab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 키를 그대로 유지한다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5. Backup File on Save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No Backup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백업 파일을 생성하지 않는다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Append .bak to filename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확장자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.bak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붙여서 백업파일을 생성한다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6. Color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Background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배경 색상을 지정한다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- Foreground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텍스트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숫자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문자열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키워드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함수로 쓰이는 단어의 색상을 지정한다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1. Confirm before closing orange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오렌지를 종료할 때 확인 메시지 창을 띄우도록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2. File Association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.TXT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확장자가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txt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인 파일을 오렌지 프로그램과 연결시킨다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.SQL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확장자가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인 파일을 오렌지 프로그램과 연결시킨다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.SQD : SQL Tool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저장한 워크스페이스 파일인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파일을 오렌지 프로그램과 연결시킨다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.PLD : PL/SQL Tool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저장한 워크스페이스 파일인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pld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파일을 오렌지 프로그램과 연결시킨다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.PTD : Plan Tool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저장한 워크스페이스 파일인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ptd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파일을 오렌지 프로그램과 연결시킨다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1. Size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Array Size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데이터를 가져올 때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Array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처리를 하면 더 빠르게 가져올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Long Size : LOB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칼럼과 같이 매우 큰 데이터의 경우 일부 데이타만 가져오게 되는데 처음 몇 바이트를 가져올 것인지 지정하는 옵션이다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2. Always sync session Schema Browser and Session Combo Box : 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세션 콤보 박스에서 세션을 변경하면 스키마 브라우저 세션도 동일하게 변경되도록 하는 옵션이다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3. Commit automatically after every statement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 실행 시 마다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Commit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자동으로 수행한다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4. Ask Before Disconnect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Ask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연결 해제 시 해제 여부를 묻지 않는다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Ask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연결 해제 시마다 해제 여부를 묻도록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5. Commit Before Disconnect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Ask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연결 해제 시 트랜잭션을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commit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할지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rollback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할 지 여부를 매 번 묻도록 한다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Commit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연결 해제 시 트랜잭션을 자동으로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commit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Wingdings" pitchFamily="2" charset="2"/>
              <a:buChar char="Ø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Rollback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연결 해제 시 트랜잭션을 자동으로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rollback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옵션을 통하여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 포맷팅 방식을 설정할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1. Keyword Align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Left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키워드 단어들이 왼쪽 정렬을 하도록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Right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키워드 단어들이 오른쪽 정렬을 하도록 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2. Comma in List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Trailing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칼럼 간 구분자인 콤마를 칼럼 뒤에 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Leading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칼럼 간 구분자인 콤마를 칼럼 앞에 둔다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3. Keyword Case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No Change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사용자가 입력한 키워드 대소문자를 그대로 유지한다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Upper Case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키워드를 모두 대문자로 변환한다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Lower Case :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키워드를 모두 소문자로 변환한다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4. Group / Order by Column List</a:t>
            </a:r>
          </a:p>
          <a:p>
            <a:pPr lvl="1">
              <a:buFont typeface="Arial" pitchFamily="34" charset="0"/>
              <a:buChar char="•"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In Single Line : Group by / Order by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절을 한 라인에 표시한다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In Multiple Line : Group by / Order by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절을 칼럼 별로 다른 라인에 표시한다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88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89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디버깅을 하기 위해서는 디버깅 하려는 유저에게 아래와 같이 권한을 줘야 한다</a:t>
            </a:r>
            <a:r>
              <a:rPr lang="en-US" altLang="ko-KR" smtClean="0"/>
              <a:t>.</a:t>
            </a:r>
          </a:p>
          <a:p>
            <a:endParaRPr lang="en-US" altLang="ko-KR" smtClean="0"/>
          </a:p>
          <a:p>
            <a:r>
              <a:rPr lang="en-US" altLang="ko-KR" smtClean="0"/>
              <a:t>grant</a:t>
            </a:r>
            <a:r>
              <a:rPr lang="en-US" altLang="ko-KR" baseline="0" smtClean="0"/>
              <a:t> debug connect session to scott;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92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오렌지를 최초로 사용하는 </a:t>
            </a:r>
            <a:r>
              <a:rPr lang="ko-KR" altLang="en-US" sz="1200" kern="1200" baseline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서버에 오렌지의 실행 속도를 높이기 위한 카탈로그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(Catalog)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설치한다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만약 다른 사용자가 이미 이 작업을 수행했다면 이 과정을 생략할 수 있다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작업이 완료되었으면 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[Next]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클릭한다</a:t>
            </a:r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r>
              <a:rPr lang="en-US" altLang="ko-KR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Orange Configuration Admin </a:t>
            </a:r>
            <a:r>
              <a:rPr lang="ko-KR" altLang="en-US" sz="120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프로그램은 </a:t>
            </a:r>
            <a:r>
              <a:rPr lang="en-US" altLang="ko-KR" sz="1200" b="1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[Orange Configuration Admin] </a:t>
            </a:r>
            <a:r>
              <a:rPr lang="ko-KR" altLang="en-US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클릭해서 실행할 수 있다</a:t>
            </a:r>
            <a:r>
              <a:rPr lang="en-US" altLang="ko-KR" sz="1200" b="0" kern="1200" baseline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b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패키지를 디버깅 하기 위해서는</a:t>
            </a:r>
            <a:endParaRPr lang="en-US" altLang="ko-KR" smtClean="0"/>
          </a:p>
          <a:p>
            <a:r>
              <a:rPr lang="ko-KR" altLang="en-US" smtClean="0"/>
              <a:t>패키지명</a:t>
            </a:r>
            <a:r>
              <a:rPr lang="en-US" altLang="ko-KR" smtClean="0"/>
              <a:t>.</a:t>
            </a:r>
            <a:r>
              <a:rPr lang="ko-KR" altLang="en-US" smtClean="0"/>
              <a:t>프로시저명</a:t>
            </a:r>
            <a:r>
              <a:rPr lang="en-US" altLang="ko-KR" smtClean="0"/>
              <a:t>(</a:t>
            </a:r>
            <a:r>
              <a:rPr lang="ko-KR" altLang="en-US" smtClean="0"/>
              <a:t>매개변수</a:t>
            </a:r>
            <a:r>
              <a:rPr lang="en-US" altLang="ko-KR" smtClean="0"/>
              <a:t>1, </a:t>
            </a:r>
            <a:r>
              <a:rPr lang="ko-KR" altLang="en-US" smtClean="0"/>
              <a:t>매개변수</a:t>
            </a:r>
            <a:r>
              <a:rPr lang="en-US" altLang="ko-KR" smtClean="0"/>
              <a:t>2) </a:t>
            </a:r>
            <a:r>
              <a:rPr lang="ko-KR" altLang="en-US" smtClean="0"/>
              <a:t>와 같은 방식으로 호출되어야 한다</a:t>
            </a:r>
            <a:r>
              <a:rPr lang="en-US" altLang="ko-KR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93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11g</a:t>
            </a:r>
            <a:r>
              <a:rPr lang="en-US" altLang="ko-KR" baseline="0" dirty="0" smtClean="0"/>
              <a:t> </a:t>
            </a:r>
            <a:r>
              <a:rPr lang="en-US" altLang="ko-KR" baseline="0" dirty="0" err="1" smtClean="0"/>
              <a:t>oci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버그로 인하여 </a:t>
            </a:r>
            <a:r>
              <a:rPr lang="ko-KR" altLang="en-US" baseline="0" dirty="0" err="1" smtClean="0"/>
              <a:t>오라클</a:t>
            </a:r>
            <a:r>
              <a:rPr lang="ko-KR" altLang="en-US" baseline="0" dirty="0" smtClean="0"/>
              <a:t> 클라이언트가 </a:t>
            </a:r>
            <a:r>
              <a:rPr lang="en-US" altLang="ko-KR" baseline="0" dirty="0" smtClean="0"/>
              <a:t>11g </a:t>
            </a:r>
            <a:r>
              <a:rPr lang="ko-KR" altLang="en-US" baseline="0" dirty="0" smtClean="0"/>
              <a:t>인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경우 디버깅을 중지할 수 없도록</a:t>
            </a:r>
            <a:endParaRPr lang="en-US" altLang="ko-KR" baseline="0" dirty="0" smtClean="0"/>
          </a:p>
          <a:p>
            <a:r>
              <a:rPr lang="ko-KR" altLang="en-US" baseline="0" dirty="0" smtClean="0"/>
              <a:t>중지 버튼을 비활성화 처리하였다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94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100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Plan</a:t>
            </a:r>
            <a:r>
              <a:rPr lang="ko-KR" altLang="en-US" smtClean="0"/>
              <a:t>은 트리 형태</a:t>
            </a:r>
            <a:r>
              <a:rPr lang="en-US" altLang="ko-KR" smtClean="0"/>
              <a:t>, </a:t>
            </a:r>
            <a:r>
              <a:rPr lang="ko-KR" altLang="en-US" smtClean="0"/>
              <a:t>표 형태</a:t>
            </a:r>
            <a:r>
              <a:rPr lang="en-US" altLang="ko-KR" smtClean="0"/>
              <a:t>, </a:t>
            </a:r>
            <a:r>
              <a:rPr lang="ko-KR" altLang="en-US" smtClean="0"/>
              <a:t>텍스트 형태의 </a:t>
            </a:r>
            <a:r>
              <a:rPr lang="en-US" altLang="ko-KR" smtClean="0"/>
              <a:t>3</a:t>
            </a:r>
            <a:r>
              <a:rPr lang="ko-KR" altLang="en-US" smtClean="0"/>
              <a:t>가지로 표시된다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트리 형태의 </a:t>
            </a:r>
            <a:r>
              <a:rPr lang="en-US" altLang="ko-KR" smtClean="0"/>
              <a:t>Plan</a:t>
            </a:r>
            <a:r>
              <a:rPr lang="ko-KR" altLang="en-US" smtClean="0"/>
              <a:t>에서는 실행계획의 일부가 테이블 </a:t>
            </a:r>
            <a:r>
              <a:rPr lang="en-US" altLang="ko-KR" smtClean="0"/>
              <a:t>Full Scan,</a:t>
            </a:r>
            <a:r>
              <a:rPr lang="en-US" altLang="ko-KR" baseline="0" smtClean="0"/>
              <a:t> Index Full Scan, Cartesian Product </a:t>
            </a:r>
            <a:r>
              <a:rPr lang="ko-KR" altLang="en-US" baseline="0" smtClean="0"/>
              <a:t>조인과 같이 악성이 될 소지가 있는 경우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이를 굻고 붉은 색의 글자체로 표시한다</a:t>
            </a:r>
            <a:r>
              <a:rPr lang="en-US" altLang="ko-KR" baseline="0" smtClean="0"/>
              <a:t>.</a:t>
            </a:r>
          </a:p>
          <a:p>
            <a:r>
              <a:rPr lang="en-US" altLang="ko-KR" baseline="0" smtClean="0"/>
              <a:t>SQL</a:t>
            </a:r>
            <a:r>
              <a:rPr lang="ko-KR" altLang="en-US" baseline="0" smtClean="0"/>
              <a:t>이 </a:t>
            </a:r>
            <a:r>
              <a:rPr lang="en-US" altLang="ko-KR" baseline="0" smtClean="0"/>
              <a:t>DB Link</a:t>
            </a:r>
            <a:r>
              <a:rPr lang="ko-KR" altLang="en-US" baseline="0" smtClean="0"/>
              <a:t>를 통해서 원격지의 테이블이나 인덱스를 </a:t>
            </a:r>
            <a:r>
              <a:rPr lang="en-US" altLang="ko-KR" baseline="0" smtClean="0"/>
              <a:t>Access </a:t>
            </a:r>
            <a:r>
              <a:rPr lang="ko-KR" altLang="en-US" baseline="0" smtClean="0"/>
              <a:t>할 경우도 원격 데이터베이스의 해당 </a:t>
            </a:r>
            <a:r>
              <a:rPr lang="en-US" altLang="ko-KR" baseline="0" smtClean="0"/>
              <a:t>Object</a:t>
            </a:r>
            <a:r>
              <a:rPr lang="ko-KR" altLang="en-US" baseline="0" smtClean="0"/>
              <a:t>에 </a:t>
            </a:r>
            <a:r>
              <a:rPr lang="en-US" altLang="ko-KR" baseline="0" smtClean="0"/>
              <a:t>“</a:t>
            </a:r>
            <a:r>
              <a:rPr lang="en-US" altLang="ko-KR" baseline="0" err="1" smtClean="0"/>
              <a:t>Object@DBLink</a:t>
            </a:r>
            <a:r>
              <a:rPr lang="en-US" altLang="ko-KR" baseline="0" smtClean="0"/>
              <a:t>” </a:t>
            </a:r>
            <a:r>
              <a:rPr lang="ko-KR" altLang="en-US" baseline="0" smtClean="0"/>
              <a:t>형태로 표시된다</a:t>
            </a:r>
            <a:r>
              <a:rPr lang="en-US" altLang="ko-KR" baseline="0" smtClean="0"/>
              <a:t>.</a:t>
            </a:r>
          </a:p>
          <a:p>
            <a:r>
              <a:rPr lang="ko-KR" altLang="en-US" baseline="0" smtClean="0"/>
              <a:t>뷰에 대한 플랜을 보기 위해서는 뷰의 </a:t>
            </a:r>
            <a:r>
              <a:rPr lang="en-US" altLang="ko-KR" baseline="0" smtClean="0"/>
              <a:t>base</a:t>
            </a:r>
            <a:r>
              <a:rPr lang="ko-KR" altLang="en-US" baseline="0" smtClean="0"/>
              <a:t>가 되는 테이블에 대한 </a:t>
            </a:r>
            <a:r>
              <a:rPr lang="en-US" altLang="ko-KR" baseline="0" smtClean="0"/>
              <a:t>select </a:t>
            </a:r>
            <a:r>
              <a:rPr lang="ko-KR" altLang="en-US" baseline="0" smtClean="0"/>
              <a:t>권한까지 있어야 플랜 보기가 가능하다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102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하나의 실행 계획은 다수의 실행</a:t>
            </a:r>
            <a:r>
              <a:rPr lang="ko-KR" altLang="en-US" baseline="0" smtClean="0"/>
              <a:t> 단계의 합이며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각 단계가 실행 계획 표현의 규칙에 따라 순차적으로 실행된다</a:t>
            </a:r>
            <a:r>
              <a:rPr lang="en-US" altLang="ko-KR" baseline="0" smtClean="0"/>
              <a:t>. </a:t>
            </a:r>
          </a:p>
          <a:p>
            <a:r>
              <a:rPr lang="ko-KR" altLang="en-US" baseline="0" smtClean="0"/>
              <a:t>실행 계획 </a:t>
            </a:r>
            <a:r>
              <a:rPr lang="ko-KR" altLang="en-US" baseline="0" err="1" smtClean="0"/>
              <a:t>트리에서</a:t>
            </a:r>
            <a:r>
              <a:rPr lang="ko-KR" altLang="en-US" baseline="0" smtClean="0"/>
              <a:t> 하나의 가지는 각각 하나씩의 실행 단계를 표시한다</a:t>
            </a:r>
            <a:r>
              <a:rPr lang="en-US" altLang="ko-KR" baseline="0" smtClean="0"/>
              <a:t>.</a:t>
            </a:r>
          </a:p>
          <a:p>
            <a:r>
              <a:rPr lang="ko-KR" altLang="en-US" baseline="0" smtClean="0"/>
              <a:t>상세 정보보기는 테이블에 대한 통계 정보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테이블의 </a:t>
            </a:r>
            <a:r>
              <a:rPr lang="ko-KR" altLang="en-US" baseline="0" err="1" smtClean="0"/>
              <a:t>컬럼</a:t>
            </a:r>
            <a:r>
              <a:rPr lang="en-US" altLang="ko-KR" baseline="0" smtClean="0"/>
              <a:t>, </a:t>
            </a:r>
            <a:r>
              <a:rPr lang="ko-KR" altLang="en-US" baseline="0" smtClean="0"/>
              <a:t>인덱스의 구성 </a:t>
            </a:r>
            <a:r>
              <a:rPr lang="ko-KR" altLang="en-US" baseline="0" err="1" smtClean="0"/>
              <a:t>컬럼과</a:t>
            </a:r>
            <a:r>
              <a:rPr lang="ko-KR" altLang="en-US" baseline="0" smtClean="0"/>
              <a:t>  통계정보를 보여준다</a:t>
            </a:r>
            <a:r>
              <a:rPr lang="en-US" altLang="ko-KR" baseline="0" smtClean="0"/>
              <a:t>. </a:t>
            </a:r>
          </a:p>
          <a:p>
            <a:r>
              <a:rPr lang="en-US" altLang="ko-KR" baseline="0" smtClean="0"/>
              <a:t>DB Link</a:t>
            </a:r>
            <a:r>
              <a:rPr lang="ko-KR" altLang="en-US" baseline="0" smtClean="0"/>
              <a:t>를 통한 실행계획이 수립될 경우 해당 </a:t>
            </a:r>
            <a:r>
              <a:rPr lang="en-US" altLang="ko-KR" baseline="0" smtClean="0"/>
              <a:t>DB Link</a:t>
            </a:r>
            <a:r>
              <a:rPr lang="ko-KR" altLang="en-US" baseline="0" smtClean="0"/>
              <a:t>의 이름과</a:t>
            </a:r>
            <a:r>
              <a:rPr lang="en-US" altLang="ko-KR" baseline="0" smtClean="0"/>
              <a:t> </a:t>
            </a:r>
            <a:r>
              <a:rPr lang="ko-KR" altLang="en-US" baseline="0" smtClean="0"/>
              <a:t>원격 데이터베이스의 </a:t>
            </a:r>
            <a:r>
              <a:rPr lang="en-US" altLang="ko-KR" baseline="0" smtClean="0"/>
              <a:t>SID</a:t>
            </a:r>
            <a:r>
              <a:rPr lang="ko-KR" altLang="en-US" baseline="0" smtClean="0"/>
              <a:t>가 동일하면 오브젝트의 상세 정보를 확인 할 수 있다</a:t>
            </a:r>
            <a:r>
              <a:rPr lang="en-US" altLang="ko-KR" baseline="0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&lt;Local File&gt;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로컬 파일은 다음과 같은 상황에서 사용한다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데이터베이스가 설치된 시스템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(Windows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계열 시스템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오렌지를 실행하는 경우</a:t>
            </a: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데이터베이스가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Windows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계열의 서버에 설치되어 있고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폴더가 공유 폴더로 접근이 가능한 경우</a:t>
            </a: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데이터베이스의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디렉토리가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NFS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과 같은 원격 파일 시스템으로 접근이 가능한 경우</a:t>
            </a:r>
          </a:p>
          <a:p>
            <a:pPr latinLnBrk="0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로컬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File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선택한 경우 아래와 같은 다이얼로그가 나타난다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화면 상단의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트리에서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접속된 데이터베이스의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디렉토리를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선택하고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하단에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“Trace Name Format”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 트레이스 파일의 형식을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NT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경우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Trace Name Format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Oracle10g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경우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&lt;SID&gt;_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ora_%d.trc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(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예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: orcl_ora_1123.trc)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사용하며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UNIX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서버인 경우는 해당 데이터베이스의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트레이스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형식에 맞게 설정하고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OK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atinLnBrk="0"/>
            <a:endParaRPr lang="en-US" altLang="ko-KR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&lt;FTP&gt;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FTP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데이터베이스 서버가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FTP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프로토콜을 지원하고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FTP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통해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트레이스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파일 읽기를 지원하는 경우에 사용이 가능하다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FTP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선택하면 서버 명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OS User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Password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그리고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트레이스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형식 등을 설정하는 다이얼로그가 나타난다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Server Name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과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dir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 오렌지가 정상적으로 설치된 경우 자동으로 설정된다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서버 명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User, Password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최대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256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자까지 설정 가능하며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Port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1~65000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까지 정수로 입력 가능하다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특히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Trace Name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설정 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Unix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버전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플랫폼 등에 따라서 형식이 달라질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그러므로 해당 </a:t>
            </a:r>
            <a:r>
              <a:rPr 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디렉토리에서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직접 파일 형식을 확인하고 설정할 것을 권장한다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Trace Name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은 최대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256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자까지 지원한다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atinLnBrk="0"/>
            <a:r>
              <a:rPr lang="en-US" altLang="ko-KR" sz="1200" b="1" kern="120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FTP </a:t>
            </a:r>
            <a:r>
              <a:rPr lang="ko-KR" altLang="en-US" sz="1200" b="1" kern="120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서버가 윈도우즈 </a:t>
            </a:r>
            <a:r>
              <a:rPr lang="en-US" altLang="ko-KR" sz="1200" b="1" kern="120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OS</a:t>
            </a:r>
            <a:r>
              <a:rPr lang="en-US" altLang="ko-KR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인 경우는 </a:t>
            </a:r>
            <a:r>
              <a:rPr lang="en-US" altLang="ko-KR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 dir </a:t>
            </a:r>
            <a:r>
              <a:rPr lang="ko-KR" altLang="en-US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지정할때 드라이브 문자를 제거하고 </a:t>
            </a:r>
            <a:r>
              <a:rPr lang="en-US" altLang="ko-KR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ftp root </a:t>
            </a:r>
            <a:r>
              <a:rPr lang="ko-KR" altLang="en-US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디렉토리를 기준으로 하여 </a:t>
            </a:r>
            <a:r>
              <a:rPr lang="en-US" altLang="ko-KR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udump dir </a:t>
            </a:r>
            <a:r>
              <a:rPr lang="ko-KR" altLang="en-US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를 입력해야 한다</a:t>
            </a:r>
            <a:r>
              <a:rPr lang="en-US" altLang="ko-KR" sz="1200" b="1" kern="1200" baseline="0" smtClean="0">
                <a:solidFill>
                  <a:srgbClr val="FF0000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atinLnBrk="0"/>
            <a:endParaRPr lang="ko-KR" altLang="en-US" sz="1200" b="1" kern="1200" smtClean="0">
              <a:solidFill>
                <a:srgbClr val="FF0000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&lt;Trace Level&gt;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오라클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데이터베이스의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트레이스는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4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개의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Level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중 하나를 사용하여 생성된다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오렌지에서는 메뉴 </a:t>
            </a:r>
            <a:r>
              <a:rPr lang="en-US" altLang="ko-KR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 pitchFamily="2" charset="2"/>
              </a:rPr>
              <a:t>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[Option]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  <a:sym typeface="Wingdings" pitchFamily="2" charset="2"/>
              </a:rPr>
              <a:t> [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Trace Level]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에서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4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개의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Level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중 하나를 선택할 수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Trace Level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을 설정하지 않으면 기본적으로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Level 1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 선택된다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0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각 레벨에 따라 표시되는 정보는 다음과 같다</a:t>
            </a: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Level 1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실행 계획과 실행시의 통계 정보</a:t>
            </a: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Level 4 : Level 1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정보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+ Bind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변수정보</a:t>
            </a:r>
          </a:p>
          <a:p>
            <a:pPr latinLnBrk="0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Level 8 : Level 1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정보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+ Waits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정보</a:t>
            </a: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􀂾 Level 12 : Level 1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정보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+ Bind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변수정보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+ Waits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정보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툴바의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Show Trace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클릭하면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의 실행이 종료된 후 화면 하단의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[Trace]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탭에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Parse, Execute, Fetch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등의 각 단계의 통계 값들과 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SQL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문장이 실제 실행된 액세스 패스 정보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Wait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이벤트 정보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 </a:t>
            </a:r>
            <a:r>
              <a:rPr lang="ko-KR" altLang="en-US" sz="1200" kern="120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바인드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변수 값에 대한 정보 등이 나타난다</a:t>
            </a:r>
            <a:r>
              <a:rPr 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Trace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정보를 보기 위해서는 접속한 계정이 </a:t>
            </a:r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alter session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권한을 가지고 있어야 하며 아래와 같이 권한을 줄 수 있다</a:t>
            </a:r>
            <a:endParaRPr lang="en-US" altLang="ko-KR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kern="120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 </a:t>
            </a:r>
            <a:r>
              <a:rPr lang="en-US" altLang="ko-KR" sz="1200" kern="1200" baseline="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grant alter session to </a:t>
            </a:r>
            <a:r>
              <a:rPr lang="en-US" altLang="ko-KR" sz="1200" kern="1200" baseline="0" dirty="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scott</a:t>
            </a:r>
            <a:r>
              <a:rPr lang="en-US" altLang="ko-KR" sz="1200" kern="1200" baseline="0" dirty="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;</a:t>
            </a:r>
            <a:endParaRPr lang="ko-KR" altLang="en-US" sz="1200" kern="1200" dirty="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108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Orange Configuration Admin </a:t>
            </a:r>
            <a:r>
              <a:rPr lang="ko-KR" altLang="en-US" smtClean="0"/>
              <a:t>프로그램을 이용하여 오렌지 스키마를 생성하는 방법을 살펴보도록 하겠습니다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109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110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111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D7C98-FF31-43CE-9C0C-AA7248CFD806}" type="slidenum">
              <a:rPr lang="ko-KR" altLang="en-US" smtClean="0"/>
              <a:pPr/>
              <a:t>112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113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&lt;How long does it take?&gt;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consider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쿼리 실행시간을 무시하고 검색한다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Critical : 0.1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 이상 걸린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OLTP : 1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 이상 걸린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Online Batch : 10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초 이상 걸린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Specify Time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임의의 시간으로 검색하고자 할 때 사용한다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&lt;How many read blocks?&gt;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consider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읽은 블록 개수를 무시하고 검색한다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Small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읽은 블록의 개수가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1000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개 이상인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Medium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읽은 블록의 개수가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10000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개 이상인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Large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읽은 블록의 개수가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100000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개 이상인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Specify blocks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임의의 읽은 블록 개수로 검색하고자 할 때 사용한다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&lt;What times was executed?&gt;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Don’t consider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실행 회수를 무시하고 검색한다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Literal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단지 한번만 실행된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Rare : 10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번 이하로 실행된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Frequent : 100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번 이상 실행된 쿼리를 찾고 싶을 때 선택한다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Specify Executions :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임의의 실행 횟수를 가진 쿼리를 찾고 싶을 때 사용한다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atinLnBrk="1"/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 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en-US" sz="1200" b="1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&lt;Which word is included?&gt;</a:t>
            </a:r>
            <a:endParaRPr lang="ko-KR" altLang="en-US" sz="1200" b="1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/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특정 단어가 포함된 쿼리를 찾고 싶을 때 단어를 입력한다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114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latinLnBrk="1">
              <a:buFontTx/>
              <a:buChar char="-"/>
            </a:pP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검색 조건을 입력한 후에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Search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버튼을 클릭하여 검색을 시작한다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>
              <a:buFontTx/>
              <a:buChar char="-"/>
            </a:pP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>
              <a:buFontTx/>
              <a:buChar char="-"/>
            </a:pP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동일한 조건으로 다시 검색하고자 하는 경우에는 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[Action]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-&gt; [Refresh List]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메뉴를 선택하거나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SQL Monitor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툴바에서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새로 고침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아이콘을 클릭한다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>
              <a:buFontTx/>
              <a:buChar char="-"/>
            </a:pP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>
              <a:buFontTx/>
              <a:buChar char="-"/>
            </a:pP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칼럼과 칼럼 사이의 세로선을 좌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,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우로 드래그 하여 칼럼 사이즈를 조정할 수 있으며 칼럼 순서를 변경할 수도 있고 특정 칼럼을 상단으로 드래그 하여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그룹핑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할 수도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 </a:t>
            </a:r>
          </a:p>
          <a:p>
            <a:pPr lvl="0" latinLnBrk="1">
              <a:buFontTx/>
              <a:buChar char="-"/>
            </a:pP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>
              <a:buFontTx/>
              <a:buChar char="-"/>
            </a:pP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칼럼헤더를 마우스 왼쪽 버튼으로 드래그 하여 칼럼 헤더 밖에 </a:t>
            </a:r>
            <a:r>
              <a:rPr lang="ko-KR" altLang="en-US" sz="1200" kern="1200" err="1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드랍하여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 칼럼을 사라지게 할 수도 있고 마우스 오른쪽 버튼으로 클릭하여 나타난 팝업메뉴를 통하여 특정 칼럼을 나타나게 할 수도 있고 사라지게 할 수도 있다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>
              <a:buFontTx/>
              <a:buChar char="-"/>
            </a:pPr>
            <a:endParaRPr lang="ko-KR" altLang="en-US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  <a:p>
            <a:pPr lvl="0" latinLnBrk="1">
              <a:buFontTx/>
              <a:buChar char="-"/>
            </a:pP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[Option] -&gt; [Preview Mode] </a:t>
            </a:r>
            <a:r>
              <a:rPr lang="ko-KR" alt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메뉴를 체크해 놓으면 쿼리를 파란색 문장으로 볼 수 있어서 알아보기 쉽다</a:t>
            </a:r>
            <a:r>
              <a:rPr lang="en-US" sz="1200" kern="1200" smtClean="0">
                <a:solidFill>
                  <a:schemeClr val="tx1"/>
                </a:solidFill>
                <a:latin typeface="Optima" pitchFamily="2" charset="2"/>
                <a:ea typeface="가는각진제목체" pitchFamily="18" charset="-127"/>
                <a:cs typeface="+mn-cs"/>
              </a:rPr>
              <a:t>.</a:t>
            </a:r>
          </a:p>
          <a:p>
            <a:pPr lvl="0" latinLnBrk="1">
              <a:buFontTx/>
              <a:buChar char="-"/>
            </a:pPr>
            <a:endParaRPr lang="en-US" altLang="ko-KR" sz="1200" kern="1200" smtClean="0">
              <a:solidFill>
                <a:schemeClr val="tx1"/>
              </a:solidFill>
              <a:latin typeface="Optima" pitchFamily="2" charset="2"/>
              <a:ea typeface="가는각진제목체" pitchFamily="18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115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- </a:t>
            </a:r>
            <a:r>
              <a:rPr lang="ko-KR" altLang="en-US" smtClean="0"/>
              <a:t>검색되는 </a:t>
            </a:r>
            <a:r>
              <a:rPr lang="en-US" altLang="ko-KR" smtClean="0"/>
              <a:t>sql </a:t>
            </a:r>
            <a:r>
              <a:rPr lang="ko-KR" altLang="en-US" smtClean="0"/>
              <a:t>문장의 길이를 옵션에서 지정할 수 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116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- </a:t>
            </a:r>
            <a:r>
              <a:rPr lang="ko-KR" altLang="en-US" smtClean="0"/>
              <a:t>검색 결과를 엑셀로 저장할 수 있다</a:t>
            </a:r>
            <a:r>
              <a:rPr lang="en-US" altLang="ko-KR" smtClean="0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117</a:t>
            </a:fld>
            <a:endParaRPr lang="ko-KR" altLang="ko-KR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SQL</a:t>
            </a:r>
            <a:r>
              <a:rPr lang="en-US" altLang="ko-KR" baseline="0" smtClean="0"/>
              <a:t> Monitor </a:t>
            </a:r>
            <a:r>
              <a:rPr lang="ko-KR" altLang="en-US" baseline="0" smtClean="0"/>
              <a:t>툴에서 </a:t>
            </a:r>
            <a:r>
              <a:rPr lang="en-US" altLang="ko-KR" baseline="0" smtClean="0"/>
              <a:t>Plan Tool </a:t>
            </a:r>
            <a:r>
              <a:rPr lang="ko-KR" altLang="en-US" baseline="0" smtClean="0"/>
              <a:t>로 연동하게 되면</a:t>
            </a:r>
            <a:endParaRPr lang="en-US" altLang="ko-KR" baseline="0" smtClean="0"/>
          </a:p>
          <a:p>
            <a:r>
              <a:rPr lang="ko-KR" altLang="en-US" baseline="0" smtClean="0"/>
              <a:t>서버 버전이 </a:t>
            </a:r>
            <a:r>
              <a:rPr lang="en-US" altLang="ko-KR" baseline="0" smtClean="0"/>
              <a:t>9i </a:t>
            </a:r>
            <a:r>
              <a:rPr lang="ko-KR" altLang="en-US" baseline="0" smtClean="0"/>
              <a:t>이상인 경우 </a:t>
            </a:r>
            <a:r>
              <a:rPr lang="en-US" altLang="ko-KR" baseline="0" smtClean="0"/>
              <a:t>runtime plan </a:t>
            </a:r>
            <a:r>
              <a:rPr lang="ko-KR" altLang="en-US" baseline="0" smtClean="0"/>
              <a:t>을 제공하며 </a:t>
            </a:r>
            <a:r>
              <a:rPr lang="en-US" altLang="ko-KR" baseline="0" smtClean="0"/>
              <a:t>10g </a:t>
            </a:r>
            <a:r>
              <a:rPr lang="ko-KR" altLang="en-US" baseline="0" smtClean="0"/>
              <a:t>이상인 경우 바인드 변수값을 제공한다</a:t>
            </a:r>
            <a:r>
              <a:rPr lang="en-US" altLang="ko-KR" baseline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86BBA-4100-4DA3-8893-65C81241609E}" type="slidenum">
              <a:rPr lang="en-US" altLang="ko-KR" smtClean="0"/>
              <a:pPr/>
              <a:t>118</a:t>
            </a:fld>
            <a:endParaRPr lang="ko-KR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0" y="6640513"/>
            <a:ext cx="9906000" cy="2174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297738" y="333375"/>
            <a:ext cx="2344737" cy="583247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61938" y="333375"/>
            <a:ext cx="6883400" cy="583247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61938" y="333375"/>
            <a:ext cx="9380537" cy="5746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125538"/>
            <a:ext cx="4511675" cy="5040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5121275" y="1125538"/>
            <a:ext cx="4511675" cy="24431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5121275" y="3721100"/>
            <a:ext cx="4511675" cy="24447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61938" y="333375"/>
            <a:ext cx="9380537" cy="5746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457200" y="1125538"/>
            <a:ext cx="4511675" cy="5040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121275" y="1125538"/>
            <a:ext cx="4511675" cy="50403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ea typeface="새굴림" pitchFamily="18" charset="-127"/>
              </a:defRPr>
            </a:lvl1pPr>
            <a:lvl2pPr>
              <a:defRPr>
                <a:latin typeface="+mn-lt"/>
                <a:ea typeface="새굴림" pitchFamily="18" charset="-127"/>
              </a:defRPr>
            </a:lvl2pPr>
            <a:lvl3pPr>
              <a:defRPr>
                <a:latin typeface="+mn-lt"/>
                <a:ea typeface="새굴림" pitchFamily="18" charset="-127"/>
              </a:defRPr>
            </a:lvl3pPr>
            <a:lvl4pPr>
              <a:defRPr>
                <a:latin typeface="+mn-lt"/>
                <a:ea typeface="새굴림" pitchFamily="18" charset="-127"/>
              </a:defRPr>
            </a:lvl4pPr>
            <a:lvl5pPr>
              <a:defRPr>
                <a:latin typeface="+mn-lt"/>
                <a:ea typeface="새굴림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125538"/>
            <a:ext cx="4511675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121275" y="1125538"/>
            <a:ext cx="4511675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906000" cy="333375"/>
          </a:xfrm>
          <a:prstGeom prst="rect">
            <a:avLst/>
          </a:prstGeom>
          <a:gradFill rotWithShape="1">
            <a:gsLst>
              <a:gs pos="0">
                <a:srgbClr val="FF6600">
                  <a:alpha val="69000"/>
                </a:srgbClr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185738" indent="-185738"/>
            <a:endParaRPr lang="ko-KR" altLang="ko-KR" sz="1600" b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261938" y="333375"/>
            <a:ext cx="9380537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25538"/>
            <a:ext cx="91757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4770438" y="6524625"/>
            <a:ext cx="365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latinLnBrk="1" hangingPunct="1">
              <a:buFontTx/>
              <a:buNone/>
            </a:pPr>
            <a:fld id="{758AF7AC-0599-4DFF-9F37-9D9ED171D195}" type="slidenum">
              <a:rPr kumimoji="1" lang="en-US" altLang="ko-KR" sz="1000" b="0">
                <a:solidFill>
                  <a:schemeClr val="bg2"/>
                </a:solidFill>
              </a:rPr>
              <a:pPr algn="l" eaLnBrk="1" latinLnBrk="1" hangingPunct="1">
                <a:buFontTx/>
                <a:buNone/>
              </a:pPr>
              <a:t>‹#›</a:t>
            </a:fld>
            <a:endParaRPr kumimoji="1" lang="en-US" altLang="ko-KR" sz="1000" b="0">
              <a:solidFill>
                <a:schemeClr val="bg2"/>
              </a:solidFill>
            </a:endParaRPr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auto">
          <a:xfrm>
            <a:off x="0" y="6442075"/>
            <a:ext cx="9906000" cy="1588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055" name="Text Box 31"/>
          <p:cNvSpPr txBox="1">
            <a:spLocks noChangeArrowheads="1"/>
          </p:cNvSpPr>
          <p:nvPr/>
        </p:nvSpPr>
        <p:spPr bwMode="auto">
          <a:xfrm>
            <a:off x="7761288" y="0"/>
            <a:ext cx="3182937" cy="336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85738" indent="-185738" algn="l"/>
            <a:r>
              <a:rPr kumimoji="1" lang="en-US" altLang="ko-KR" sz="1600">
                <a:solidFill>
                  <a:schemeClr val="bg1"/>
                </a:solidFill>
              </a:rPr>
              <a:t>Orange for Oracle</a:t>
            </a:r>
          </a:p>
        </p:txBody>
      </p:sp>
      <p:pic>
        <p:nvPicPr>
          <p:cNvPr id="1058" name="Picture 34" descr="웨어밸리로고_작은거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091613" y="6467475"/>
            <a:ext cx="814387" cy="3905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새굴림" pitchFamily="18" charset="-127"/>
          <a:ea typeface="새굴림" pitchFamily="18" charset="-127"/>
        </a:defRPr>
      </a:lvl9pPr>
    </p:titleStyle>
    <p:bodyStyle>
      <a:lvl1pPr marL="274638" indent="-274638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tx1"/>
        </a:buClr>
        <a:buFont typeface="Wingdings" pitchFamily="2" charset="2"/>
        <a:buChar char="q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65113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chemeClr val="tx1"/>
        </a:buClr>
        <a:buFont typeface="Wingdings" pitchFamily="2" charset="2"/>
        <a:buChar char="l"/>
        <a:defRPr sz="1400" b="1">
          <a:solidFill>
            <a:schemeClr val="tx1"/>
          </a:solidFill>
          <a:latin typeface="+mn-lt"/>
          <a:ea typeface="+mn-ea"/>
        </a:defRPr>
      </a:lvl2pPr>
      <a:lvl3pPr marL="1127125" indent="-228600" algn="l" rtl="0" eaLnBrk="0" fontAlgn="base" hangingPunct="0">
        <a:lnSpc>
          <a:spcPct val="95000"/>
        </a:lnSpc>
        <a:spcBef>
          <a:spcPct val="25000"/>
        </a:spcBef>
        <a:spcAft>
          <a:spcPct val="0"/>
        </a:spcAft>
        <a:buClr>
          <a:srgbClr val="034096"/>
        </a:buClr>
        <a:buFont typeface="Wingdings" pitchFamily="2" charset="2"/>
        <a:buChar char="ü"/>
        <a:defRPr sz="1400">
          <a:solidFill>
            <a:schemeClr val="tx1"/>
          </a:solidFill>
          <a:latin typeface="+mn-lt"/>
          <a:ea typeface="+mn-ea"/>
        </a:defRPr>
      </a:lvl3pPr>
      <a:lvl4pPr marL="1535113" indent="-228600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Font typeface="Wingdings" pitchFamily="2" charset="2"/>
        <a:buChar char="Ø"/>
        <a:defRPr sz="1400">
          <a:solidFill>
            <a:schemeClr val="tx1"/>
          </a:solidFill>
          <a:latin typeface="+mn-lt"/>
          <a:ea typeface="+mn-ea"/>
        </a:defRPr>
      </a:lvl4pPr>
      <a:lvl5pPr marL="1943100" indent="-228600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Font typeface="Wingdings" pitchFamily="2" charset="2"/>
        <a:buChar char="§"/>
        <a:defRPr sz="1200">
          <a:solidFill>
            <a:schemeClr val="tx1"/>
          </a:solidFill>
          <a:latin typeface="+mn-lt"/>
          <a:ea typeface="+mn-ea"/>
        </a:defRPr>
      </a:lvl5pPr>
      <a:lvl6pPr marL="2400300" indent="-228600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Font typeface="Wingdings" pitchFamily="2" charset="2"/>
        <a:buChar char="§"/>
        <a:defRPr sz="1200">
          <a:solidFill>
            <a:schemeClr val="tx1"/>
          </a:solidFill>
          <a:latin typeface="+mn-lt"/>
          <a:ea typeface="+mn-ea"/>
        </a:defRPr>
      </a:lvl6pPr>
      <a:lvl7pPr marL="2857500" indent="-228600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Font typeface="Wingdings" pitchFamily="2" charset="2"/>
        <a:buChar char="§"/>
        <a:defRPr sz="1200">
          <a:solidFill>
            <a:schemeClr val="tx1"/>
          </a:solidFill>
          <a:latin typeface="+mn-lt"/>
          <a:ea typeface="+mn-ea"/>
        </a:defRPr>
      </a:lvl7pPr>
      <a:lvl8pPr marL="3314700" indent="-228600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Font typeface="Wingdings" pitchFamily="2" charset="2"/>
        <a:buChar char="§"/>
        <a:defRPr sz="1200">
          <a:solidFill>
            <a:schemeClr val="tx1"/>
          </a:solidFill>
          <a:latin typeface="+mn-lt"/>
          <a:ea typeface="+mn-ea"/>
        </a:defRPr>
      </a:lvl8pPr>
      <a:lvl9pPr marL="3771900" indent="-228600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Font typeface="Wingdings" pitchFamily="2" charset="2"/>
        <a:buChar char="§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김경수\바탕 화면\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44" y="1000108"/>
            <a:ext cx="8863806" cy="533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95546" y="2643182"/>
            <a:ext cx="62151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500" b="1" smtClean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ORANGE</a:t>
            </a:r>
            <a:r>
              <a:rPr lang="en-US" altLang="ko-KR" sz="3500" b="1" smtClean="0">
                <a:solidFill>
                  <a:srgbClr val="00B050"/>
                </a:solidFill>
              </a:rPr>
              <a:t> 5.0 </a:t>
            </a:r>
          </a:p>
          <a:p>
            <a:pPr algn="r"/>
            <a:r>
              <a:rPr lang="en-US" altLang="ko-KR" sz="3500" b="1" smtClean="0">
                <a:solidFill>
                  <a:srgbClr val="00B050"/>
                </a:solidFill>
              </a:rPr>
              <a:t>Get Started</a:t>
            </a:r>
            <a:endParaRPr lang="ko-KR" altLang="en-US" sz="3500" b="1">
              <a:solidFill>
                <a:srgbClr val="00B05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089528" y="4214818"/>
            <a:ext cx="184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738818" y="5000636"/>
            <a:ext cx="3225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6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6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0309" y="3929066"/>
            <a:ext cx="2262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Created : 2011. 03. 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38554" y="1714488"/>
            <a:ext cx="52517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Orange Schema </a:t>
            </a:r>
            <a:r>
              <a:rPr lang="ko-KR" altLang="en-US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생성</a:t>
            </a:r>
            <a:endParaRPr lang="ko-KR" altLang="en-US" sz="4000" b="1">
              <a:solidFill>
                <a:srgbClr val="339933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100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810124" y="1928802"/>
            <a:ext cx="284404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Plan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4660916"/>
          </a:xfrm>
        </p:spPr>
        <p:txBody>
          <a:bodyPr/>
          <a:lstStyle/>
          <a:p>
            <a:r>
              <a:rPr lang="en-US" altLang="ko-KR" sz="2200" smtClean="0"/>
              <a:t>Plan Tool?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개발자와 </a:t>
            </a:r>
            <a:r>
              <a:rPr lang="en-US" altLang="ko-KR" sz="1800" smtClean="0"/>
              <a:t>DBA</a:t>
            </a:r>
            <a:r>
              <a:rPr lang="ko-KR" altLang="en-US" sz="1800" smtClean="0"/>
              <a:t>가 어플리케이션 튜닝 시 실시간으로 트레이스 정보를 </a:t>
            </a:r>
            <a:r>
              <a:rPr lang="en-US" altLang="ko-KR" sz="1800" smtClean="0"/>
              <a:t>LOCAL DB, REMOTE DB</a:t>
            </a:r>
            <a:r>
              <a:rPr lang="ko-KR" altLang="en-US" sz="1800" smtClean="0"/>
              <a:t>에 따라 </a:t>
            </a:r>
            <a:r>
              <a:rPr lang="en-US" altLang="ko-KR" sz="1800" smtClean="0"/>
              <a:t>LEVEL </a:t>
            </a:r>
            <a:r>
              <a:rPr lang="ko-KR" altLang="en-US" sz="1800" smtClean="0"/>
              <a:t>별로 설정 획득하여 실행 계획을 쉽게 볼 수 있도록 제공한다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ko-KR" altLang="en-US" sz="1800" smtClean="0"/>
              <a:t>오브젝트에 대한 상제 정보</a:t>
            </a:r>
            <a:r>
              <a:rPr lang="en-US" altLang="ko-KR" sz="1800" smtClean="0"/>
              <a:t>(</a:t>
            </a:r>
            <a:r>
              <a:rPr lang="ko-KR" altLang="en-US" sz="1800" smtClean="0"/>
              <a:t>통계정보</a:t>
            </a:r>
            <a:r>
              <a:rPr lang="en-US" altLang="ko-KR" sz="1800" smtClean="0"/>
              <a:t>, </a:t>
            </a:r>
            <a:r>
              <a:rPr lang="ko-KR" altLang="en-US" sz="1800" smtClean="0"/>
              <a:t>인덱스의 존재여부 및 인덱스의 </a:t>
            </a:r>
            <a:r>
              <a:rPr lang="ko-KR" altLang="en-US" sz="1800" err="1" smtClean="0"/>
              <a:t>컬럼</a:t>
            </a:r>
            <a:r>
              <a:rPr lang="en-US" altLang="ko-KR" sz="1800" smtClean="0"/>
              <a:t>)</a:t>
            </a:r>
            <a:r>
              <a:rPr lang="ko-KR" altLang="en-US" sz="1800" smtClean="0"/>
              <a:t>을 사용자가 크기에 의해 볼 수 있도록 하여 어플리케이션 개발 및 튜닝 시 효율적인  처리를 할 수 있게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en-US" altLang="ko-KR" sz="1800" smtClean="0"/>
              <a:t>Workspace </a:t>
            </a:r>
            <a:r>
              <a:rPr lang="ko-KR" altLang="en-US" sz="1800" smtClean="0"/>
              <a:t>기능으로 서로 연관된 문서와 튜닝 과정</a:t>
            </a:r>
            <a:r>
              <a:rPr lang="en-US" altLang="ko-KR" sz="1800" smtClean="0"/>
              <a:t>, </a:t>
            </a:r>
            <a:r>
              <a:rPr lang="ko-KR" altLang="en-US" sz="1800" smtClean="0"/>
              <a:t>결과를 하나의 파일 안에 저장할 수 있도록 하여 개발의 연속성 및 문서화를 쉽게 한다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실행계획 보기</a:t>
            </a:r>
            <a:endParaRPr lang="en-US" altLang="ko-KR" smtClean="0"/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Show Plan </a:t>
            </a:r>
            <a:r>
              <a:rPr lang="ko-KR" altLang="en-US" sz="1600" b="0" smtClean="0"/>
              <a:t>아이콘을 클릭하거나 </a:t>
            </a:r>
            <a:r>
              <a:rPr lang="en-US" altLang="ko-KR" sz="1600" b="0" smtClean="0"/>
              <a:t>(F5)</a:t>
            </a:r>
            <a:r>
              <a:rPr lang="ko-KR" altLang="en-US" sz="1600" b="0" smtClean="0"/>
              <a:t>을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작성된 </a:t>
            </a:r>
            <a:r>
              <a:rPr lang="en-US" altLang="ko-KR" sz="1600" b="0" smtClean="0"/>
              <a:t>SQL</a:t>
            </a:r>
            <a:r>
              <a:rPr lang="ko-KR" altLang="en-US" sz="1600" b="0" smtClean="0"/>
              <a:t>의 실행계획 정보를  미리 볼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290" y="2071678"/>
            <a:ext cx="6438899" cy="436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실행 계획에서 오브젝트의 상세정보 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실행단계 중에서 테이블</a:t>
            </a:r>
            <a:r>
              <a:rPr lang="en-US" altLang="ko-KR" sz="1600" b="0" smtClean="0"/>
              <a:t>, </a:t>
            </a:r>
            <a:r>
              <a:rPr lang="ko-KR" altLang="en-US" sz="1600" b="0" smtClean="0"/>
              <a:t>인덱스</a:t>
            </a:r>
            <a:r>
              <a:rPr lang="en-US" altLang="ko-KR" sz="1600" b="0" smtClean="0"/>
              <a:t>, </a:t>
            </a:r>
            <a:r>
              <a:rPr lang="ko-KR" altLang="en-US" sz="1600" b="0" smtClean="0"/>
              <a:t>파티션</a:t>
            </a:r>
            <a:r>
              <a:rPr lang="en-US" altLang="ko-KR" sz="1600" b="0" smtClean="0"/>
              <a:t>, </a:t>
            </a:r>
            <a:r>
              <a:rPr lang="ko-KR" altLang="en-US" sz="1600" b="0" smtClean="0"/>
              <a:t>클러스터 등의 접근을 표시하는 라인을 더블 클릭하면 접근하는 대상에  대한 상세 정보 화면이 나타난다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290" y="1977434"/>
            <a:ext cx="6490635" cy="441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전체 오브젝트의 상세정보 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에디터에 입력된 </a:t>
            </a:r>
            <a:r>
              <a:rPr lang="en-US" altLang="ko-KR" sz="1600" b="0" smtClean="0"/>
              <a:t>SQL</a:t>
            </a:r>
            <a:r>
              <a:rPr lang="ko-KR" altLang="en-US" sz="1600" b="0" smtClean="0"/>
              <a:t>의 실행 계획에 참여하는 모든 테이블과 인덱스의 상세 정보를 </a:t>
            </a:r>
            <a:r>
              <a:rPr lang="en-US" altLang="ko-KR" sz="1600" b="0" smtClean="0"/>
              <a:t/>
            </a:r>
            <a:br>
              <a:rPr lang="en-US" altLang="ko-KR" sz="1600" b="0" smtClean="0"/>
            </a:br>
            <a:r>
              <a:rPr lang="ko-KR" altLang="en-US" sz="1600" b="0" smtClean="0"/>
              <a:t>동시에 볼 수 있다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err="1" smtClean="0"/>
              <a:t>툴바의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Show Related Schema</a:t>
            </a:r>
            <a:r>
              <a:rPr lang="ko-KR" altLang="en-US" sz="1600" b="0" smtClean="0"/>
              <a:t>를 클릭한다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042" y="2263631"/>
            <a:ext cx="6089982" cy="418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실시간 </a:t>
            </a:r>
            <a:r>
              <a:rPr lang="ko-KR" altLang="en-US" err="1" smtClean="0"/>
              <a:t>트레이스</a:t>
            </a:r>
            <a:r>
              <a:rPr lang="ko-KR" altLang="en-US" smtClean="0"/>
              <a:t> 정보 보기</a:t>
            </a:r>
            <a:r>
              <a:rPr lang="en-US" altLang="ko-KR" smtClean="0"/>
              <a:t>(1/4)</a:t>
            </a:r>
          </a:p>
          <a:p>
            <a:pPr lvl="1"/>
            <a:r>
              <a:rPr lang="ko-KR" altLang="en-US" sz="1600" b="0" err="1" smtClean="0"/>
              <a:t>트레이스</a:t>
            </a:r>
            <a:r>
              <a:rPr lang="ko-KR" altLang="en-US" sz="1600" b="0" smtClean="0"/>
              <a:t> 정보를 보기 위해서는 우선 메뉴 </a:t>
            </a:r>
            <a:r>
              <a:rPr lang="en-US" altLang="ko-KR" sz="1600" b="0" smtClean="0"/>
              <a:t>[Option] </a:t>
            </a:r>
            <a:r>
              <a:rPr lang="en-US" altLang="ko-KR" sz="1600" b="0" smtClean="0">
                <a:sym typeface="Wingdings" pitchFamily="2" charset="2"/>
              </a:rPr>
              <a:t> [Trace Method]</a:t>
            </a:r>
            <a:r>
              <a:rPr lang="ko-KR" altLang="en-US" sz="1600" b="0" smtClean="0">
                <a:sym typeface="Wingdings" pitchFamily="2" charset="2"/>
              </a:rPr>
              <a:t>에서 로컬 파일과 </a:t>
            </a:r>
            <a:r>
              <a:rPr lang="en-US" altLang="ko-KR" sz="1600" b="0" smtClean="0">
                <a:sym typeface="Wingdings" pitchFamily="2" charset="2"/>
              </a:rPr>
              <a:t>FTP</a:t>
            </a:r>
            <a:r>
              <a:rPr lang="ko-KR" altLang="en-US" sz="1600" b="0" smtClean="0">
                <a:sym typeface="Wingdings" pitchFamily="2" charset="2"/>
              </a:rPr>
              <a:t>중 하나를 선택해야 한다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</a:p>
          <a:p>
            <a:pPr lvl="1"/>
            <a:r>
              <a:rPr lang="en-US" altLang="ko-KR" sz="1600" b="0" smtClean="0"/>
              <a:t>FTP </a:t>
            </a:r>
            <a:r>
              <a:rPr lang="ko-KR" altLang="en-US" sz="1600" b="0" smtClean="0"/>
              <a:t>로 접속한 </a:t>
            </a:r>
            <a:r>
              <a:rPr lang="en-US" altLang="ko-KR" sz="1600" b="0" smtClean="0"/>
              <a:t>DB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OS</a:t>
            </a:r>
            <a:r>
              <a:rPr lang="ko-KR" altLang="en-US" sz="1600" b="0" smtClean="0"/>
              <a:t>가 </a:t>
            </a:r>
            <a:r>
              <a:rPr lang="en-US" altLang="ko-KR" sz="1600" b="0" smtClean="0"/>
              <a:t>Windows </a:t>
            </a:r>
            <a:r>
              <a:rPr lang="ko-KR" altLang="en-US" sz="1600" b="0" smtClean="0"/>
              <a:t>인 경우는 </a:t>
            </a:r>
            <a:r>
              <a:rPr lang="en-US" altLang="ko-KR" sz="1600" b="0" smtClean="0"/>
              <a:t>FTP </a:t>
            </a:r>
            <a:r>
              <a:rPr lang="ko-KR" altLang="en-US" sz="1600" b="0" smtClean="0"/>
              <a:t>홈 </a:t>
            </a:r>
            <a:r>
              <a:rPr lang="ko-KR" altLang="en-US" sz="1600" b="0" err="1" smtClean="0"/>
              <a:t>디렉토리를</a:t>
            </a:r>
            <a:r>
              <a:rPr lang="ko-KR" altLang="en-US" sz="1600" b="0" smtClean="0"/>
              <a:t> 기준으로 한 </a:t>
            </a:r>
            <a:r>
              <a:rPr lang="en-US" altLang="ko-KR" sz="1600" b="0" err="1" smtClean="0"/>
              <a:t>udump</a:t>
            </a:r>
            <a:r>
              <a:rPr lang="en-US" altLang="ko-KR" sz="1600" b="0" smtClean="0"/>
              <a:t> </a:t>
            </a:r>
            <a:r>
              <a:rPr lang="ko-KR" altLang="en-US" sz="1600" b="0" err="1" smtClean="0"/>
              <a:t>디렉토리의</a:t>
            </a:r>
            <a:r>
              <a:rPr lang="ko-KR" altLang="en-US" sz="1600" b="0" smtClean="0"/>
              <a:t> 상대 위치로 설정해 주어야 한다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500306"/>
            <a:ext cx="2786082" cy="3647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686" y="3000372"/>
            <a:ext cx="384929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95480" y="6143644"/>
            <a:ext cx="11192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Local File&gt;</a:t>
            </a: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67446" y="5643578"/>
            <a:ext cx="699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FTP&gt;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실시간 </a:t>
            </a:r>
            <a:r>
              <a:rPr lang="ko-KR" altLang="en-US" err="1" smtClean="0"/>
              <a:t>트레이스</a:t>
            </a:r>
            <a:r>
              <a:rPr lang="ko-KR" altLang="en-US" smtClean="0"/>
              <a:t> 정보 보기</a:t>
            </a:r>
            <a:r>
              <a:rPr lang="en-US" altLang="ko-KR" smtClean="0"/>
              <a:t>(2/4)</a:t>
            </a:r>
          </a:p>
          <a:p>
            <a:pPr lvl="1"/>
            <a:r>
              <a:rPr lang="ko-KR" altLang="en-US" sz="1600" b="0" err="1" smtClean="0"/>
              <a:t>오라클</a:t>
            </a:r>
            <a:r>
              <a:rPr lang="ko-KR" altLang="en-US" sz="1600" b="0" smtClean="0"/>
              <a:t> 데이터베이스의 </a:t>
            </a:r>
            <a:r>
              <a:rPr lang="ko-KR" altLang="en-US" sz="1600" b="0" err="1" smtClean="0"/>
              <a:t>트레이스는</a:t>
            </a:r>
            <a:r>
              <a:rPr lang="ko-KR" altLang="en-US" sz="1600" b="0" smtClean="0"/>
              <a:t> </a:t>
            </a:r>
            <a:r>
              <a:rPr lang="en-US" sz="1600" b="0" smtClean="0"/>
              <a:t>4 </a:t>
            </a:r>
            <a:r>
              <a:rPr lang="ko-KR" altLang="en-US" sz="1600" b="0" smtClean="0"/>
              <a:t>개의 </a:t>
            </a:r>
            <a:r>
              <a:rPr lang="en-US" sz="1600" b="0" smtClean="0"/>
              <a:t>Level </a:t>
            </a:r>
            <a:r>
              <a:rPr lang="ko-KR" altLang="en-US" sz="1600" b="0" smtClean="0"/>
              <a:t>중 하나를 선택해서 사용한다</a:t>
            </a:r>
            <a:r>
              <a:rPr lang="en-US" sz="1600" b="0" smtClean="0"/>
              <a:t>. </a:t>
            </a:r>
            <a:endParaRPr lang="ko-KR" altLang="en-US" sz="1600" b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28" y="1928802"/>
            <a:ext cx="60960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실시간 </a:t>
            </a:r>
            <a:r>
              <a:rPr lang="ko-KR" altLang="en-US" err="1" smtClean="0"/>
              <a:t>트레이스</a:t>
            </a:r>
            <a:r>
              <a:rPr lang="ko-KR" altLang="en-US" smtClean="0"/>
              <a:t> 정보 보기</a:t>
            </a:r>
            <a:r>
              <a:rPr lang="en-US" altLang="ko-KR" smtClean="0"/>
              <a:t>(3/4)</a:t>
            </a:r>
          </a:p>
          <a:p>
            <a:pPr lvl="1"/>
            <a:r>
              <a:rPr lang="ko-KR" altLang="en-US" sz="1600" b="0" err="1" smtClean="0"/>
              <a:t>툴바의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Show Trace </a:t>
            </a:r>
            <a:r>
              <a:rPr lang="ko-KR" altLang="en-US" sz="1600" b="0" smtClean="0"/>
              <a:t>버튼을 클릭한다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1166" y="1785926"/>
            <a:ext cx="6162671" cy="463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실시간 </a:t>
            </a:r>
            <a:r>
              <a:rPr lang="ko-KR" altLang="en-US" err="1" smtClean="0"/>
              <a:t>트레이스</a:t>
            </a:r>
            <a:r>
              <a:rPr lang="ko-KR" altLang="en-US" smtClean="0"/>
              <a:t> 정보 보기</a:t>
            </a:r>
            <a:r>
              <a:rPr lang="en-US" altLang="ko-KR" smtClean="0"/>
              <a:t>(4/4)</a:t>
            </a:r>
            <a:endParaRPr lang="ko-KR" altLang="en-US" sz="1600" b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596" y="1571612"/>
            <a:ext cx="79787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r>
              <a:rPr lang="ko-KR" altLang="en-US" smtClean="0"/>
              <a:t>에서 </a:t>
            </a:r>
            <a:r>
              <a:rPr lang="en-US" altLang="ko-KR" smtClean="0"/>
              <a:t>SQL </a:t>
            </a:r>
            <a:r>
              <a:rPr lang="ko-KR" altLang="en-US" smtClean="0"/>
              <a:t>실행</a:t>
            </a:r>
            <a:endParaRPr lang="en-US" altLang="ko-KR" smtClean="0"/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SQL Run </a:t>
            </a:r>
            <a:r>
              <a:rPr lang="ko-KR" altLang="en-US" sz="1600" b="0" smtClean="0"/>
              <a:t>아이콘을 클릭한다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5414" y="1857364"/>
            <a:ext cx="66484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Schema </a:t>
            </a:r>
            <a:r>
              <a:rPr lang="ko-KR" altLang="en-US" smtClean="0"/>
              <a:t>생성</a:t>
            </a:r>
            <a:endParaRPr lang="ko-KR" altLang="en-US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5160982"/>
          </a:xfrm>
        </p:spPr>
        <p:txBody>
          <a:bodyPr/>
          <a:lstStyle/>
          <a:p>
            <a:r>
              <a:rPr lang="ko-KR" altLang="en-US" smtClean="0">
                <a:sym typeface="Wingdings" pitchFamily="2" charset="2"/>
              </a:rPr>
              <a:t>오렌지 스키마 생성이 필요한 이유</a:t>
            </a:r>
            <a:endParaRPr lang="en-US" altLang="ko-KR" smtClean="0">
              <a:sym typeface="Wingdings" pitchFamily="2" charset="2"/>
            </a:endParaRPr>
          </a:p>
          <a:p>
            <a:pPr lvl="1"/>
            <a:r>
              <a:rPr lang="ko-KR" altLang="en-US" sz="1600" smtClean="0"/>
              <a:t>오렌지 기능 </a:t>
            </a:r>
            <a:r>
              <a:rPr lang="en-US" altLang="ko-KR" sz="1600" smtClean="0"/>
              <a:t>100 % </a:t>
            </a:r>
            <a:r>
              <a:rPr lang="ko-KR" altLang="en-US" sz="1600" smtClean="0"/>
              <a:t>활용 목적 </a:t>
            </a:r>
            <a:r>
              <a:rPr lang="en-US" altLang="ko-KR" sz="1600" smtClean="0"/>
              <a:t>(PL/SQL Tool </a:t>
            </a:r>
            <a:r>
              <a:rPr lang="ko-KR" altLang="en-US" sz="1600" smtClean="0"/>
              <a:t>의 소스 잠금 기능</a:t>
            </a:r>
            <a:r>
              <a:rPr lang="en-US" altLang="ko-KR" sz="1600" smtClean="0"/>
              <a:t>)</a:t>
            </a:r>
          </a:p>
          <a:p>
            <a:pPr lvl="1"/>
            <a:r>
              <a:rPr lang="ko-KR" altLang="en-US" sz="1600" smtClean="0"/>
              <a:t>오렌지에서 사용하는 쿼리의 성능 향상 </a:t>
            </a:r>
            <a:endParaRPr lang="en-US" altLang="ko-KR" sz="1600" smtClean="0"/>
          </a:p>
          <a:p>
            <a:pPr lvl="1"/>
            <a:r>
              <a:rPr lang="ko-KR" altLang="en-US" sz="1600" smtClean="0"/>
              <a:t>권한 문제 해결 </a:t>
            </a:r>
            <a:r>
              <a:rPr lang="en-US" altLang="ko-KR" sz="1600" smtClean="0"/>
              <a:t>( </a:t>
            </a:r>
            <a:r>
              <a:rPr lang="en-US" altLang="ko-KR" sz="1600" err="1" smtClean="0"/>
              <a:t>all_segments</a:t>
            </a:r>
            <a:r>
              <a:rPr lang="en-US" altLang="ko-KR" sz="1600" smtClean="0"/>
              <a:t> </a:t>
            </a:r>
            <a:r>
              <a:rPr lang="ko-KR" altLang="en-US" sz="1600" smtClean="0"/>
              <a:t>와 같은 뷰가 없으므로 </a:t>
            </a:r>
            <a:r>
              <a:rPr lang="en-US" altLang="ko-KR" sz="1600" err="1" smtClean="0"/>
              <a:t>orange_segments</a:t>
            </a:r>
            <a:r>
              <a:rPr lang="ko-KR" altLang="en-US" sz="1600" smtClean="0"/>
              <a:t>로 대체하여 해결</a:t>
            </a:r>
            <a:r>
              <a:rPr lang="en-US" altLang="ko-KR" sz="1600" smtClean="0"/>
              <a:t>)</a:t>
            </a:r>
          </a:p>
          <a:p>
            <a:pPr lvl="1"/>
            <a:endParaRPr lang="en-US" altLang="ko-KR" smtClean="0"/>
          </a:p>
          <a:p>
            <a:r>
              <a:rPr lang="en-US" altLang="ko-KR" smtClean="0">
                <a:sym typeface="Wingdings" pitchFamily="2" charset="2"/>
              </a:rPr>
              <a:t>Orange Configuration Admin </a:t>
            </a:r>
            <a:r>
              <a:rPr lang="ko-KR" altLang="en-US" smtClean="0">
                <a:sym typeface="Wingdings" pitchFamily="2" charset="2"/>
              </a:rPr>
              <a:t>에서 서버 접속 실패 이유</a:t>
            </a:r>
            <a:endParaRPr lang="en-US" altLang="ko-KR" smtClean="0">
              <a:sym typeface="Wingdings" pitchFamily="2" charset="2"/>
            </a:endParaRPr>
          </a:p>
          <a:p>
            <a:pPr lvl="1"/>
            <a:r>
              <a:rPr lang="en-US" altLang="ko-KR" sz="1600" smtClean="0"/>
              <a:t>Sys </a:t>
            </a:r>
            <a:r>
              <a:rPr lang="ko-KR" altLang="en-US" sz="1600" smtClean="0"/>
              <a:t>패스워드 잘못 입력</a:t>
            </a:r>
            <a:r>
              <a:rPr lang="en-US" altLang="ko-KR" sz="1600" smtClean="0"/>
              <a:t>. </a:t>
            </a:r>
            <a:r>
              <a:rPr lang="ko-KR" altLang="en-US" sz="1600" smtClean="0"/>
              <a:t>특히 </a:t>
            </a:r>
            <a:r>
              <a:rPr lang="en-US" altLang="ko-KR" sz="1600" smtClean="0"/>
              <a:t>11g </a:t>
            </a:r>
            <a:r>
              <a:rPr lang="ko-KR" altLang="en-US" sz="1600" smtClean="0"/>
              <a:t>인 경우 패스워드 대소문자 정확히 입력해야 함</a:t>
            </a:r>
            <a:r>
              <a:rPr lang="en-US" altLang="ko-KR" sz="1600" smtClean="0"/>
              <a:t>.</a:t>
            </a:r>
          </a:p>
          <a:p>
            <a:pPr lvl="1"/>
            <a:r>
              <a:rPr lang="en-US" altLang="ko-KR" sz="1600" smtClean="0"/>
              <a:t>9i </a:t>
            </a:r>
            <a:r>
              <a:rPr lang="ko-KR" altLang="en-US" sz="1600" smtClean="0"/>
              <a:t>이상인 경우 </a:t>
            </a:r>
            <a:r>
              <a:rPr lang="en-US" altLang="ko-KR" sz="1600" smtClean="0"/>
              <a:t>Sys </a:t>
            </a:r>
            <a:r>
              <a:rPr lang="ko-KR" altLang="en-US" sz="1600" smtClean="0"/>
              <a:t>계정은 </a:t>
            </a:r>
            <a:r>
              <a:rPr lang="en-US" altLang="ko-KR" sz="1600" err="1" smtClean="0"/>
              <a:t>sysdba</a:t>
            </a:r>
            <a:r>
              <a:rPr lang="en-US" altLang="ko-KR" sz="1600" smtClean="0"/>
              <a:t> </a:t>
            </a:r>
            <a:r>
              <a:rPr lang="ko-KR" altLang="en-US" sz="1600" smtClean="0"/>
              <a:t>인증모드로 접속해야 하나  </a:t>
            </a:r>
            <a:r>
              <a:rPr lang="ko-KR" altLang="en-US" sz="1600" err="1" smtClean="0"/>
              <a:t>오라클</a:t>
            </a:r>
            <a:r>
              <a:rPr lang="ko-KR" altLang="en-US" sz="1600" smtClean="0"/>
              <a:t> 초기화 </a:t>
            </a:r>
            <a:r>
              <a:rPr lang="ko-KR" altLang="en-US" sz="1600" err="1" smtClean="0"/>
              <a:t>파라미터에서</a:t>
            </a:r>
            <a:r>
              <a:rPr lang="ko-KR" altLang="en-US" sz="1600" smtClean="0"/>
              <a:t> </a:t>
            </a:r>
            <a:r>
              <a:rPr lang="en-US" altLang="ko-KR" sz="1600" err="1" smtClean="0"/>
              <a:t>remote_login_passwordfile</a:t>
            </a:r>
            <a:r>
              <a:rPr lang="en-US" altLang="ko-KR" sz="1600" smtClean="0"/>
              <a:t> </a:t>
            </a:r>
            <a:r>
              <a:rPr lang="ko-KR" altLang="en-US" sz="1600" smtClean="0"/>
              <a:t>의 값이 </a:t>
            </a:r>
            <a:r>
              <a:rPr lang="en-US" altLang="ko-KR" sz="1600" smtClean="0"/>
              <a:t>exclusive</a:t>
            </a:r>
            <a:r>
              <a:rPr lang="ko-KR" altLang="en-US" sz="1600" smtClean="0"/>
              <a:t>가 아닌 경우 원격지에서 </a:t>
            </a:r>
            <a:r>
              <a:rPr lang="en-US" altLang="ko-KR" sz="1600" smtClean="0"/>
              <a:t>sys </a:t>
            </a:r>
            <a:r>
              <a:rPr lang="ko-KR" altLang="en-US" sz="1600" smtClean="0"/>
              <a:t>계정 접속을 허용하지 않는다</a:t>
            </a:r>
            <a:r>
              <a:rPr lang="en-US" altLang="ko-KR" sz="1600" smtClean="0"/>
              <a:t>.</a:t>
            </a:r>
          </a:p>
          <a:p>
            <a:pPr lvl="1"/>
            <a:r>
              <a:rPr lang="en-US" altLang="ko-KR" sz="1600" err="1" smtClean="0"/>
              <a:t>Remote_login_passwordfile</a:t>
            </a:r>
            <a:r>
              <a:rPr lang="ko-KR" altLang="en-US" sz="1600" smtClean="0"/>
              <a:t>이 </a:t>
            </a:r>
            <a:r>
              <a:rPr lang="en-US" altLang="ko-KR" sz="1600" smtClean="0"/>
              <a:t>exclusive </a:t>
            </a:r>
            <a:r>
              <a:rPr lang="ko-KR" altLang="en-US" sz="1600" smtClean="0"/>
              <a:t>인데도 접속이 안되는 이유는 서버에 패스워드 파일이 존재하지 않는 경우임</a:t>
            </a:r>
            <a:r>
              <a:rPr lang="en-US" altLang="ko-KR" sz="1600" smtClean="0"/>
              <a:t>. </a:t>
            </a:r>
            <a:r>
              <a:rPr lang="en-US" altLang="ko-KR" sz="1600" err="1" smtClean="0"/>
              <a:t>Orapwd</a:t>
            </a:r>
            <a:r>
              <a:rPr lang="en-US" altLang="ko-KR" sz="1600" smtClean="0"/>
              <a:t> </a:t>
            </a:r>
            <a:r>
              <a:rPr lang="ko-KR" altLang="en-US" sz="1600" smtClean="0"/>
              <a:t>유틸리티를 이용하여  패스워드 파일을 생성하여야 함</a:t>
            </a:r>
            <a:r>
              <a:rPr lang="en-US" altLang="ko-KR" sz="1600" smtClean="0"/>
              <a:t>.</a:t>
            </a:r>
          </a:p>
          <a:p>
            <a:pPr lvl="1"/>
            <a:endParaRPr lang="en-US" altLang="ko-KR" smtClean="0"/>
          </a:p>
          <a:p>
            <a:r>
              <a:rPr lang="ko-KR" altLang="en-US" smtClean="0">
                <a:sym typeface="Wingdings" pitchFamily="2" charset="2"/>
              </a:rPr>
              <a:t>오렌지 계정 관련</a:t>
            </a:r>
            <a:endParaRPr lang="en-US" altLang="ko-KR" smtClean="0">
              <a:sym typeface="Wingdings" pitchFamily="2" charset="2"/>
            </a:endParaRPr>
          </a:p>
          <a:p>
            <a:pPr lvl="1"/>
            <a:r>
              <a:rPr lang="ko-KR" altLang="en-US" sz="1600" smtClean="0"/>
              <a:t>오렌지 계정의 패스워드를 변경하거나 오렌지 계정을 </a:t>
            </a:r>
            <a:r>
              <a:rPr lang="en-US" altLang="ko-KR" sz="1600" smtClean="0"/>
              <a:t>lock </a:t>
            </a:r>
            <a:r>
              <a:rPr lang="ko-KR" altLang="en-US" sz="1600" smtClean="0"/>
              <a:t>해도 오렌지 스키마를 사용하는 데 전혀 지장이 없음</a:t>
            </a:r>
            <a:endParaRPr lang="en-US" altLang="ko-KR" sz="1600" smtClean="0"/>
          </a:p>
          <a:p>
            <a:pPr lvl="1"/>
            <a:endParaRPr lang="en-US" altLang="ko-K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Parsing Schema </a:t>
            </a:r>
            <a:r>
              <a:rPr lang="ko-KR" altLang="en-US" smtClean="0"/>
              <a:t>선택</a:t>
            </a:r>
            <a:endParaRPr lang="en-US" altLang="ko-KR" smtClean="0"/>
          </a:p>
          <a:p>
            <a:pPr lvl="1"/>
            <a:r>
              <a:rPr lang="ko-KR" altLang="en-US" sz="1600" b="0" smtClean="0"/>
              <a:t>현재 접속된 스키마와 다른 스키마로 바꿔서 실행 계획 또는 </a:t>
            </a:r>
            <a:r>
              <a:rPr lang="ko-KR" altLang="en-US" sz="1600" b="0" err="1" smtClean="0"/>
              <a:t>트레이스를</a:t>
            </a:r>
            <a:r>
              <a:rPr lang="ko-KR" altLang="en-US" sz="1600" b="0" smtClean="0"/>
              <a:t> 조회하거나 결과를 확인하려고 할 때 다른 스키마를 선택할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2000240"/>
            <a:ext cx="70485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Workspace </a:t>
            </a:r>
            <a:r>
              <a:rPr lang="ko-KR" altLang="en-US" smtClean="0"/>
              <a:t>이용</a:t>
            </a:r>
            <a:endParaRPr lang="en-US" altLang="ko-KR" smtClean="0"/>
          </a:p>
          <a:p>
            <a:pPr lvl="1"/>
            <a:r>
              <a:rPr lang="en-US" altLang="ko-KR" sz="1600" b="0" smtClean="0"/>
              <a:t>Plan Tool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Workspace </a:t>
            </a:r>
            <a:r>
              <a:rPr lang="ko-KR" altLang="en-US" sz="1600" b="0" smtClean="0"/>
              <a:t>은 쿼리 결과 정보를 같이 저장할 수 있다</a:t>
            </a:r>
            <a:r>
              <a:rPr lang="en-US" altLang="ko-KR" sz="1600" b="0" smtClean="0"/>
              <a:t>.</a:t>
            </a:r>
            <a:br>
              <a:rPr lang="en-US" altLang="ko-KR" sz="1600" b="0" smtClean="0"/>
            </a:br>
            <a:r>
              <a:rPr lang="en-US" altLang="ko-KR" sz="1600" b="0" smtClean="0"/>
              <a:t>(Workspace Open </a:t>
            </a:r>
            <a:r>
              <a:rPr lang="ko-KR" altLang="en-US" sz="1600" b="0" smtClean="0"/>
              <a:t>시 세션 접속 없이도 저장된 결과 확인이 가능하다</a:t>
            </a:r>
            <a:r>
              <a:rPr lang="en-US" altLang="ko-KR" sz="1600" b="0" smtClean="0"/>
              <a:t>.)</a:t>
            </a:r>
            <a:endParaRPr lang="ko-KR" altLang="en-US" sz="1600" b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000240"/>
            <a:ext cx="7176537" cy="4429156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7" name="아래쪽 화살표 6"/>
          <p:cNvSpPr/>
          <p:nvPr/>
        </p:nvSpPr>
        <p:spPr bwMode="auto">
          <a:xfrm>
            <a:off x="6738950" y="4286256"/>
            <a:ext cx="357190" cy="357190"/>
          </a:xfrm>
          <a:prstGeom prst="down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112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928802"/>
            <a:ext cx="373692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SQL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Monitor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SQL Monitor?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메모리에 저장되어 있는 </a:t>
            </a:r>
            <a:r>
              <a:rPr lang="en-US" altLang="ko-KR" sz="1800" smtClean="0"/>
              <a:t>SQL </a:t>
            </a:r>
            <a:r>
              <a:rPr lang="ko-KR" altLang="en-US" sz="1800" smtClean="0"/>
              <a:t>문장에 대하여 실행 시간</a:t>
            </a:r>
            <a:r>
              <a:rPr lang="en-US" altLang="ko-KR" sz="1800" smtClean="0"/>
              <a:t>, </a:t>
            </a:r>
            <a:r>
              <a:rPr lang="ko-KR" altLang="en-US" sz="1800" smtClean="0"/>
              <a:t>읽은 블록 개수</a:t>
            </a:r>
            <a:r>
              <a:rPr lang="en-US" altLang="ko-KR" sz="1800" smtClean="0"/>
              <a:t>, </a:t>
            </a:r>
            <a:r>
              <a:rPr lang="ko-KR" altLang="en-US" sz="1800" smtClean="0"/>
              <a:t>단위 실행당 읽은 블록 개수</a:t>
            </a:r>
            <a:r>
              <a:rPr lang="en-US" altLang="ko-KR" sz="1800" smtClean="0"/>
              <a:t>, </a:t>
            </a:r>
            <a:r>
              <a:rPr lang="ko-KR" altLang="en-US" sz="1800" smtClean="0"/>
              <a:t>실행 횟수 등 다양한 검색 조건을 통하여 악성 쿼리를 찾아주는 기능을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en-US" altLang="ko-KR" sz="1800" smtClean="0"/>
              <a:t>Plan Tool</a:t>
            </a:r>
            <a:r>
              <a:rPr lang="ko-KR" altLang="en-US" sz="1800" smtClean="0"/>
              <a:t>과 연계하여 문제가 되는 </a:t>
            </a:r>
            <a:r>
              <a:rPr lang="en-US" altLang="ko-KR" sz="1800" smtClean="0"/>
              <a:t>SQL</a:t>
            </a:r>
            <a:r>
              <a:rPr lang="ko-KR" altLang="en-US" sz="1800" smtClean="0"/>
              <a:t>의 실행계획을 살펴보고 튜닝할 수 있도록 도와준다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Monitor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검색 조건 입력하기</a:t>
            </a:r>
            <a:endParaRPr lang="en-US" altLang="ko-KR" smtClean="0"/>
          </a:p>
          <a:p>
            <a:endParaRPr lang="en-US" altLang="ko-KR" smtClean="0"/>
          </a:p>
          <a:p>
            <a:pPr lvl="1"/>
            <a:r>
              <a:rPr lang="en-US" altLang="ko-KR" sz="1600" b="0" smtClean="0"/>
              <a:t>How long does is take?</a:t>
            </a:r>
          </a:p>
          <a:p>
            <a:pPr lvl="1"/>
            <a:endParaRPr lang="en-US" altLang="ko-KR" sz="1600" b="0" smtClean="0"/>
          </a:p>
          <a:p>
            <a:pPr lvl="1"/>
            <a:r>
              <a:rPr lang="en-US" altLang="ko-KR" sz="1600" b="0" smtClean="0"/>
              <a:t>How many read blocks?</a:t>
            </a:r>
          </a:p>
          <a:p>
            <a:pPr lvl="1"/>
            <a:endParaRPr lang="en-US" altLang="ko-KR" sz="1600" b="0" smtClean="0"/>
          </a:p>
          <a:p>
            <a:pPr lvl="1"/>
            <a:r>
              <a:rPr lang="en-US" altLang="ko-KR" sz="1600" b="0" smtClean="0"/>
              <a:t>What times was executed?</a:t>
            </a:r>
          </a:p>
          <a:p>
            <a:pPr lvl="1"/>
            <a:endParaRPr lang="en-US" altLang="ko-KR" sz="1600" b="0" smtClean="0"/>
          </a:p>
          <a:p>
            <a:pPr lvl="1"/>
            <a:r>
              <a:rPr lang="en-US" altLang="ko-KR" sz="1600" b="0" smtClean="0"/>
              <a:t>Which word is included?</a:t>
            </a:r>
            <a:endParaRPr lang="ko-KR" altLang="en-US" sz="1600" b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6" y="1214422"/>
            <a:ext cx="232271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Monitor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검색하기</a:t>
            </a:r>
            <a:endParaRPr lang="en-US" altLang="ko-KR" smtClean="0"/>
          </a:p>
          <a:p>
            <a:pPr lvl="1"/>
            <a:r>
              <a:rPr lang="ko-KR" altLang="en-US" sz="1600" b="0" smtClean="0"/>
              <a:t>검색 조건을 입력한 후에 </a:t>
            </a:r>
            <a:r>
              <a:rPr lang="en-US" altLang="ko-KR" sz="1600" b="0" smtClean="0"/>
              <a:t>Search </a:t>
            </a:r>
            <a:r>
              <a:rPr lang="ko-KR" altLang="en-US" sz="1600" b="0" smtClean="0"/>
              <a:t>버튼을 클릭하여 검색을 시작한다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82" y="1857364"/>
            <a:ext cx="8841548" cy="376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Monitor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옵션</a:t>
            </a:r>
            <a:endParaRPr lang="en-US" altLang="ko-KR" smtClean="0"/>
          </a:p>
          <a:p>
            <a:pPr lvl="1"/>
            <a:r>
              <a:rPr lang="ko-KR" altLang="en-US" sz="1600" b="0" smtClean="0"/>
              <a:t>검색된 쿼리의 길이를 옵션으로 지정할 수 있다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Preview Mode : </a:t>
            </a:r>
            <a:r>
              <a:rPr lang="ko-KR" altLang="en-US" sz="1600" b="0" smtClean="0"/>
              <a:t>검색된 쿼리를 </a:t>
            </a:r>
            <a:r>
              <a:rPr lang="en-US" altLang="ko-KR" sz="1600" b="0" smtClean="0"/>
              <a:t>preview </a:t>
            </a:r>
            <a:r>
              <a:rPr lang="ko-KR" altLang="en-US" sz="1600" b="0" smtClean="0"/>
              <a:t>방식으로 파란색으로 보기 편하게 보여준다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794" y="2357430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Monitor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r>
              <a:rPr lang="ko-KR" altLang="en-US" smtClean="0"/>
              <a:t>과 연동하기</a:t>
            </a:r>
            <a:r>
              <a:rPr lang="en-US" altLang="ko-KR" smtClean="0"/>
              <a:t>( 1/2 )</a:t>
            </a:r>
          </a:p>
          <a:p>
            <a:pPr lvl="1"/>
            <a:r>
              <a:rPr lang="en-US" altLang="ko-KR" sz="1600" b="0" smtClean="0"/>
              <a:t>[ Action] </a:t>
            </a:r>
            <a:r>
              <a:rPr lang="ko-KR" altLang="en-US" sz="1600" b="0" smtClean="0"/>
              <a:t>메뉴 </a:t>
            </a:r>
            <a:r>
              <a:rPr lang="en-US" altLang="ko-KR" sz="1600" b="0" smtClean="0">
                <a:sym typeface="Wingdings" pitchFamily="2" charset="2"/>
              </a:rPr>
              <a:t> [Explain Plan] </a:t>
            </a:r>
            <a:r>
              <a:rPr lang="ko-KR" altLang="en-US" sz="1600" b="0" smtClean="0">
                <a:sym typeface="Wingdings" pitchFamily="2" charset="2"/>
              </a:rPr>
              <a:t>메뉴를 선택하거나 </a:t>
            </a:r>
            <a:r>
              <a:rPr lang="en-US" altLang="ko-KR" sz="1600" b="0" smtClean="0">
                <a:sym typeface="Wingdings" pitchFamily="2" charset="2"/>
              </a:rPr>
              <a:t>SQL Monitor </a:t>
            </a:r>
            <a:r>
              <a:rPr lang="ko-KR" altLang="en-US" sz="1600" b="0" err="1" smtClean="0">
                <a:sym typeface="Wingdings" pitchFamily="2" charset="2"/>
              </a:rPr>
              <a:t>툴바에서</a:t>
            </a:r>
            <a:r>
              <a:rPr lang="ko-KR" altLang="en-US" sz="1600" b="0" smtClean="0">
                <a:sym typeface="Wingdings" pitchFamily="2" charset="2"/>
              </a:rPr>
              <a:t> </a:t>
            </a:r>
            <a:r>
              <a:rPr lang="en-US" altLang="ko-KR" sz="1600" b="0" smtClean="0">
                <a:sym typeface="Wingdings" pitchFamily="2" charset="2"/>
              </a:rPr>
              <a:t>Explain Plan </a:t>
            </a:r>
            <a:r>
              <a:rPr lang="ko-KR" altLang="en-US" sz="1600" b="0" smtClean="0">
                <a:sym typeface="Wingdings" pitchFamily="2" charset="2"/>
              </a:rPr>
              <a:t>아이콘을 클릭한다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</a:p>
          <a:p>
            <a:pPr lvl="1"/>
            <a:r>
              <a:rPr lang="ko-KR" altLang="en-US" sz="1600" b="0" smtClean="0">
                <a:sym typeface="Wingdings" pitchFamily="2" charset="2"/>
              </a:rPr>
              <a:t>특정 </a:t>
            </a:r>
            <a:r>
              <a:rPr lang="en-US" altLang="ko-KR" sz="1600" b="0" smtClean="0">
                <a:sym typeface="Wingdings" pitchFamily="2" charset="2"/>
              </a:rPr>
              <a:t>SQL </a:t>
            </a:r>
            <a:r>
              <a:rPr lang="ko-KR" altLang="en-US" sz="1600" b="0" smtClean="0">
                <a:sym typeface="Wingdings" pitchFamily="2" charset="2"/>
              </a:rPr>
              <a:t>문장을 선택하고 마우스 오른쪽 버튼을 눌러서 팝업메뉴가 나타나면 </a:t>
            </a:r>
            <a:r>
              <a:rPr lang="en-US" altLang="ko-KR" sz="1600" b="0" smtClean="0">
                <a:sym typeface="Wingdings" pitchFamily="2" charset="2"/>
              </a:rPr>
              <a:t>Explain Plan</a:t>
            </a:r>
            <a:r>
              <a:rPr lang="ko-KR" altLang="en-US" sz="1600" b="0" smtClean="0">
                <a:sym typeface="Wingdings" pitchFamily="2" charset="2"/>
              </a:rPr>
              <a:t>을 클릭한다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  <a:endParaRPr lang="en-US" altLang="ko-KR" sz="1600" b="0" smtClean="0"/>
          </a:p>
          <a:p>
            <a:pPr lvl="1"/>
            <a:endParaRPr lang="ko-KR" altLang="en-US"/>
          </a:p>
        </p:txBody>
      </p:sp>
      <p:sp>
        <p:nvSpPr>
          <p:cNvPr id="6" name="아래쪽 화살표 5"/>
          <p:cNvSpPr/>
          <p:nvPr/>
        </p:nvSpPr>
        <p:spPr bwMode="auto">
          <a:xfrm>
            <a:off x="5095876" y="3429000"/>
            <a:ext cx="428628" cy="500066"/>
          </a:xfrm>
          <a:prstGeom prst="down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596" y="2571744"/>
            <a:ext cx="8305817" cy="361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Monitor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Plan Tool</a:t>
            </a:r>
            <a:r>
              <a:rPr lang="ko-KR" altLang="en-US" smtClean="0"/>
              <a:t>과 연동하기</a:t>
            </a:r>
            <a:r>
              <a:rPr lang="en-US" altLang="ko-KR" smtClean="0"/>
              <a:t>( 2/2 )</a:t>
            </a:r>
          </a:p>
          <a:p>
            <a:pPr lvl="1"/>
            <a:r>
              <a:rPr lang="en-US" altLang="ko-KR" sz="1600" b="0" smtClean="0"/>
              <a:t>Explain Plan </a:t>
            </a:r>
            <a:r>
              <a:rPr lang="ko-KR" altLang="en-US" sz="1600" b="0" smtClean="0"/>
              <a:t>기능은 </a:t>
            </a:r>
            <a:r>
              <a:rPr lang="en-US" altLang="ko-KR" sz="1600" b="0" smtClean="0"/>
              <a:t>Plan Tool </a:t>
            </a:r>
            <a:r>
              <a:rPr lang="ko-KR" altLang="en-US" sz="1600" b="0" smtClean="0"/>
              <a:t>과 연동 되면 두개의 탭이 추가 생성 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Runtime Plan</a:t>
            </a:r>
            <a:r>
              <a:rPr lang="ko-KR" altLang="en-US" sz="1600" b="0" smtClean="0"/>
              <a:t> 탭에서는 실제 사용된 실행계획을 보여주고 </a:t>
            </a:r>
            <a:r>
              <a:rPr lang="en-US" altLang="ko-KR" sz="1600" b="0" smtClean="0"/>
              <a:t>Bind Data</a:t>
            </a:r>
            <a:r>
              <a:rPr lang="ko-KR" altLang="en-US" sz="1600" b="0" smtClean="0"/>
              <a:t>는 쿼리에 사용된</a:t>
            </a:r>
            <a:r>
              <a:rPr lang="en-US" altLang="ko-KR" sz="1600" b="0" smtClean="0"/>
              <a:t/>
            </a:r>
            <a:br>
              <a:rPr lang="en-US" altLang="ko-KR" sz="1600" b="0" smtClean="0"/>
            </a:br>
            <a:r>
              <a:rPr lang="ko-KR" altLang="en-US" sz="1600" b="0" err="1" smtClean="0"/>
              <a:t>바인드</a:t>
            </a:r>
            <a:r>
              <a:rPr lang="ko-KR" altLang="en-US" sz="1600" b="0" smtClean="0"/>
              <a:t> 정보를 보여준다</a:t>
            </a:r>
            <a:r>
              <a:rPr lang="en-US" altLang="ko-KR" sz="1600" b="0" smtClean="0"/>
              <a:t>. </a:t>
            </a:r>
            <a:r>
              <a:rPr lang="ko-KR" altLang="en-US" sz="1600" b="0" err="1" smtClean="0"/>
              <a:t>바인드</a:t>
            </a:r>
            <a:r>
              <a:rPr lang="ko-KR" altLang="en-US" sz="1600" b="0" smtClean="0"/>
              <a:t> 값은 </a:t>
            </a:r>
            <a:r>
              <a:rPr lang="ko-KR" altLang="en-US" sz="1600" b="0" err="1" smtClean="0"/>
              <a:t>바인드</a:t>
            </a:r>
            <a:r>
              <a:rPr lang="ko-KR" altLang="en-US" sz="1600" b="0" smtClean="0"/>
              <a:t> 변수 창에 자동으로 입력된다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9i </a:t>
            </a:r>
            <a:r>
              <a:rPr lang="ko-KR" altLang="en-US" sz="1600" b="0" smtClean="0"/>
              <a:t>이상이어야 </a:t>
            </a:r>
            <a:r>
              <a:rPr lang="en-US" altLang="ko-KR" sz="1600" b="0" smtClean="0"/>
              <a:t>Runtime Plan </a:t>
            </a:r>
            <a:r>
              <a:rPr lang="ko-KR" altLang="en-US" sz="1600" b="0" smtClean="0"/>
              <a:t>탭이 나타나며 </a:t>
            </a:r>
            <a:r>
              <a:rPr lang="en-US" altLang="ko-KR" sz="1600" b="0" smtClean="0"/>
              <a:t>10g </a:t>
            </a:r>
            <a:r>
              <a:rPr lang="ko-KR" altLang="en-US" sz="1600" b="0" smtClean="0"/>
              <a:t>이상이어야 </a:t>
            </a:r>
            <a:r>
              <a:rPr lang="en-US" altLang="ko-KR" sz="1600" b="0" smtClean="0"/>
              <a:t>Bind Data </a:t>
            </a:r>
            <a:r>
              <a:rPr lang="ko-KR" altLang="en-US" sz="1600" b="0" smtClean="0"/>
              <a:t>탭이 나타난다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Runtime Plan </a:t>
            </a:r>
            <a:r>
              <a:rPr lang="ko-KR" altLang="en-US" sz="1600" b="0" smtClean="0"/>
              <a:t>탭은 </a:t>
            </a:r>
            <a:r>
              <a:rPr lang="en-US" altLang="ko-KR" sz="1600" b="0" smtClean="0"/>
              <a:t>V$SQL_PLAN </a:t>
            </a:r>
            <a:r>
              <a:rPr lang="ko-KR" altLang="en-US" sz="1600" b="0" smtClean="0"/>
              <a:t>을 사용하며 </a:t>
            </a:r>
            <a:r>
              <a:rPr lang="en-US" altLang="ko-KR" sz="1600" b="0" smtClean="0"/>
              <a:t>Bind Data </a:t>
            </a:r>
            <a:r>
              <a:rPr lang="ko-KR" altLang="en-US" sz="1600" b="0" smtClean="0"/>
              <a:t>탭은 </a:t>
            </a:r>
            <a:r>
              <a:rPr lang="en-US" altLang="ko-KR" sz="1600" b="0" smtClean="0"/>
              <a:t>V$SQL_BIND_CAPTURE</a:t>
            </a:r>
            <a:r>
              <a:rPr lang="ko-KR" altLang="en-US" sz="1600" b="0" smtClean="0"/>
              <a:t>를 이용한다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34" y="3071810"/>
            <a:ext cx="833419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119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928802"/>
            <a:ext cx="367280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Table Editor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Schema </a:t>
            </a:r>
            <a:r>
              <a:rPr lang="ko-KR" altLang="en-US" smtClean="0"/>
              <a:t>생성</a:t>
            </a:r>
            <a:endParaRPr lang="ko-KR" altLang="en-US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2374900"/>
          </a:xfrm>
        </p:spPr>
        <p:txBody>
          <a:bodyPr/>
          <a:lstStyle/>
          <a:p>
            <a:r>
              <a:rPr lang="ko-KR" altLang="en-US" smtClean="0"/>
              <a:t>오렌지 설치 중 </a:t>
            </a:r>
            <a:r>
              <a:rPr lang="en-US" altLang="ko-KR" smtClean="0"/>
              <a:t>Orange Configuration Admin </a:t>
            </a:r>
            <a:r>
              <a:rPr lang="ko-KR" altLang="en-US" smtClean="0"/>
              <a:t>실행을 안 했다면 윈도우 시작버튼을 클릭하고</a:t>
            </a:r>
            <a:r>
              <a:rPr lang="en-US" altLang="ko-KR" smtClean="0"/>
              <a:t> </a:t>
            </a:r>
            <a:r>
              <a:rPr lang="ko-KR" altLang="en-US" smtClean="0">
                <a:sym typeface="Wingdings" pitchFamily="2" charset="2"/>
              </a:rPr>
              <a:t>모든 프로그램에서 </a:t>
            </a:r>
            <a:r>
              <a:rPr lang="en-US" altLang="ko-KR" smtClean="0">
                <a:sym typeface="Wingdings" pitchFamily="2" charset="2"/>
              </a:rPr>
              <a:t>Orange for Oracle 5.0 </a:t>
            </a:r>
            <a:r>
              <a:rPr lang="ko-KR" altLang="en-US" smtClean="0">
                <a:sym typeface="Wingdings" pitchFamily="2" charset="2"/>
              </a:rPr>
              <a:t>메뉴아래에서 별도로  </a:t>
            </a:r>
            <a:r>
              <a:rPr lang="en-US" altLang="ko-KR" smtClean="0">
                <a:sym typeface="Wingdings" pitchFamily="2" charset="2"/>
              </a:rPr>
              <a:t>Orange Configuration Admin</a:t>
            </a:r>
            <a:r>
              <a:rPr lang="ko-KR" altLang="en-US" smtClean="0">
                <a:sym typeface="Wingdings" pitchFamily="2" charset="2"/>
              </a:rPr>
              <a:t>을 선택하여 실행할 수 있다</a:t>
            </a:r>
            <a:r>
              <a:rPr lang="en-US" altLang="ko-KR" smtClean="0">
                <a:sym typeface="Wingdings" pitchFamily="2" charset="2"/>
              </a:rPr>
              <a:t>.</a:t>
            </a:r>
            <a:endParaRPr lang="en-US" altLang="ko-KR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1166" y="2571744"/>
            <a:ext cx="5599113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r>
              <a:rPr lang="en-US" altLang="ko-KR" smtClean="0"/>
              <a:t>	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Table Editor?</a:t>
            </a:r>
          </a:p>
          <a:p>
            <a:endParaRPr lang="en-US" altLang="ko-KR" smtClean="0"/>
          </a:p>
          <a:p>
            <a:pPr lvl="1"/>
            <a:r>
              <a:rPr lang="ko-KR" altLang="en-US" sz="1800" err="1" smtClean="0"/>
              <a:t>엑세스</a:t>
            </a:r>
            <a:r>
              <a:rPr lang="ko-KR" altLang="en-US" sz="1800" smtClean="0"/>
              <a:t> 가능한 테이블의 데이터 편집</a:t>
            </a:r>
            <a:r>
              <a:rPr lang="en-US" altLang="ko-KR" sz="1800" smtClean="0"/>
              <a:t> (Delete, Insert, Update)</a:t>
            </a:r>
            <a:r>
              <a:rPr lang="ko-KR" altLang="en-US" sz="1800" smtClean="0"/>
              <a:t>과 조건에 의한 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smtClean="0"/>
              <a:t>일부 데이터의 조회</a:t>
            </a:r>
            <a:r>
              <a:rPr lang="en-US" altLang="ko-KR" sz="1800" smtClean="0"/>
              <a:t>(Select) </a:t>
            </a:r>
            <a:r>
              <a:rPr lang="ko-KR" altLang="en-US" sz="1800" smtClean="0"/>
              <a:t>및 저장 기능을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변경된 셀은 각각의 변경 타입에 따라 색상으로 구분되어 </a:t>
            </a:r>
            <a:r>
              <a:rPr lang="en-US" altLang="ko-KR" sz="1800" smtClean="0"/>
              <a:t>Commit </a:t>
            </a:r>
            <a:r>
              <a:rPr lang="ko-KR" altLang="en-US" sz="1800" smtClean="0"/>
              <a:t>또는 </a:t>
            </a:r>
            <a:r>
              <a:rPr lang="en-US" altLang="ko-KR" sz="1800" smtClean="0"/>
              <a:t>Rollback</a:t>
            </a:r>
            <a:r>
              <a:rPr lang="ko-KR" altLang="en-US" sz="1800" smtClean="0"/>
              <a:t>하기에 편리하다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Table Editor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데이터 조회</a:t>
            </a:r>
            <a:endParaRPr lang="en-US" altLang="ko-KR" smtClean="0"/>
          </a:p>
          <a:p>
            <a:pPr lvl="1"/>
            <a:r>
              <a:rPr lang="en-US" altLang="ko-KR" sz="1600" b="0" smtClean="0"/>
              <a:t>Table Editor </a:t>
            </a:r>
            <a:r>
              <a:rPr lang="ko-KR" altLang="en-US" sz="1600" b="0" smtClean="0"/>
              <a:t>화면에서 편집하고자 하는 테이블을 트리 목록에서 선택하거나 사용자가 임으로 테이블의 이름을 입력한다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테이블 입력 후 </a:t>
            </a:r>
            <a:r>
              <a:rPr lang="en-US" altLang="ko-KR" sz="1600" b="0" smtClean="0"/>
              <a:t>Where, Order By </a:t>
            </a:r>
            <a:r>
              <a:rPr lang="ko-KR" altLang="en-US" sz="1600" b="0" smtClean="0"/>
              <a:t>조건을 입력하고 </a:t>
            </a:r>
            <a:r>
              <a:rPr lang="en-US" altLang="ko-KR" sz="1600" b="0" smtClean="0"/>
              <a:t>[Query] </a:t>
            </a:r>
            <a:r>
              <a:rPr lang="ko-KR" altLang="en-US" sz="1600" b="0" smtClean="0"/>
              <a:t>버튼을 누르면 결과가 출력 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2285992"/>
            <a:ext cx="717307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Table Editor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데이터 추가</a:t>
            </a:r>
            <a:endParaRPr lang="en-US" altLang="ko-KR" smtClean="0"/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Append  new record </a:t>
            </a:r>
            <a:r>
              <a:rPr lang="ko-KR" altLang="en-US" sz="1600" b="0" smtClean="0"/>
              <a:t>아이콘을 클릭한다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48" y="1785926"/>
            <a:ext cx="7643866" cy="4525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Table Editor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데이터 삭제 및 변경</a:t>
            </a:r>
            <a:endParaRPr lang="en-US" altLang="ko-KR" smtClean="0"/>
          </a:p>
          <a:p>
            <a:pPr lvl="1"/>
            <a:r>
              <a:rPr lang="ko-KR" altLang="en-US" sz="1600" b="0" smtClean="0"/>
              <a:t>데이터 조회하기가 완료되면 삭제를 원하는 </a:t>
            </a:r>
            <a:r>
              <a:rPr lang="en-US" altLang="ko-KR" sz="1600" b="0" smtClean="0"/>
              <a:t>Row</a:t>
            </a:r>
            <a:r>
              <a:rPr lang="ko-KR" altLang="en-US" sz="1600" b="0" smtClean="0"/>
              <a:t>에 커서를 위치시키고 메뉴에서</a:t>
            </a:r>
            <a:r>
              <a:rPr lang="en-US" altLang="ko-KR" sz="1600" b="0" smtClean="0"/>
              <a:t/>
            </a:r>
            <a:br>
              <a:rPr lang="en-US" altLang="ko-KR" sz="1600" b="0" smtClean="0"/>
            </a:br>
            <a:r>
              <a:rPr lang="ko-KR" altLang="en-US" sz="1600" b="0" smtClean="0"/>
              <a:t> </a:t>
            </a:r>
            <a:r>
              <a:rPr lang="en-US" altLang="ko-KR" sz="1600" b="0" smtClean="0"/>
              <a:t>[Delete selected rows] </a:t>
            </a:r>
            <a:r>
              <a:rPr lang="ko-KR" altLang="en-US" sz="1600" b="0" smtClean="0"/>
              <a:t>버튼을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데이터의 내용을 변경하고 싶다면 변경을 원하는 셀을 선택하여 직접 수정한다</a:t>
            </a:r>
            <a:r>
              <a:rPr lang="en-US" altLang="ko-KR" sz="1600" b="0" smtClean="0"/>
              <a:t>.</a:t>
            </a:r>
          </a:p>
          <a:p>
            <a:pPr lvl="1">
              <a:buNone/>
            </a:pPr>
            <a:endParaRPr lang="ko-KR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285992"/>
            <a:ext cx="7215238" cy="415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Table Editor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데이터 변경 </a:t>
            </a:r>
            <a:r>
              <a:rPr lang="ko-KR" altLang="en-US" err="1" smtClean="0"/>
              <a:t>리셋</a:t>
            </a:r>
            <a:endParaRPr lang="en-US" altLang="ko-KR" smtClean="0"/>
          </a:p>
          <a:p>
            <a:pPr lvl="1"/>
            <a:r>
              <a:rPr lang="ko-KR" altLang="en-US" sz="1600" b="0" smtClean="0"/>
              <a:t>변경된 데이터 중 데이터베이스에 반영하지 않은 </a:t>
            </a:r>
            <a:r>
              <a:rPr lang="en-US" altLang="ko-KR" sz="1600" b="0" smtClean="0"/>
              <a:t>Row </a:t>
            </a:r>
            <a:r>
              <a:rPr lang="ko-KR" altLang="en-US" sz="1600" b="0" smtClean="0"/>
              <a:t>에 대해서 작업을  리셋하기 위해서</a:t>
            </a:r>
            <a:r>
              <a:rPr lang="en-US" altLang="ko-KR" sz="1600" b="0" smtClean="0"/>
              <a:t/>
            </a:r>
            <a:br>
              <a:rPr lang="en-US" altLang="ko-KR" sz="1600" b="0" smtClean="0"/>
            </a:br>
            <a:r>
              <a:rPr lang="ko-KR" altLang="en-US" sz="1600" b="0" err="1" smtClean="0"/>
              <a:t>툴바의</a:t>
            </a:r>
            <a:r>
              <a:rPr lang="ko-KR" altLang="en-US" sz="1600" b="0" smtClean="0"/>
              <a:t>  </a:t>
            </a:r>
            <a:r>
              <a:rPr lang="en-US" altLang="ko-KR" sz="1600" b="0" smtClean="0"/>
              <a:t>Reset record </a:t>
            </a:r>
            <a:r>
              <a:rPr lang="ko-KR" altLang="en-US" sz="1600" b="0" smtClean="0"/>
              <a:t>아이콘을 클릭한다</a:t>
            </a:r>
            <a:r>
              <a:rPr lang="en-US" altLang="ko-KR" sz="1600" b="0" smtClean="0"/>
              <a:t>.</a:t>
            </a:r>
          </a:p>
          <a:p>
            <a:pPr lvl="1"/>
            <a:endParaRPr lang="en-US" altLang="ko-KR" smtClean="0"/>
          </a:p>
          <a:p>
            <a:pPr>
              <a:buNone/>
            </a:pPr>
            <a:r>
              <a:rPr lang="en-US" altLang="ko-KR" smtClean="0"/>
              <a:t>	</a:t>
            </a:r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786" y="2000240"/>
            <a:ext cx="7606308" cy="442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Table Editor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DML </a:t>
            </a:r>
            <a:r>
              <a:rPr lang="ko-KR" altLang="en-US" smtClean="0"/>
              <a:t>작업 데이터베이스에 영구반영</a:t>
            </a:r>
            <a:endParaRPr lang="en-US" altLang="ko-KR" smtClean="0"/>
          </a:p>
          <a:p>
            <a:pPr lvl="1"/>
            <a:r>
              <a:rPr lang="en-US" altLang="ko-KR" sz="1600" b="0" smtClean="0"/>
              <a:t>Table Editor</a:t>
            </a:r>
            <a:r>
              <a:rPr lang="ko-KR" altLang="en-US" sz="1600" b="0" smtClean="0"/>
              <a:t>에서의 모든 </a:t>
            </a:r>
            <a:r>
              <a:rPr lang="en-US" altLang="ko-KR" sz="1600" b="0" smtClean="0"/>
              <a:t>DML </a:t>
            </a:r>
            <a:r>
              <a:rPr lang="ko-KR" altLang="en-US" sz="1600" b="0" smtClean="0"/>
              <a:t>작업은 </a:t>
            </a:r>
            <a:r>
              <a:rPr lang="en-US" altLang="ko-KR" sz="1600" b="0" smtClean="0"/>
              <a:t>Apply Modifications </a:t>
            </a:r>
            <a:r>
              <a:rPr lang="ko-KR" altLang="en-US" sz="1600" b="0" smtClean="0"/>
              <a:t>아이콘을 눌러야 실제로 데이터 베이스에 적용된다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786" y="2000240"/>
            <a:ext cx="7546272" cy="441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Table Editor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LOB, LONG, LONG RAW </a:t>
            </a:r>
            <a:r>
              <a:rPr lang="ko-KR" altLang="en-US" smtClean="0"/>
              <a:t>데이터 </a:t>
            </a:r>
            <a:r>
              <a:rPr lang="en-US" altLang="ko-KR" smtClean="0"/>
              <a:t>Import / Export</a:t>
            </a:r>
          </a:p>
          <a:p>
            <a:pPr lvl="1"/>
            <a:r>
              <a:rPr lang="en-US" altLang="ko-KR" sz="1600" b="0" smtClean="0"/>
              <a:t>LOB, LONG, LONG RAW</a:t>
            </a:r>
            <a:r>
              <a:rPr lang="ko-KR" altLang="en-US" sz="1600" b="0" smtClean="0"/>
              <a:t>의 데이터 타입을 </a:t>
            </a:r>
            <a:r>
              <a:rPr lang="en-US" altLang="ko-KR" sz="1600" b="0" smtClean="0"/>
              <a:t>Import / Export </a:t>
            </a:r>
            <a:r>
              <a:rPr lang="ko-KR" altLang="en-US" sz="1600" b="0" smtClean="0"/>
              <a:t>할 수 있다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IMPORT </a:t>
            </a:r>
            <a:r>
              <a:rPr lang="ko-KR" altLang="en-US" sz="1600" b="0" smtClean="0"/>
              <a:t>되어있는 </a:t>
            </a:r>
            <a:r>
              <a:rPr lang="en-US" altLang="ko-KR" sz="1600" b="0" smtClean="0"/>
              <a:t>CLOB </a:t>
            </a:r>
            <a:r>
              <a:rPr lang="ko-KR" altLang="en-US" sz="1600" b="0" smtClean="0"/>
              <a:t>칼럼을 </a:t>
            </a:r>
            <a:r>
              <a:rPr lang="en-US" altLang="ko-KR" sz="1600" b="0" smtClean="0"/>
              <a:t>C:\ORANGE</a:t>
            </a:r>
            <a:r>
              <a:rPr lang="ko-KR" altLang="en-US" sz="1600" b="0" smtClean="0"/>
              <a:t> 에 </a:t>
            </a:r>
            <a:r>
              <a:rPr lang="en-US" altLang="ko-KR" sz="1600" b="0" smtClean="0"/>
              <a:t>EXPORT</a:t>
            </a:r>
            <a:r>
              <a:rPr lang="ko-KR" altLang="en-US" sz="1600" b="0" smtClean="0"/>
              <a:t>한 결과이다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82" y="2143116"/>
            <a:ext cx="4574652" cy="375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0124" y="2143116"/>
            <a:ext cx="473746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7116" y="3071810"/>
            <a:ext cx="225301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아래쪽 화살표 10"/>
          <p:cNvSpPr/>
          <p:nvPr/>
        </p:nvSpPr>
        <p:spPr bwMode="auto">
          <a:xfrm rot="16200000">
            <a:off x="5845975" y="4179099"/>
            <a:ext cx="285752" cy="214314"/>
          </a:xfrm>
          <a:prstGeom prst="down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  <p:sp>
        <p:nvSpPr>
          <p:cNvPr id="12" name="위로 굽은 화살표 11"/>
          <p:cNvSpPr/>
          <p:nvPr/>
        </p:nvSpPr>
        <p:spPr bwMode="auto">
          <a:xfrm>
            <a:off x="4238620" y="5572140"/>
            <a:ext cx="857256" cy="285752"/>
          </a:xfrm>
          <a:prstGeom prst="bentUp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127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738686" y="1928802"/>
            <a:ext cx="317106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Trace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Trace Tool?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로컬 데이터베이스 또는 </a:t>
            </a:r>
            <a:r>
              <a:rPr lang="ko-KR" altLang="en-US" sz="1800" err="1" smtClean="0"/>
              <a:t>리모트</a:t>
            </a:r>
            <a:r>
              <a:rPr lang="ko-KR" altLang="en-US" sz="1800" smtClean="0"/>
              <a:t> 데이터베이스의 </a:t>
            </a:r>
            <a:r>
              <a:rPr lang="en-US" altLang="ko-KR" sz="1800" smtClean="0"/>
              <a:t>Trace </a:t>
            </a:r>
            <a:r>
              <a:rPr lang="ko-KR" altLang="en-US" sz="1800" smtClean="0"/>
              <a:t>파일을 분석하여 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err="1" smtClean="0"/>
              <a:t>파싱</a:t>
            </a:r>
            <a:r>
              <a:rPr lang="ko-KR" altLang="en-US" sz="1800" smtClean="0"/>
              <a:t> 정보와 실행 계획 정보를 실시간으로 제공함으로써 데이터의 비효율적인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smtClean="0"/>
              <a:t> 접근과 대량의 물리적인 </a:t>
            </a:r>
            <a:r>
              <a:rPr lang="en-US" altLang="ko-KR" sz="1800" smtClean="0"/>
              <a:t>Disk I/O</a:t>
            </a:r>
            <a:r>
              <a:rPr lang="ko-KR" altLang="en-US" sz="1800" smtClean="0"/>
              <a:t>를 일으키는 </a:t>
            </a:r>
            <a:r>
              <a:rPr lang="en-US" altLang="ko-KR" sz="1800" smtClean="0"/>
              <a:t>SQL</a:t>
            </a:r>
            <a:r>
              <a:rPr lang="ko-KR" altLang="en-US" sz="1800" smtClean="0"/>
              <a:t>을 추출하여 보다 빠르게 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smtClean="0"/>
              <a:t>데이터베이스에 악 영향을 미치는 </a:t>
            </a:r>
            <a:r>
              <a:rPr lang="en-US" altLang="ko-KR" sz="1800" smtClean="0"/>
              <a:t>SQL</a:t>
            </a:r>
            <a:r>
              <a:rPr lang="ko-KR" altLang="en-US" sz="1800" smtClean="0"/>
              <a:t>을 튜닝 할 수 있도록 도와 준다</a:t>
            </a:r>
            <a:r>
              <a:rPr lang="en-US" altLang="ko-KR" sz="18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Trace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Local Database / NT Server Database</a:t>
            </a:r>
            <a:r>
              <a:rPr lang="ko-KR" altLang="en-US" smtClean="0"/>
              <a:t>의 </a:t>
            </a:r>
            <a:r>
              <a:rPr lang="en-US" altLang="ko-KR" smtClean="0"/>
              <a:t>Trace File </a:t>
            </a:r>
            <a:r>
              <a:rPr lang="ko-KR" altLang="en-US" smtClean="0"/>
              <a:t>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메뉴 </a:t>
            </a:r>
            <a:r>
              <a:rPr lang="en-US" altLang="ko-KR" sz="1600" b="0" smtClean="0">
                <a:sym typeface="Wingdings" pitchFamily="2" charset="2"/>
              </a:rPr>
              <a:t> [Action]  [Local Trace] </a:t>
            </a:r>
            <a:r>
              <a:rPr lang="ko-KR" altLang="en-US" sz="1600" b="0" smtClean="0">
                <a:sym typeface="Wingdings" pitchFamily="2" charset="2"/>
              </a:rPr>
              <a:t>를 선택 후 로컬 데이터 베이스의 </a:t>
            </a:r>
            <a:r>
              <a:rPr lang="en-US" altLang="ko-KR" sz="1600" b="0" err="1" smtClean="0">
                <a:sym typeface="Wingdings" pitchFamily="2" charset="2"/>
              </a:rPr>
              <a:t>udump</a:t>
            </a:r>
            <a:r>
              <a:rPr lang="en-US" altLang="ko-KR" sz="1600" b="0" smtClean="0">
                <a:sym typeface="Wingdings" pitchFamily="2" charset="2"/>
              </a:rPr>
              <a:t> </a:t>
            </a:r>
            <a:r>
              <a:rPr lang="ko-KR" altLang="en-US" sz="1600" b="0" err="1" smtClean="0">
                <a:sym typeface="Wingdings" pitchFamily="2" charset="2"/>
              </a:rPr>
              <a:t>디렉토리를</a:t>
            </a:r>
            <a:r>
              <a:rPr lang="ko-KR" altLang="en-US" sz="1600" b="0" smtClean="0">
                <a:sym typeface="Wingdings" pitchFamily="2" charset="2"/>
              </a:rPr>
              <a:t> 지정한다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  <a:endParaRPr lang="ko-KR" altLang="en-US" sz="1600" b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38" y="2000240"/>
            <a:ext cx="6929486" cy="4434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Schema </a:t>
            </a:r>
            <a:r>
              <a:rPr lang="ko-KR" altLang="en-US" smtClean="0"/>
              <a:t>생성</a:t>
            </a:r>
            <a:endParaRPr lang="ko-KR" altLang="en-US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5040312"/>
          </a:xfrm>
        </p:spPr>
        <p:txBody>
          <a:bodyPr/>
          <a:lstStyle/>
          <a:p>
            <a:r>
              <a:rPr lang="en-US" altLang="ko-KR" smtClean="0"/>
              <a:t>Orange Schema </a:t>
            </a:r>
            <a:r>
              <a:rPr lang="ko-KR" altLang="en-US" smtClean="0"/>
              <a:t>를 생성하기 위해서는 우선 </a:t>
            </a:r>
            <a:r>
              <a:rPr lang="en-US" altLang="ko-KR" smtClean="0"/>
              <a:t>Orange Schema</a:t>
            </a:r>
            <a:r>
              <a:rPr lang="ko-KR" altLang="en-US" smtClean="0"/>
              <a:t>를 생성할 </a:t>
            </a:r>
            <a:r>
              <a:rPr lang="en-US" altLang="ko-KR" smtClean="0"/>
              <a:t>DB </a:t>
            </a:r>
            <a:r>
              <a:rPr lang="ko-KR" altLang="en-US" smtClean="0"/>
              <a:t>서버에  접속해야 한다</a:t>
            </a:r>
            <a:r>
              <a:rPr lang="en-US" altLang="ko-KR" smtClean="0"/>
              <a:t>.  TNS Name</a:t>
            </a:r>
            <a:r>
              <a:rPr lang="ko-KR" altLang="en-US" smtClean="0"/>
              <a:t>을 선택하고 </a:t>
            </a:r>
            <a:r>
              <a:rPr lang="en-US" altLang="ko-KR" smtClean="0"/>
              <a:t>User</a:t>
            </a:r>
            <a:r>
              <a:rPr lang="ko-KR" altLang="en-US" smtClean="0"/>
              <a:t>명으로는 기본적으로 제공하는 </a:t>
            </a:r>
            <a:r>
              <a:rPr lang="en-US" altLang="ko-KR" smtClean="0"/>
              <a:t> SYS </a:t>
            </a:r>
            <a:r>
              <a:rPr lang="ko-KR" altLang="en-US" smtClean="0"/>
              <a:t>유저를 사용하고  </a:t>
            </a:r>
            <a:r>
              <a:rPr lang="en-US" altLang="ko-KR" smtClean="0"/>
              <a:t>SYS</a:t>
            </a:r>
            <a:r>
              <a:rPr lang="ko-KR" altLang="en-US" smtClean="0"/>
              <a:t>유저의 </a:t>
            </a:r>
            <a:r>
              <a:rPr lang="en-US" altLang="ko-KR" smtClean="0"/>
              <a:t>Password</a:t>
            </a:r>
            <a:r>
              <a:rPr lang="ko-KR" altLang="en-US" smtClean="0"/>
              <a:t>를 입력하고 서버 버전이 </a:t>
            </a:r>
            <a:r>
              <a:rPr lang="en-US" altLang="ko-KR" smtClean="0"/>
              <a:t>9i </a:t>
            </a:r>
            <a:r>
              <a:rPr lang="ko-KR" altLang="en-US" smtClean="0"/>
              <a:t>이상이면 </a:t>
            </a:r>
            <a:r>
              <a:rPr lang="en-US" altLang="ko-KR" smtClean="0"/>
              <a:t>Authentication Mode</a:t>
            </a:r>
            <a:r>
              <a:rPr lang="ko-KR" altLang="en-US" smtClean="0"/>
              <a:t>를 </a:t>
            </a:r>
            <a:r>
              <a:rPr lang="en-US" altLang="ko-KR" smtClean="0"/>
              <a:t>SYSDBA</a:t>
            </a:r>
            <a:r>
              <a:rPr lang="ko-KR" altLang="en-US" smtClean="0"/>
              <a:t>로 선택하고 </a:t>
            </a:r>
            <a:r>
              <a:rPr lang="en-US" altLang="ko-KR" smtClean="0"/>
              <a:t>[NEXT] </a:t>
            </a:r>
            <a:r>
              <a:rPr lang="ko-KR" altLang="en-US" smtClean="0"/>
              <a:t>버튼을 클릭한다</a:t>
            </a:r>
            <a:r>
              <a:rPr lang="en-US" altLang="ko-KR" smtClean="0"/>
              <a:t>. </a:t>
            </a:r>
          </a:p>
          <a:p>
            <a:r>
              <a:rPr lang="en-US" altLang="ko-KR" smtClean="0"/>
              <a:t>Local PC </a:t>
            </a:r>
            <a:r>
              <a:rPr lang="ko-KR" altLang="en-US" smtClean="0"/>
              <a:t>에 있는 </a:t>
            </a:r>
            <a:r>
              <a:rPr lang="en-US" altLang="ko-KR" smtClean="0"/>
              <a:t>DB </a:t>
            </a:r>
            <a:r>
              <a:rPr lang="ko-KR" altLang="en-US" smtClean="0"/>
              <a:t>서버에 접속할 경우에는 </a:t>
            </a:r>
            <a:r>
              <a:rPr lang="en-US" altLang="ko-KR" smtClean="0"/>
              <a:t>TNS Name</a:t>
            </a:r>
            <a:r>
              <a:rPr lang="ko-KR" altLang="en-US" smtClean="0"/>
              <a:t>을 </a:t>
            </a:r>
            <a:r>
              <a:rPr lang="en-US" altLang="ko-KR" smtClean="0"/>
              <a:t>(LOCAL) </a:t>
            </a:r>
            <a:r>
              <a:rPr lang="ko-KR" altLang="en-US" smtClean="0"/>
              <a:t>로 선택하고 </a:t>
            </a:r>
            <a:r>
              <a:rPr lang="en-US" altLang="ko-KR" smtClean="0"/>
              <a:t>sys </a:t>
            </a:r>
            <a:r>
              <a:rPr lang="ko-KR" altLang="en-US" smtClean="0"/>
              <a:t>유저 패스워드로 아무거나 입력해도 접속이 가능하다</a:t>
            </a:r>
            <a:r>
              <a:rPr lang="en-US" altLang="ko-KR" smtClean="0"/>
              <a:t>.</a:t>
            </a:r>
            <a:r>
              <a:rPr lang="ko-KR" altLang="en-US" smtClean="0"/>
              <a:t>  </a:t>
            </a:r>
            <a:endParaRPr lang="en-US" altLang="ko-KR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596" y="2928934"/>
            <a:ext cx="51339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Trace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Remote Database Trace File </a:t>
            </a:r>
            <a:r>
              <a:rPr lang="ko-KR" altLang="en-US" smtClean="0"/>
              <a:t>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메뉴 </a:t>
            </a:r>
            <a:r>
              <a:rPr lang="en-US" altLang="ko-KR" sz="1600" b="0" smtClean="0">
                <a:sym typeface="Wingdings" pitchFamily="2" charset="2"/>
              </a:rPr>
              <a:t> [Action]  [FTP Trace] </a:t>
            </a:r>
            <a:r>
              <a:rPr lang="ko-KR" altLang="en-US" sz="1600" b="0" smtClean="0">
                <a:sym typeface="Wingdings" pitchFamily="2" charset="2"/>
              </a:rPr>
              <a:t>를 선택하고 </a:t>
            </a:r>
            <a:r>
              <a:rPr lang="en-US" altLang="ko-KR" sz="1600" b="0" smtClean="0">
                <a:sym typeface="Wingdings" pitchFamily="2" charset="2"/>
              </a:rPr>
              <a:t>FTP Login Information </a:t>
            </a:r>
            <a:r>
              <a:rPr lang="ko-KR" altLang="en-US" sz="1600" b="0" smtClean="0">
                <a:sym typeface="Wingdings" pitchFamily="2" charset="2"/>
              </a:rPr>
              <a:t>창에 접속 정보를 입력  후 </a:t>
            </a:r>
            <a:r>
              <a:rPr lang="en-US" altLang="ko-KR" sz="1600" b="0" smtClean="0">
                <a:sym typeface="Wingdings" pitchFamily="2" charset="2"/>
              </a:rPr>
              <a:t>FTP Browser</a:t>
            </a:r>
            <a:r>
              <a:rPr lang="ko-KR" altLang="en-US" sz="1600" b="0" smtClean="0">
                <a:sym typeface="Wingdings" pitchFamily="2" charset="2"/>
              </a:rPr>
              <a:t>에서 보기를 원하는 </a:t>
            </a:r>
            <a:r>
              <a:rPr lang="en-US" altLang="ko-KR" sz="1600" b="0" smtClean="0">
                <a:sym typeface="Wingdings" pitchFamily="2" charset="2"/>
              </a:rPr>
              <a:t>Trace </a:t>
            </a:r>
            <a:r>
              <a:rPr lang="ko-KR" altLang="en-US" sz="1600" b="0" smtClean="0">
                <a:sym typeface="Wingdings" pitchFamily="2" charset="2"/>
              </a:rPr>
              <a:t>파일을 선택 후 </a:t>
            </a:r>
            <a:r>
              <a:rPr lang="en-US" altLang="ko-KR" sz="1600" b="0" smtClean="0">
                <a:sym typeface="Wingdings" pitchFamily="2" charset="2"/>
              </a:rPr>
              <a:t>[Open] </a:t>
            </a:r>
            <a:r>
              <a:rPr lang="ko-KR" altLang="en-US" sz="1600" b="0" smtClean="0">
                <a:sym typeface="Wingdings" pitchFamily="2" charset="2"/>
              </a:rPr>
              <a:t>버튼을 클릭 한다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  <a:r>
              <a:rPr lang="ko-KR" altLang="en-US" sz="1600" b="0" smtClean="0">
                <a:sym typeface="Wingdings" pitchFamily="2" charset="2"/>
              </a:rPr>
              <a:t> </a:t>
            </a:r>
            <a:endParaRPr lang="en-US" altLang="ko-KR" sz="1600" b="0" smtClean="0">
              <a:sym typeface="Wingdings" pitchFamily="2" charset="2"/>
            </a:endParaRPr>
          </a:p>
          <a:p>
            <a:pPr lvl="1"/>
            <a:endParaRPr lang="ko-KR" altLang="en-US" smtClean="0"/>
          </a:p>
          <a:p>
            <a:pPr lvl="1"/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8954" y="2000240"/>
            <a:ext cx="650864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852" y="3357562"/>
            <a:ext cx="1857388" cy="1565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6595" y="2714620"/>
            <a:ext cx="450918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오른쪽 화살표 4"/>
          <p:cNvSpPr/>
          <p:nvPr/>
        </p:nvSpPr>
        <p:spPr bwMode="auto">
          <a:xfrm>
            <a:off x="3381364" y="3929066"/>
            <a:ext cx="428628" cy="357190"/>
          </a:xfrm>
          <a:prstGeom prst="right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새굴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Trace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Trace </a:t>
            </a:r>
            <a:r>
              <a:rPr lang="ko-KR" altLang="en-US" smtClean="0"/>
              <a:t>분석결과 보기</a:t>
            </a:r>
            <a:r>
              <a:rPr lang="en-US" altLang="ko-KR" smtClean="0"/>
              <a:t>(1/3)</a:t>
            </a:r>
          </a:p>
          <a:p>
            <a:pPr lvl="1"/>
            <a:r>
              <a:rPr lang="en-US" altLang="ko-KR" sz="1600" b="0" smtClean="0"/>
              <a:t>Trace </a:t>
            </a:r>
            <a:r>
              <a:rPr lang="ko-KR" altLang="en-US" sz="1600" b="0" smtClean="0"/>
              <a:t>분석한 결과에 따라 </a:t>
            </a:r>
            <a:r>
              <a:rPr lang="en-US" altLang="ko-KR" sz="1600" b="0" smtClean="0"/>
              <a:t>Normal, Wait Summary, Cursor </a:t>
            </a:r>
            <a:r>
              <a:rPr lang="ko-KR" altLang="en-US" sz="1600" b="0" smtClean="0"/>
              <a:t>탭으로 나눠 진다</a:t>
            </a:r>
            <a:r>
              <a:rPr lang="en-US" altLang="ko-KR" sz="1600" b="0" smtClean="0"/>
              <a:t>.</a:t>
            </a:r>
          </a:p>
          <a:p>
            <a:pPr lvl="1">
              <a:buNone/>
            </a:pPr>
            <a:r>
              <a:rPr lang="en-US" altLang="ko-KR" sz="1600" smtClean="0"/>
              <a:t>&lt;NORMAL </a:t>
            </a:r>
            <a:r>
              <a:rPr lang="ko-KR" altLang="en-US" sz="1600" smtClean="0"/>
              <a:t>탭</a:t>
            </a:r>
            <a:r>
              <a:rPr lang="en-US" altLang="ko-KR" sz="1600" smtClean="0"/>
              <a:t>&gt;</a:t>
            </a:r>
          </a:p>
          <a:p>
            <a:pPr lvl="1">
              <a:buNone/>
            </a:pPr>
            <a:r>
              <a:rPr lang="en-US" altLang="ko-KR" sz="1600" b="0" smtClean="0"/>
              <a:t>  - NORMAL </a:t>
            </a:r>
            <a:r>
              <a:rPr lang="ko-KR" altLang="en-US" sz="1600" b="0" smtClean="0"/>
              <a:t>탭은 </a:t>
            </a:r>
            <a:r>
              <a:rPr lang="en-US" altLang="ko-KR" sz="1600" b="0" smtClean="0"/>
              <a:t>Trace </a:t>
            </a:r>
            <a:r>
              <a:rPr lang="ko-KR" altLang="en-US" sz="1600" b="0" smtClean="0"/>
              <a:t>파일의 </a:t>
            </a:r>
            <a:r>
              <a:rPr lang="ko-KR" altLang="en-US" sz="1600" b="0" err="1" smtClean="0"/>
              <a:t>파싱</a:t>
            </a:r>
            <a:r>
              <a:rPr lang="ko-KR" altLang="en-US" sz="1600" b="0" smtClean="0"/>
              <a:t> 정보를 텍스트 형태로 보여준다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38" y="2338719"/>
            <a:ext cx="7068809" cy="409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Trace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Trace </a:t>
            </a:r>
            <a:r>
              <a:rPr lang="ko-KR" altLang="en-US" smtClean="0"/>
              <a:t>분석결과 보기</a:t>
            </a:r>
            <a:r>
              <a:rPr lang="en-US" altLang="ko-KR" smtClean="0"/>
              <a:t>(2/3)</a:t>
            </a:r>
          </a:p>
          <a:p>
            <a:pPr lvl="1">
              <a:buNone/>
            </a:pPr>
            <a:r>
              <a:rPr lang="en-US" altLang="ko-KR" sz="1600" smtClean="0"/>
              <a:t>&lt; WAIT SUMMARY</a:t>
            </a:r>
            <a:r>
              <a:rPr lang="ko-KR" altLang="en-US" sz="1600" smtClean="0"/>
              <a:t>탭</a:t>
            </a:r>
            <a:r>
              <a:rPr lang="en-US" altLang="ko-KR" sz="1600" smtClean="0"/>
              <a:t>&gt;</a:t>
            </a:r>
          </a:p>
          <a:p>
            <a:pPr lvl="1">
              <a:buNone/>
            </a:pPr>
            <a:r>
              <a:rPr lang="en-US" altLang="ko-KR" sz="1600" b="0" smtClean="0"/>
              <a:t>  - Trace </a:t>
            </a:r>
            <a:r>
              <a:rPr lang="ko-KR" altLang="en-US" sz="1600" b="0" smtClean="0"/>
              <a:t>파일에 들어있는 모든 대기 이벤트를 </a:t>
            </a:r>
            <a:r>
              <a:rPr lang="en-US" altLang="ko-KR" sz="1600" b="0" smtClean="0"/>
              <a:t>WAIT SUMMARY </a:t>
            </a:r>
            <a:r>
              <a:rPr lang="ko-KR" altLang="en-US" sz="1600" b="0" smtClean="0"/>
              <a:t>탭 에서 보여주며 해당 대기 이벤트를 선택하면 대기 이벤트가 발생한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문장을 보여준다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grpSp>
        <p:nvGrpSpPr>
          <p:cNvPr id="17" name="그룹 16"/>
          <p:cNvGrpSpPr/>
          <p:nvPr/>
        </p:nvGrpSpPr>
        <p:grpSpPr>
          <a:xfrm>
            <a:off x="881034" y="2357430"/>
            <a:ext cx="8119081" cy="3837100"/>
            <a:chOff x="881034" y="2500306"/>
            <a:chExt cx="8119081" cy="383710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34" y="2500306"/>
              <a:ext cx="8119081" cy="3837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23909" y="3000372"/>
              <a:ext cx="1071570" cy="183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Trace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Trace </a:t>
            </a:r>
            <a:r>
              <a:rPr lang="ko-KR" altLang="en-US" smtClean="0"/>
              <a:t>분석결과 보기</a:t>
            </a:r>
            <a:r>
              <a:rPr lang="en-US" altLang="ko-KR" smtClean="0"/>
              <a:t>(3/3)</a:t>
            </a:r>
          </a:p>
          <a:p>
            <a:pPr lvl="1">
              <a:buNone/>
            </a:pPr>
            <a:r>
              <a:rPr lang="en-US" altLang="ko-KR" sz="1600" smtClean="0"/>
              <a:t>&lt; CURSOR</a:t>
            </a:r>
            <a:r>
              <a:rPr lang="ko-KR" altLang="en-US" sz="1600" smtClean="0"/>
              <a:t>탭</a:t>
            </a:r>
            <a:r>
              <a:rPr lang="en-US" altLang="ko-KR" sz="1600" smtClean="0"/>
              <a:t>&gt;</a:t>
            </a:r>
          </a:p>
          <a:p>
            <a:pPr lvl="1">
              <a:buNone/>
            </a:pPr>
            <a:r>
              <a:rPr lang="en-US" altLang="ko-KR" sz="1600" b="0" smtClean="0"/>
              <a:t>  - Trace </a:t>
            </a:r>
            <a:r>
              <a:rPr lang="ko-KR" altLang="en-US" sz="1600" b="0" smtClean="0"/>
              <a:t>파일에 있는 모든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 및 통계정보를 리포트 형식으로 보여준다</a:t>
            </a:r>
            <a:r>
              <a:rPr lang="en-US" altLang="ko-KR" sz="1600" b="0" smtClean="0"/>
              <a:t>. Trace Tool Option</a:t>
            </a:r>
            <a:r>
              <a:rPr lang="ko-KR" altLang="en-US" sz="1600" b="0" smtClean="0"/>
              <a:t>에서 </a:t>
            </a:r>
            <a:r>
              <a:rPr lang="en-US" altLang="ko-KR" sz="1600" b="0" smtClean="0"/>
              <a:t>Cursor </a:t>
            </a:r>
            <a:r>
              <a:rPr lang="ko-KR" altLang="en-US" sz="1600" b="0" smtClean="0"/>
              <a:t>관련 옵션 중 </a:t>
            </a:r>
            <a:r>
              <a:rPr lang="en-US" altLang="ko-KR" sz="1600" b="0" smtClean="0"/>
              <a:t>[Show Hierarchy]</a:t>
            </a:r>
            <a:r>
              <a:rPr lang="ko-KR" altLang="en-US" sz="1600" b="0" smtClean="0"/>
              <a:t>를 체크하면 </a:t>
            </a:r>
            <a:r>
              <a:rPr lang="en-US" altLang="ko-KR" sz="1600" b="0" smtClean="0"/>
              <a:t>Hierarchy </a:t>
            </a:r>
            <a:r>
              <a:rPr lang="ko-KR" altLang="en-US" sz="1600" b="0" smtClean="0"/>
              <a:t>형식으로 정보를 보여준다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38" y="2476494"/>
            <a:ext cx="7072301" cy="392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134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38554" y="1928802"/>
            <a:ext cx="490230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Description 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Description Tool?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데이터베이스에 접속한 사용자에게 허용된 모든 오브젝트에 대한 상세 정보를 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오브젝트 이름</a:t>
            </a:r>
            <a:r>
              <a:rPr lang="en-US" altLang="ko-KR" sz="1800" smtClean="0"/>
              <a:t>,  </a:t>
            </a:r>
            <a:r>
              <a:rPr lang="ko-KR" altLang="en-US" sz="1800" smtClean="0"/>
              <a:t>생성일자</a:t>
            </a:r>
            <a:r>
              <a:rPr lang="en-US" altLang="ko-KR" sz="1800" smtClean="0"/>
              <a:t>, </a:t>
            </a:r>
            <a:r>
              <a:rPr lang="ko-KR" altLang="en-US" sz="1800" smtClean="0"/>
              <a:t>변경일자를 기준으로 검색기능도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세그먼트의 경우 객체 크기로 검색이 가능하다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소스 기반 객체의 경우 소스 내의 특정단어를 포함하고 있는 객체 검색이 가능하다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700" smtClean="0"/>
          </a:p>
          <a:p>
            <a:pPr lvl="1"/>
            <a:endParaRPr lang="ko-KR" altLang="en-US" sz="1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Description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검색 조건 입력하기</a:t>
            </a:r>
            <a:endParaRPr lang="en-US" altLang="ko-KR" smtClean="0"/>
          </a:p>
          <a:p>
            <a:endParaRPr lang="en-US" altLang="ko-KR" sz="1600" smtClean="0"/>
          </a:p>
          <a:p>
            <a:pPr lvl="1"/>
            <a:r>
              <a:rPr lang="en-US" altLang="ko-KR" sz="1600" b="0" smtClean="0"/>
              <a:t>Search by criteria below.</a:t>
            </a:r>
          </a:p>
          <a:p>
            <a:pPr lvl="1"/>
            <a:endParaRPr lang="en-US" altLang="ko-KR" sz="1600" b="0" smtClean="0"/>
          </a:p>
          <a:p>
            <a:pPr lvl="1"/>
            <a:r>
              <a:rPr lang="en-US" altLang="ko-KR" sz="1600" b="0" smtClean="0"/>
              <a:t>Which word is included in source?</a:t>
            </a:r>
          </a:p>
          <a:p>
            <a:pPr lvl="1"/>
            <a:endParaRPr lang="en-US" altLang="ko-KR" sz="1600" b="0" smtClean="0"/>
          </a:p>
          <a:p>
            <a:pPr lvl="1"/>
            <a:r>
              <a:rPr lang="en-US" altLang="ko-KR" sz="1600" b="0" smtClean="0"/>
              <a:t>When was it modified?</a:t>
            </a:r>
          </a:p>
          <a:p>
            <a:pPr lvl="1"/>
            <a:endParaRPr lang="en-US" altLang="ko-KR" sz="1600" b="0" smtClean="0"/>
          </a:p>
          <a:p>
            <a:pPr lvl="1"/>
            <a:r>
              <a:rPr lang="en-US" altLang="ko-KR" sz="1600" b="0" smtClean="0"/>
              <a:t>What size is it?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6" y="1285860"/>
            <a:ext cx="2166935" cy="502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Description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검색 조건으로 조회하기</a:t>
            </a:r>
            <a:endParaRPr lang="en-US" altLang="ko-KR" smtClean="0"/>
          </a:p>
          <a:p>
            <a:pPr lvl="1"/>
            <a:r>
              <a:rPr lang="ko-KR" altLang="en-US" sz="1600" b="0" smtClean="0"/>
              <a:t>검색 조건을 입력한 후에 </a:t>
            </a:r>
            <a:r>
              <a:rPr lang="en-US" altLang="ko-KR" sz="1600" b="0" smtClean="0"/>
              <a:t>Search </a:t>
            </a:r>
            <a:r>
              <a:rPr lang="ko-KR" altLang="en-US" sz="1600" b="0" smtClean="0"/>
              <a:t>버튼을 클릭하면 검색 조건과 일치하는 오브젝트 리스트가 나타나게 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마지막 변경일을 </a:t>
            </a:r>
            <a:r>
              <a:rPr lang="en-US" altLang="ko-KR" sz="1600" b="0" smtClean="0"/>
              <a:t>2010</a:t>
            </a:r>
            <a:r>
              <a:rPr lang="ko-KR" altLang="en-US" sz="1600" b="0" smtClean="0"/>
              <a:t>년 </a:t>
            </a:r>
            <a:r>
              <a:rPr lang="en-US" altLang="ko-KR" sz="1600" b="0" smtClean="0"/>
              <a:t>3</a:t>
            </a:r>
            <a:r>
              <a:rPr lang="ko-KR" altLang="en-US" sz="1600" b="0" smtClean="0"/>
              <a:t>월 </a:t>
            </a:r>
            <a:r>
              <a:rPr lang="en-US" altLang="ko-KR" sz="1600" b="0" smtClean="0"/>
              <a:t>4</a:t>
            </a:r>
            <a:r>
              <a:rPr lang="ko-KR" altLang="en-US" sz="1600" b="0" smtClean="0"/>
              <a:t>일 이후인 모든 테이블 리스트를 검색한 화면이다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786" y="2285992"/>
            <a:ext cx="7917443" cy="413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Description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오브젝트 상세 정보 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오브젝트 리스트에서 특정 오브젝트를 선택하면 오브젝트 타입에 따라 필요한 상세 정보를 제공한다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오브젝트 타입에 따라 제공하는 상세 정보는 다르며 테이블의 경우는 아래와 같은 상세 정보를 제공한다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596" y="2456135"/>
            <a:ext cx="8639217" cy="397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Description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Script</a:t>
            </a:r>
          </a:p>
          <a:p>
            <a:pPr lvl="1"/>
            <a:r>
              <a:rPr lang="ko-KR" altLang="en-US" sz="1600" b="0" smtClean="0"/>
              <a:t>오브젝트 생성 스크립트에 적용되는 옵션이다</a:t>
            </a:r>
            <a:r>
              <a:rPr lang="en-US" altLang="ko-KR" sz="1600" b="0" smtClean="0"/>
              <a:t>.</a:t>
            </a:r>
          </a:p>
          <a:p>
            <a:r>
              <a:rPr lang="en-US" altLang="ko-KR" smtClean="0"/>
              <a:t>Table Script</a:t>
            </a:r>
          </a:p>
          <a:p>
            <a:pPr lvl="1"/>
            <a:r>
              <a:rPr lang="ko-KR" altLang="en-US" sz="1600" b="0" smtClean="0"/>
              <a:t>테이블 생성 스크립트에 적용되는 옵션이다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58" y="2786058"/>
            <a:ext cx="4143404" cy="292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4438" y="2786058"/>
            <a:ext cx="4071966" cy="2876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381232" y="5715016"/>
            <a:ext cx="8867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Script &gt;</a:t>
            </a: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453198" y="5643578"/>
            <a:ext cx="1321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Table Script &gt;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Schema </a:t>
            </a:r>
            <a:r>
              <a:rPr lang="ko-KR" altLang="en-US" smtClean="0"/>
              <a:t>생성</a:t>
            </a:r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34" y="1928802"/>
            <a:ext cx="4774597" cy="32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4089412"/>
          </a:xfrm>
        </p:spPr>
        <p:txBody>
          <a:bodyPr/>
          <a:lstStyle/>
          <a:p>
            <a:r>
              <a:rPr lang="ko-KR" altLang="en-US" smtClean="0"/>
              <a:t>오렌지 스키마가 사용할 기본 테이블스페이스와 임시 테이블스페이스를 선택하고 </a:t>
            </a:r>
            <a:r>
              <a:rPr lang="en-US" altLang="ko-KR" smtClean="0"/>
              <a:t>[Next] </a:t>
            </a:r>
            <a:r>
              <a:rPr lang="ko-KR" altLang="en-US" smtClean="0"/>
              <a:t>버튼을 클릭한다</a:t>
            </a:r>
            <a:r>
              <a:rPr lang="en-US" altLang="ko-KR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140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571612"/>
            <a:ext cx="36952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Database </a:t>
            </a:r>
          </a:p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Information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Database Information?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데이터베이스 및 </a:t>
            </a:r>
            <a:r>
              <a:rPr lang="ko-KR" altLang="en-US" sz="1800" err="1" smtClean="0"/>
              <a:t>인스턴스의</a:t>
            </a:r>
            <a:r>
              <a:rPr lang="ko-KR" altLang="en-US" sz="1800" smtClean="0"/>
              <a:t> 전반적인 구성 정보를 제공한다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en-US" altLang="ko-KR" sz="1800" smtClean="0"/>
              <a:t>Database, Instance, Version, Option, All User, Resource Limit, SGA ,</a:t>
            </a:r>
            <a:br>
              <a:rPr lang="en-US" altLang="ko-KR" sz="1800" smtClean="0"/>
            </a:br>
            <a:r>
              <a:rPr lang="en-US" altLang="ko-KR" sz="1800" smtClean="0"/>
              <a:t>SGA stats, Control file, </a:t>
            </a:r>
            <a:r>
              <a:rPr lang="en-US" altLang="ko-KR" sz="1800" err="1" smtClean="0"/>
              <a:t>Tablespace</a:t>
            </a:r>
            <a:r>
              <a:rPr lang="en-US" altLang="ko-KR" sz="1800" smtClean="0"/>
              <a:t>, Data file, Log, Rollback Segment, </a:t>
            </a:r>
            <a:br>
              <a:rPr lang="en-US" altLang="ko-KR" sz="1800" smtClean="0"/>
            </a:br>
            <a:r>
              <a:rPr lang="en-US" altLang="ko-KR" sz="1800" smtClean="0"/>
              <a:t>System Parameter, session Parameter, Hidden Parameter, NLS Parameter, System Statistics, Session Statistics, Events, Event Name</a:t>
            </a:r>
            <a:r>
              <a:rPr lang="ko-KR" altLang="en-US" sz="1800" smtClean="0"/>
              <a:t>의 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en-US" altLang="ko-KR" sz="1800" smtClean="0"/>
              <a:t>21 </a:t>
            </a:r>
            <a:r>
              <a:rPr lang="ko-KR" altLang="en-US" sz="1800" smtClean="0"/>
              <a:t>개의 구성 정보를 제공한다</a:t>
            </a:r>
            <a:r>
              <a:rPr lang="en-US" altLang="ko-KR" sz="1800" smtClean="0"/>
              <a:t>.</a:t>
            </a:r>
          </a:p>
          <a:p>
            <a:pPr lvl="1">
              <a:buNone/>
            </a:pPr>
            <a:endParaRPr lang="en-US" altLang="ko-KR" sz="1700" smtClean="0"/>
          </a:p>
          <a:p>
            <a:pPr lvl="1"/>
            <a:endParaRPr lang="en-US" altLang="ko-KR" sz="1700" smtClean="0"/>
          </a:p>
          <a:p>
            <a:pPr lvl="1"/>
            <a:endParaRPr lang="ko-KR" altLang="en-US" sz="1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Database Information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Database Information </a:t>
            </a:r>
            <a:r>
              <a:rPr lang="ko-KR" altLang="en-US" smtClean="0"/>
              <a:t>필터사용하기</a:t>
            </a:r>
            <a:r>
              <a:rPr lang="en-US" altLang="ko-KR" smtClean="0"/>
              <a:t>(1/2)</a:t>
            </a:r>
          </a:p>
          <a:p>
            <a:pPr lvl="1"/>
            <a:r>
              <a:rPr lang="ko-KR" altLang="en-US" sz="1600" b="0" smtClean="0"/>
              <a:t>일정 </a:t>
            </a:r>
            <a:r>
              <a:rPr lang="en-US" altLang="ko-KR" sz="1600" b="0" smtClean="0"/>
              <a:t>Information List</a:t>
            </a:r>
            <a:r>
              <a:rPr lang="ko-KR" altLang="en-US" sz="1600" b="0" smtClean="0"/>
              <a:t>에 대해서 필터사용이 가능하다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Filter </a:t>
            </a:r>
            <a:r>
              <a:rPr lang="ko-KR" altLang="en-US" sz="1600" b="0" smtClean="0"/>
              <a:t>아이콘을 클릭하면 </a:t>
            </a:r>
            <a:r>
              <a:rPr lang="en-US" altLang="ko-KR" sz="1600" b="0" smtClean="0"/>
              <a:t>Filter </a:t>
            </a:r>
            <a:r>
              <a:rPr lang="ko-KR" altLang="en-US" sz="1600" b="0" smtClean="0"/>
              <a:t>다이얼로그 창이 뜨고 필터 할 문자열을 적고 </a:t>
            </a:r>
            <a:r>
              <a:rPr lang="en-US" altLang="ko-KR" sz="1600" b="0" smtClean="0"/>
              <a:t>Default </a:t>
            </a:r>
            <a:r>
              <a:rPr lang="ko-KR" altLang="en-US" sz="1600" b="0" smtClean="0"/>
              <a:t>값은 </a:t>
            </a:r>
            <a:r>
              <a:rPr lang="en-US" altLang="ko-KR" sz="1600" b="0" smtClean="0"/>
              <a:t>TRUE</a:t>
            </a:r>
            <a:r>
              <a:rPr lang="ko-KR" altLang="en-US" sz="1600" b="0" smtClean="0"/>
              <a:t>로 </a:t>
            </a:r>
            <a:r>
              <a:rPr lang="ko-KR" altLang="en-US" sz="1600" b="0" err="1" smtClean="0"/>
              <a:t>필터링</a:t>
            </a:r>
            <a:r>
              <a:rPr lang="ko-KR" altLang="en-US" sz="1600" b="0" smtClean="0"/>
              <a:t> 한다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34" y="2285992"/>
            <a:ext cx="8010543" cy="408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Database Information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Database Information </a:t>
            </a:r>
            <a:r>
              <a:rPr lang="ko-KR" altLang="en-US" smtClean="0"/>
              <a:t>필터사용하기</a:t>
            </a:r>
            <a:r>
              <a:rPr lang="en-US" altLang="ko-KR" smtClean="0"/>
              <a:t>(2/2)</a:t>
            </a:r>
          </a:p>
          <a:p>
            <a:pPr lvl="1"/>
            <a:r>
              <a:rPr lang="en-US" altLang="ko-KR" sz="1600" b="0" smtClean="0"/>
              <a:t>Session Parameter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NAME </a:t>
            </a:r>
            <a:r>
              <a:rPr lang="ko-KR" altLang="en-US" sz="1600" b="0" err="1" smtClean="0"/>
              <a:t>컬럼에서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‘</a:t>
            </a:r>
            <a:r>
              <a:rPr lang="en-US" altLang="ko-KR" sz="1600" b="0" err="1" smtClean="0"/>
              <a:t>db_block</a:t>
            </a:r>
            <a:r>
              <a:rPr lang="en-US" altLang="ko-KR" sz="1600" b="0" smtClean="0"/>
              <a:t>’ </a:t>
            </a:r>
            <a:r>
              <a:rPr lang="ko-KR" altLang="en-US" sz="1600" b="0" smtClean="0"/>
              <a:t>이 포함된 이름과 </a:t>
            </a:r>
            <a:r>
              <a:rPr lang="en-US" altLang="ko-KR" sz="1600" b="0" smtClean="0"/>
              <a:t>ISDEFAULT </a:t>
            </a:r>
            <a:r>
              <a:rPr lang="ko-KR" altLang="en-US" sz="1600" b="0" err="1" smtClean="0"/>
              <a:t>컬럼에서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‘TRUE’ </a:t>
            </a:r>
            <a:r>
              <a:rPr lang="ko-KR" altLang="en-US" sz="1600" b="0" smtClean="0"/>
              <a:t>값인 것을 </a:t>
            </a:r>
            <a:r>
              <a:rPr lang="ko-KR" altLang="en-US" sz="1600" b="0" err="1" smtClean="0"/>
              <a:t>필터링</a:t>
            </a:r>
            <a:r>
              <a:rPr lang="ko-KR" altLang="en-US" sz="1600" b="0" smtClean="0"/>
              <a:t> 한 결과이다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472" y="2357430"/>
            <a:ext cx="7972417" cy="344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Database Information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Change System Parameter </a:t>
            </a:r>
            <a:r>
              <a:rPr lang="ko-KR" altLang="en-US" smtClean="0"/>
              <a:t>사용</a:t>
            </a:r>
            <a:endParaRPr lang="en-US" altLang="ko-KR" smtClean="0"/>
          </a:p>
          <a:p>
            <a:pPr lvl="1"/>
            <a:r>
              <a:rPr lang="en-US" altLang="ko-KR" sz="1600" b="0" smtClean="0"/>
              <a:t>Change System Parameter </a:t>
            </a:r>
            <a:r>
              <a:rPr lang="ko-KR" altLang="en-US" sz="1600" b="0" smtClean="0"/>
              <a:t>아이콘을 클릭해서  </a:t>
            </a:r>
            <a:r>
              <a:rPr lang="en-US" altLang="ko-KR" sz="1600" b="0" smtClean="0"/>
              <a:t>System Parameter </a:t>
            </a:r>
            <a:r>
              <a:rPr lang="ko-KR" altLang="en-US" sz="1600" b="0" err="1" smtClean="0"/>
              <a:t>다이얼로창에서</a:t>
            </a:r>
            <a:r>
              <a:rPr lang="ko-KR" altLang="en-US" sz="1600" b="0" smtClean="0"/>
              <a:t> </a:t>
            </a:r>
            <a:r>
              <a:rPr lang="en-US" altLang="ko-KR" sz="1600" b="0" err="1" smtClean="0"/>
              <a:t>db_file_multiblock_read_count</a:t>
            </a:r>
            <a:r>
              <a:rPr lang="ko-KR" altLang="en-US" sz="1600" b="0" smtClean="0"/>
              <a:t>의 값을 </a:t>
            </a:r>
            <a:r>
              <a:rPr lang="en-US" altLang="ko-KR" sz="1600" b="0" smtClean="0"/>
              <a:t>32</a:t>
            </a:r>
            <a:r>
              <a:rPr lang="ko-KR" altLang="en-US" sz="1600" b="0" smtClean="0"/>
              <a:t>로 쉽게 변경할 수 있다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20" y="2000240"/>
            <a:ext cx="85045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852" y="5500702"/>
            <a:ext cx="7981961" cy="87971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아래쪽 화살표 8"/>
          <p:cNvSpPr/>
          <p:nvPr/>
        </p:nvSpPr>
        <p:spPr bwMode="auto">
          <a:xfrm>
            <a:off x="5024438" y="5143512"/>
            <a:ext cx="142876" cy="857256"/>
          </a:xfrm>
          <a:prstGeom prst="down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145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81430" y="1571612"/>
            <a:ext cx="47452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Data</a:t>
            </a:r>
          </a:p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Dictionary 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Data Dictionary Tool?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자료사전에 존재하는 다양한 </a:t>
            </a:r>
            <a:r>
              <a:rPr lang="ko-KR" altLang="en-US" sz="1800" err="1" smtClean="0"/>
              <a:t>뷰를</a:t>
            </a:r>
            <a:r>
              <a:rPr lang="ko-KR" altLang="en-US" sz="1800" smtClean="0"/>
              <a:t> 성격 및 역할에 따라 카테고리화하고 관련 설명을 제공함으로써 사용자가 데이터베이스상의 존재하는 다양한 </a:t>
            </a:r>
            <a:r>
              <a:rPr lang="ko-KR" altLang="en-US" sz="1800" err="1" smtClean="0"/>
              <a:t>뷰에</a:t>
            </a:r>
            <a:r>
              <a:rPr lang="ko-KR" altLang="en-US" sz="1800" smtClean="0"/>
              <a:t> 대해서 보다 쉽게 이해하고 조회할 수 있는 기능을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자료사전에 존재하는 각종 </a:t>
            </a:r>
            <a:r>
              <a:rPr lang="ko-KR" altLang="en-US" sz="1800" err="1" smtClean="0"/>
              <a:t>뷰들은</a:t>
            </a:r>
            <a:r>
              <a:rPr lang="ko-KR" altLang="en-US" sz="1800" smtClean="0"/>
              <a:t> 사용자에게 시스템에 대한 다양한 정보를 제공한다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위의 정보 외에도 데이터베이스와 관련된 무수한 정보를 자료사전을 통해서 검색해 볼 수 있다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 Dictionary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카테고리를 이용한 자료사전 조회</a:t>
            </a:r>
            <a:endParaRPr lang="en-US" altLang="ko-KR" smtClean="0"/>
          </a:p>
          <a:p>
            <a:pPr lvl="1"/>
            <a:r>
              <a:rPr lang="ko-KR" altLang="en-US" sz="1600" b="0" smtClean="0"/>
              <a:t>각 </a:t>
            </a:r>
            <a:r>
              <a:rPr lang="ko-KR" altLang="en-US" sz="1600" b="0" err="1" smtClean="0"/>
              <a:t>뷰에</a:t>
            </a:r>
            <a:r>
              <a:rPr lang="ko-KR" altLang="en-US" sz="1600" b="0" smtClean="0"/>
              <a:t> 데이터를 얻기 위해서는 </a:t>
            </a:r>
            <a:r>
              <a:rPr lang="en-US" altLang="ko-KR" sz="1600" b="0" smtClean="0"/>
              <a:t>Data Dictionary Tool</a:t>
            </a:r>
            <a:r>
              <a:rPr lang="ko-KR" altLang="en-US" sz="1600" b="0" smtClean="0"/>
              <a:t>의 툴 바에서 </a:t>
            </a:r>
            <a:r>
              <a:rPr lang="en-US" altLang="ko-KR" sz="1600" b="0" smtClean="0"/>
              <a:t>Get Data </a:t>
            </a:r>
            <a:r>
              <a:rPr lang="ko-KR" altLang="en-US" sz="1600" b="0" smtClean="0"/>
              <a:t>아이콘을 누르거나 단축키 </a:t>
            </a:r>
            <a:r>
              <a:rPr lang="en-US" altLang="ko-KR" sz="1600" b="0" smtClean="0"/>
              <a:t>(F5)</a:t>
            </a:r>
            <a:r>
              <a:rPr lang="ko-KR" altLang="en-US" sz="1600" b="0" smtClean="0"/>
              <a:t>를 누른다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000240"/>
            <a:ext cx="6786610" cy="42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 Dictionary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Search </a:t>
            </a:r>
            <a:r>
              <a:rPr lang="ko-KR" altLang="en-US" smtClean="0"/>
              <a:t>탭을 이용한 자료사전 항목 조회</a:t>
            </a:r>
            <a:endParaRPr lang="en-US" altLang="ko-KR" smtClean="0"/>
          </a:p>
          <a:p>
            <a:pPr lvl="1"/>
            <a:r>
              <a:rPr lang="ko-KR" altLang="en-US" sz="1600" b="0" smtClean="0"/>
              <a:t>조회 하고자 하는 자료사전 항목을 더블 클릭하면 우측 윈도우에 자료사전 항목에 대한 </a:t>
            </a:r>
            <a:r>
              <a:rPr lang="en-US" altLang="ko-KR" sz="1600" b="0" smtClean="0"/>
              <a:t>Comment</a:t>
            </a:r>
            <a:r>
              <a:rPr lang="ko-KR" altLang="en-US" sz="1600" b="0" smtClean="0"/>
              <a:t>와 </a:t>
            </a:r>
            <a:r>
              <a:rPr lang="en-US" altLang="ko-KR" sz="1600" b="0" smtClean="0"/>
              <a:t>Describe </a:t>
            </a:r>
            <a:r>
              <a:rPr lang="ko-KR" altLang="en-US" sz="1600" b="0" smtClean="0"/>
              <a:t>정보를 제공한다</a:t>
            </a:r>
            <a:r>
              <a:rPr lang="en-US" altLang="ko-KR" sz="1600" b="0" smtClean="0"/>
              <a:t>. </a:t>
            </a:r>
            <a:r>
              <a:rPr lang="ko-KR" altLang="en-US" sz="1600" b="0" smtClean="0"/>
              <a:t>또한 </a:t>
            </a:r>
            <a:r>
              <a:rPr lang="ko-KR" altLang="en-US" sz="1600" b="0" err="1" smtClean="0"/>
              <a:t>툴바의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Get Data </a:t>
            </a:r>
            <a:r>
              <a:rPr lang="ko-KR" altLang="en-US" sz="1600" b="0" smtClean="0"/>
              <a:t>아이콘 또는 단축키 </a:t>
            </a:r>
            <a:r>
              <a:rPr lang="en-US" altLang="ko-KR" sz="1600" b="0" smtClean="0"/>
              <a:t>(F5)</a:t>
            </a:r>
            <a:r>
              <a:rPr lang="ko-KR" altLang="en-US" sz="1600" b="0" smtClean="0"/>
              <a:t>을 이용하여 데이터 조회가 가능하다</a:t>
            </a:r>
            <a:r>
              <a:rPr lang="en-US" altLang="ko-KR" sz="1600" b="0" smtClean="0"/>
              <a:t>.</a:t>
            </a:r>
            <a:r>
              <a:rPr lang="en-US" altLang="ko-KR" smtClean="0"/>
              <a:t/>
            </a:r>
            <a:br>
              <a:rPr lang="en-US" altLang="ko-KR" smtClean="0"/>
            </a:br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214554"/>
            <a:ext cx="6553211" cy="409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149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81430" y="1928802"/>
            <a:ext cx="481574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Session Monitor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Schema </a:t>
            </a:r>
            <a:r>
              <a:rPr lang="ko-KR" altLang="en-US" smtClean="0"/>
              <a:t>생성</a:t>
            </a:r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794" y="2285992"/>
            <a:ext cx="4774597" cy="320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4089412"/>
          </a:xfrm>
        </p:spPr>
        <p:txBody>
          <a:bodyPr/>
          <a:lstStyle/>
          <a:p>
            <a:r>
              <a:rPr lang="ko-KR" altLang="en-US" smtClean="0"/>
              <a:t>아래와 같은 화면에서 </a:t>
            </a:r>
            <a:r>
              <a:rPr lang="en-US" altLang="ko-KR" smtClean="0"/>
              <a:t>Start </a:t>
            </a:r>
            <a:r>
              <a:rPr lang="ko-KR" altLang="en-US" smtClean="0"/>
              <a:t>버튼을 클릭하면 오렌지 스키마와 </a:t>
            </a:r>
            <a:r>
              <a:rPr lang="en-US" altLang="ko-KR" smtClean="0"/>
              <a:t>ROLE</a:t>
            </a:r>
            <a:r>
              <a:rPr lang="ko-KR" altLang="en-US" smtClean="0"/>
              <a:t>을 생성하고 오렌지 스키마 내에 테이블</a:t>
            </a:r>
            <a:r>
              <a:rPr lang="en-US" altLang="ko-KR" smtClean="0"/>
              <a:t>, </a:t>
            </a:r>
            <a:r>
              <a:rPr lang="ko-KR" altLang="en-US" err="1" smtClean="0"/>
              <a:t>뷰</a:t>
            </a:r>
            <a:r>
              <a:rPr lang="en-US" altLang="ko-KR" smtClean="0"/>
              <a:t>, </a:t>
            </a:r>
            <a:r>
              <a:rPr lang="ko-KR" altLang="en-US" err="1" smtClean="0"/>
              <a:t>펑션을</a:t>
            </a:r>
            <a:r>
              <a:rPr lang="ko-KR" altLang="en-US" smtClean="0"/>
              <a:t> 생성한다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생성이 완료되면 </a:t>
            </a:r>
            <a:r>
              <a:rPr lang="en-US" altLang="ko-KR" smtClean="0"/>
              <a:t>[Finish] </a:t>
            </a:r>
            <a:r>
              <a:rPr lang="ko-KR" altLang="en-US" smtClean="0"/>
              <a:t>버튼을 클릭하여 종료한다</a:t>
            </a:r>
            <a:r>
              <a:rPr lang="en-US" altLang="ko-KR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Session Monitor?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데이터베이스에 접속된 세션 리스트를 여러 가지 옵션으로 조회할 수 있으며 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smtClean="0"/>
              <a:t>특정 세션이 실행 중인 </a:t>
            </a:r>
            <a:r>
              <a:rPr lang="en-US" altLang="ko-KR" sz="1800" smtClean="0"/>
              <a:t>SQL </a:t>
            </a:r>
            <a:r>
              <a:rPr lang="ko-KR" altLang="en-US" sz="1800" smtClean="0"/>
              <a:t>문장과 트랜잭션 발생 여부</a:t>
            </a:r>
            <a:r>
              <a:rPr lang="en-US" altLang="ko-KR" sz="1800" smtClean="0"/>
              <a:t>, Lock </a:t>
            </a:r>
            <a:r>
              <a:rPr lang="ko-KR" altLang="en-US" sz="1800" smtClean="0"/>
              <a:t>발생 여부</a:t>
            </a:r>
            <a:r>
              <a:rPr lang="en-US" altLang="ko-KR" sz="1800" smtClean="0"/>
              <a:t>, </a:t>
            </a:r>
            <a:r>
              <a:rPr lang="ko-KR" altLang="en-US" sz="1800" smtClean="0"/>
              <a:t>세션 통계정보를 제공하는 툴이다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모든 세션 리스트 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세션 모니터는 기본적으로 모든 세션을 조회하게 되어 있으나</a:t>
            </a:r>
            <a:r>
              <a:rPr lang="en-US" altLang="ko-KR" sz="1600" b="0" smtClean="0"/>
              <a:t>, </a:t>
            </a:r>
            <a:r>
              <a:rPr lang="ko-KR" altLang="en-US" sz="1600" b="0" smtClean="0"/>
              <a:t>다른 옵션을 사용한 경우에 다시 모든 세션 리스트 보기는 원하는 경우에는 </a:t>
            </a:r>
            <a:r>
              <a:rPr lang="en-US" altLang="ko-KR" sz="1600" b="0" smtClean="0"/>
              <a:t>[Option] </a:t>
            </a:r>
            <a:r>
              <a:rPr lang="en-US" altLang="ko-KR" sz="1600" b="0" smtClean="0">
                <a:sym typeface="Wingdings" pitchFamily="2" charset="2"/>
              </a:rPr>
              <a:t> [All Session] </a:t>
            </a:r>
            <a:r>
              <a:rPr lang="ko-KR" altLang="en-US" sz="1600" b="0" smtClean="0">
                <a:sym typeface="Wingdings" pitchFamily="2" charset="2"/>
              </a:rPr>
              <a:t>메뉴를 선택하거나 </a:t>
            </a:r>
            <a:r>
              <a:rPr lang="ko-KR" altLang="en-US" sz="1600" b="0" err="1" smtClean="0">
                <a:sym typeface="Wingdings" pitchFamily="2" charset="2"/>
              </a:rPr>
              <a:t>툴바의</a:t>
            </a:r>
            <a:r>
              <a:rPr lang="ko-KR" altLang="en-US" sz="1600" b="0" smtClean="0">
                <a:sym typeface="Wingdings" pitchFamily="2" charset="2"/>
              </a:rPr>
              <a:t> </a:t>
            </a:r>
            <a:r>
              <a:rPr lang="en-US" altLang="ko-KR" sz="1600" b="0" smtClean="0">
                <a:sym typeface="Wingdings" pitchFamily="2" charset="2"/>
              </a:rPr>
              <a:t>All Session </a:t>
            </a:r>
            <a:r>
              <a:rPr lang="ko-KR" altLang="en-US" sz="1600" b="0" smtClean="0">
                <a:sym typeface="Wingdings" pitchFamily="2" charset="2"/>
              </a:rPr>
              <a:t>아이콘을 선택하여 모든 세션 리스트를 볼 수 있다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  <a:endParaRPr lang="en-US" altLang="ko-KR" sz="1600" b="0" smtClean="0"/>
          </a:p>
          <a:p>
            <a:pPr lvl="1"/>
            <a:endParaRPr lang="ko-KR" alt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24" y="2183378"/>
            <a:ext cx="7567612" cy="426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Session Monitor</a:t>
            </a:r>
            <a:r>
              <a:rPr lang="ko-KR" altLang="en-US" smtClean="0"/>
              <a:t>에서 </a:t>
            </a:r>
            <a:r>
              <a:rPr lang="en-US" altLang="ko-KR" smtClean="0"/>
              <a:t>SQL Trace</a:t>
            </a:r>
            <a:r>
              <a:rPr lang="ko-KR" altLang="en-US" smtClean="0"/>
              <a:t> 걸기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세션 리스트에서 </a:t>
            </a:r>
            <a:r>
              <a:rPr lang="en-US" altLang="ko-KR" sz="1600" b="0" smtClean="0"/>
              <a:t>SQL Trace</a:t>
            </a:r>
            <a:r>
              <a:rPr lang="ko-KR" altLang="en-US" sz="1600" b="0" smtClean="0"/>
              <a:t>를 걸어줄 특정 세션을 선택하고 </a:t>
            </a:r>
            <a:r>
              <a:rPr lang="ko-KR" altLang="en-US" sz="1600" b="0" err="1" smtClean="0"/>
              <a:t>툴바의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Trace On </a:t>
            </a:r>
            <a:r>
              <a:rPr lang="ko-KR" altLang="en-US" sz="1600" b="0" smtClean="0"/>
              <a:t>아이콘을 클릭하여 선택된 세션에 대하여 </a:t>
            </a:r>
            <a:r>
              <a:rPr lang="en-US" altLang="ko-KR" sz="1600" b="0" smtClean="0"/>
              <a:t>SQL Trace</a:t>
            </a:r>
            <a:r>
              <a:rPr lang="ko-KR" altLang="en-US" sz="1600" b="0" smtClean="0"/>
              <a:t> </a:t>
            </a:r>
            <a:r>
              <a:rPr lang="ko-KR" altLang="en-US" sz="1600" b="0" err="1" smtClean="0"/>
              <a:t>를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건다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SQL Trace </a:t>
            </a:r>
            <a:r>
              <a:rPr lang="ko-KR" altLang="en-US" sz="1600" b="0" smtClean="0"/>
              <a:t>를 중단하려면 </a:t>
            </a:r>
            <a:r>
              <a:rPr lang="en-US" altLang="ko-KR" sz="1600" b="0" smtClean="0"/>
              <a:t>Trace Off </a:t>
            </a:r>
            <a:r>
              <a:rPr lang="ko-KR" altLang="en-US" sz="1600" b="0" smtClean="0"/>
              <a:t>를 클릭해서 해당 세션의 </a:t>
            </a:r>
            <a:r>
              <a:rPr lang="en-US" altLang="ko-KR" sz="1600" b="0" smtClean="0"/>
              <a:t>SQL Trace</a:t>
            </a:r>
            <a:r>
              <a:rPr lang="ko-KR" altLang="en-US" sz="1600" b="0" smtClean="0"/>
              <a:t>를 중단할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24" y="2357430"/>
            <a:ext cx="7580938" cy="403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Session Kill </a:t>
            </a:r>
            <a:r>
              <a:rPr lang="ko-KR" altLang="en-US" smtClean="0"/>
              <a:t>기능</a:t>
            </a:r>
            <a:endParaRPr lang="en-US" altLang="ko-KR" smtClean="0"/>
          </a:p>
          <a:p>
            <a:pPr lvl="1"/>
            <a:r>
              <a:rPr lang="ko-KR" altLang="en-US" sz="1600" b="0" smtClean="0"/>
              <a:t>특정 세션이 문제를 일으키고 있다면 해당 세션을 </a:t>
            </a:r>
            <a:r>
              <a:rPr lang="en-US" altLang="ko-KR" sz="1600" b="0" smtClean="0"/>
              <a:t>Kill </a:t>
            </a:r>
            <a:r>
              <a:rPr lang="ko-KR" altLang="en-US" sz="1600" b="0" smtClean="0"/>
              <a:t>할 수 있다</a:t>
            </a:r>
            <a:r>
              <a:rPr lang="en-US" altLang="ko-KR" sz="1600" b="0" smtClean="0"/>
              <a:t>. Kill </a:t>
            </a:r>
            <a:r>
              <a:rPr lang="ko-KR" altLang="en-US" sz="1600" b="0" smtClean="0"/>
              <a:t>된 세션의 </a:t>
            </a:r>
            <a:r>
              <a:rPr lang="en-US" altLang="ko-KR" sz="1600" b="0" smtClean="0"/>
              <a:t>DML </a:t>
            </a:r>
            <a:r>
              <a:rPr lang="ko-KR" altLang="en-US" sz="1600" b="0" smtClean="0"/>
              <a:t>문은 </a:t>
            </a:r>
            <a:r>
              <a:rPr lang="en-US" altLang="ko-KR" sz="1600" b="0" smtClean="0"/>
              <a:t>Rollback </a:t>
            </a:r>
            <a:r>
              <a:rPr lang="ko-KR" altLang="en-US" sz="1600" b="0" smtClean="0"/>
              <a:t>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402" y="2000240"/>
            <a:ext cx="8303906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트랜잭션 현황 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트랜잭션 발생 현황을 보고자 하는 경우에는 </a:t>
            </a:r>
            <a:r>
              <a:rPr lang="en-US" altLang="ko-KR" sz="1600" b="0" smtClean="0"/>
              <a:t>[Option] </a:t>
            </a:r>
            <a:r>
              <a:rPr lang="en-US" altLang="ko-KR" sz="1600" b="0" smtClean="0">
                <a:sym typeface="Wingdings" pitchFamily="2" charset="2"/>
              </a:rPr>
              <a:t> [Transaction] </a:t>
            </a:r>
            <a:r>
              <a:rPr lang="ko-KR" altLang="en-US" sz="1600" b="0" smtClean="0">
                <a:sym typeface="Wingdings" pitchFamily="2" charset="2"/>
              </a:rPr>
              <a:t>메뉴를 선택하거나 </a:t>
            </a:r>
            <a:r>
              <a:rPr lang="ko-KR" altLang="en-US" sz="1600" b="0" err="1" smtClean="0">
                <a:sym typeface="Wingdings" pitchFamily="2" charset="2"/>
              </a:rPr>
              <a:t>툴바에서</a:t>
            </a:r>
            <a:r>
              <a:rPr lang="ko-KR" altLang="en-US" sz="1600" b="0" smtClean="0">
                <a:sym typeface="Wingdings" pitchFamily="2" charset="2"/>
              </a:rPr>
              <a:t> </a:t>
            </a:r>
            <a:r>
              <a:rPr lang="en-US" altLang="ko-KR" sz="1600" b="0" smtClean="0">
                <a:sym typeface="Wingdings" pitchFamily="2" charset="2"/>
              </a:rPr>
              <a:t>Transaction </a:t>
            </a:r>
            <a:r>
              <a:rPr lang="ko-KR" altLang="en-US" sz="1600" b="0" smtClean="0">
                <a:sym typeface="Wingdings" pitchFamily="2" charset="2"/>
              </a:rPr>
              <a:t>아이콘을 선택하여 </a:t>
            </a:r>
            <a:r>
              <a:rPr lang="en-US" altLang="ko-KR" sz="1600" b="0" smtClean="0">
                <a:sym typeface="Wingdings" pitchFamily="2" charset="2"/>
              </a:rPr>
              <a:t>Transaction</a:t>
            </a:r>
            <a:r>
              <a:rPr lang="ko-KR" altLang="en-US" sz="1600" b="0" smtClean="0">
                <a:sym typeface="Wingdings" pitchFamily="2" charset="2"/>
              </a:rPr>
              <a:t>이 발생한 세션 리스트만을 볼 수 있다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  <a:endParaRPr lang="ko-KR" altLang="en-US" sz="1600" b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44" y="2071678"/>
            <a:ext cx="892798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Lock </a:t>
            </a:r>
            <a:r>
              <a:rPr lang="ko-KR" altLang="en-US" smtClean="0"/>
              <a:t>이 발생한 세션만 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[Option] </a:t>
            </a:r>
            <a:r>
              <a:rPr lang="ko-KR" altLang="en-US" sz="1600" b="0" smtClean="0"/>
              <a:t>메뉴에서 </a:t>
            </a:r>
            <a:r>
              <a:rPr lang="en-US" altLang="ko-KR" sz="1600" b="0" smtClean="0"/>
              <a:t>[Lock List] </a:t>
            </a:r>
            <a:r>
              <a:rPr lang="ko-KR" altLang="en-US" sz="1600" b="0" smtClean="0"/>
              <a:t>메뉴를 선택하거나 </a:t>
            </a:r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Lock List </a:t>
            </a:r>
            <a:r>
              <a:rPr lang="ko-KR" altLang="en-US" sz="1600" b="0" smtClean="0"/>
              <a:t>아이콘을 클릭하게 되면 </a:t>
            </a:r>
            <a:r>
              <a:rPr lang="en-US" altLang="ko-KR" smtClean="0"/>
              <a:t/>
            </a:r>
            <a:br>
              <a:rPr lang="en-US" altLang="ko-KR" smtClean="0"/>
            </a:br>
            <a:r>
              <a:rPr lang="en-US" altLang="ko-KR" sz="1600" b="0" smtClean="0"/>
              <a:t>Lock</a:t>
            </a:r>
            <a:r>
              <a:rPr lang="ko-KR" altLang="en-US" sz="1600" b="0" smtClean="0"/>
              <a:t>이 발생한 세션들만 리스트에 보여준다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82" y="2071678"/>
            <a:ext cx="87439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32" y="2143116"/>
            <a:ext cx="5786478" cy="394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내용 개체 틀 2"/>
          <p:cNvSpPr txBox="1">
            <a:spLocks/>
          </p:cNvSpPr>
          <p:nvPr/>
        </p:nvSpPr>
        <p:spPr bwMode="auto">
          <a:xfrm>
            <a:off x="457200" y="1125538"/>
            <a:ext cx="917575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4638" marR="0" lvl="0" indent="-274638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q"/>
              <a:tabLst/>
              <a:defRPr/>
            </a:pPr>
            <a:r>
              <a:rPr kumimoji="0" lang="en-US" altLang="ko-KR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  <a:cs typeface="+mn-cs"/>
              </a:rPr>
              <a:t>Latch </a:t>
            </a:r>
            <a:r>
              <a:rPr kumimoji="0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  <a:cs typeface="+mn-cs"/>
              </a:rPr>
              <a:t>가 발생한 세션만 보기</a:t>
            </a:r>
            <a:endParaRPr kumimoji="0" lang="en-US" altLang="ko-KR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새굴림" pitchFamily="18" charset="-127"/>
              <a:cs typeface="+mn-cs"/>
            </a:endParaRPr>
          </a:p>
          <a:p>
            <a:pPr marL="719138" marR="0" lvl="1" indent="-265113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[Option]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메뉴에서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[Latch List]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메뉴를 선택하거나 </a:t>
            </a:r>
            <a:r>
              <a:rPr kumimoji="0" lang="ko-KR" altLang="en-US" sz="1600" b="0" i="0" u="none" strike="noStrike" kern="0" cap="none" spc="0" normalizeH="0" baseline="0" noProof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툴바에서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Latch List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아이콘을 클릭하게 되면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Latch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가 발생한 세션들만 리스트에 보여준다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새굴림" pitchFamily="18" charset="-127"/>
              </a:rPr>
              <a:t>.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새굴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Delta Mode</a:t>
            </a:r>
            <a:r>
              <a:rPr lang="ko-KR" altLang="en-US" smtClean="0"/>
              <a:t>로 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세션 통계 정보 칼럼은 </a:t>
            </a:r>
            <a:r>
              <a:rPr lang="ko-KR" altLang="en-US" sz="1600" b="0" err="1" smtClean="0"/>
              <a:t>오라클에서</a:t>
            </a:r>
            <a:r>
              <a:rPr lang="ko-KR" altLang="en-US" sz="1600" b="0" smtClean="0"/>
              <a:t> 데이터를 </a:t>
            </a:r>
            <a:r>
              <a:rPr lang="ko-KR" altLang="en-US" sz="1600" b="0" err="1" smtClean="0"/>
              <a:t>누적치로</a:t>
            </a:r>
            <a:r>
              <a:rPr lang="ko-KR" altLang="en-US" sz="1600" b="0" smtClean="0"/>
              <a:t> 관리하고 있기 때문에 현재 </a:t>
            </a:r>
            <a:r>
              <a:rPr lang="en-US" altLang="ko-KR" sz="1600" b="0" smtClean="0"/>
              <a:t>busy</a:t>
            </a:r>
            <a:r>
              <a:rPr lang="ko-KR" altLang="en-US" sz="1600" b="0" smtClean="0"/>
              <a:t>한 세션을 찾기 위해서는 </a:t>
            </a:r>
            <a:r>
              <a:rPr lang="en-US" altLang="ko-KR" sz="1600" b="0" smtClean="0"/>
              <a:t>ORANGE Delta Mode </a:t>
            </a:r>
            <a:r>
              <a:rPr lang="ko-KR" altLang="en-US" sz="1600" b="0" smtClean="0"/>
              <a:t>로 조회를 해야 한다</a:t>
            </a:r>
            <a:r>
              <a:rPr lang="en-US" altLang="ko-KR" sz="1600" b="0" smtClean="0"/>
              <a:t>.</a:t>
            </a:r>
            <a:br>
              <a:rPr lang="en-US" altLang="ko-KR" sz="1600" b="0" smtClean="0"/>
            </a:br>
            <a:r>
              <a:rPr lang="ko-KR" altLang="en-US" sz="1600" b="0" smtClean="0"/>
              <a:t>기본적으로 </a:t>
            </a:r>
            <a:r>
              <a:rPr lang="en-US" altLang="ko-KR" sz="1600" b="0" smtClean="0"/>
              <a:t>session logical reads </a:t>
            </a:r>
            <a:r>
              <a:rPr lang="ko-KR" altLang="en-US" sz="1600" b="0" smtClean="0"/>
              <a:t>항목을 제공하며  옵션에서 최대 </a:t>
            </a:r>
            <a:r>
              <a:rPr lang="en-US" altLang="ko-KR" sz="1600" b="0" smtClean="0"/>
              <a:t>5</a:t>
            </a:r>
            <a:r>
              <a:rPr lang="ko-KR" altLang="en-US" sz="1600" b="0" smtClean="0"/>
              <a:t>개까지 설정 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58" y="2285992"/>
            <a:ext cx="84391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General </a:t>
            </a:r>
            <a:r>
              <a:rPr lang="ko-KR" altLang="en-US" smtClean="0"/>
              <a:t>탭</a:t>
            </a:r>
            <a:endParaRPr lang="en-US" altLang="ko-KR" smtClean="0"/>
          </a:p>
          <a:p>
            <a:pPr lvl="1"/>
            <a:r>
              <a:rPr lang="en-US" altLang="ko-KR" sz="1600" b="0" smtClean="0"/>
              <a:t>Session Monitor </a:t>
            </a:r>
            <a:r>
              <a:rPr lang="ko-KR" altLang="en-US" sz="1600" b="0" smtClean="0"/>
              <a:t>의 정보를 자동 </a:t>
            </a:r>
            <a:r>
              <a:rPr lang="en-US" altLang="ko-KR" sz="1600" b="0" smtClean="0"/>
              <a:t>Refresh </a:t>
            </a:r>
            <a:r>
              <a:rPr lang="ko-KR" altLang="en-US" sz="1600" b="0" smtClean="0"/>
              <a:t>할 간격을 설정한다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8356" y="2143116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Filter </a:t>
            </a:r>
            <a:r>
              <a:rPr lang="ko-KR" altLang="en-US" smtClean="0"/>
              <a:t>탭</a:t>
            </a:r>
            <a:endParaRPr lang="en-US" altLang="ko-KR" smtClean="0"/>
          </a:p>
          <a:p>
            <a:pPr lvl="1"/>
            <a:r>
              <a:rPr lang="en-US" altLang="ko-KR" sz="1600" b="0" smtClean="0"/>
              <a:t>Session Monitor </a:t>
            </a:r>
            <a:r>
              <a:rPr lang="ko-KR" altLang="en-US" sz="1600" b="0" smtClean="0"/>
              <a:t>에서 특정 세션들을 필터링 하고 싶을 때 사용한다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042" y="2143116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595942" y="1714488"/>
            <a:ext cx="3185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Orange </a:t>
            </a:r>
            <a:r>
              <a:rPr lang="ko-KR" altLang="en-US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특징</a:t>
            </a:r>
            <a:endParaRPr lang="ko-KR" altLang="en-US" sz="4000" b="1">
              <a:solidFill>
                <a:srgbClr val="339933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Display </a:t>
            </a:r>
            <a:r>
              <a:rPr lang="ko-KR" altLang="en-US" smtClean="0"/>
              <a:t>탭</a:t>
            </a:r>
            <a:endParaRPr lang="en-US" altLang="ko-KR" smtClean="0"/>
          </a:p>
          <a:p>
            <a:pPr lvl="1"/>
            <a:r>
              <a:rPr lang="ko-KR" altLang="en-US" sz="1600" b="0" smtClean="0"/>
              <a:t>세션 통계 정보 항목 중에서 최대 </a:t>
            </a:r>
            <a:r>
              <a:rPr lang="en-US" altLang="ko-KR" sz="1600" b="0" smtClean="0"/>
              <a:t>5</a:t>
            </a:r>
            <a:r>
              <a:rPr lang="ko-KR" altLang="en-US" sz="1600" b="0" smtClean="0"/>
              <a:t>개 까지 추가가 가능하다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6918" y="2143116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Session Monitor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Oracle </a:t>
            </a:r>
            <a:r>
              <a:rPr lang="ko-KR" altLang="en-US" smtClean="0"/>
              <a:t>탭</a:t>
            </a:r>
            <a:endParaRPr lang="en-US" altLang="ko-KR" smtClean="0"/>
          </a:p>
          <a:p>
            <a:pPr lvl="1"/>
            <a:r>
              <a:rPr lang="en-US" altLang="ko-KR" sz="1600" b="0" smtClean="0"/>
              <a:t>Source View </a:t>
            </a:r>
            <a:r>
              <a:rPr lang="ko-KR" altLang="en-US" sz="1600" b="0" smtClean="0"/>
              <a:t>에서 원하는 항목을 선택함으로써 접속한 세션의 인스턴스 정보만 보여줄 지 접속한 </a:t>
            </a:r>
            <a:r>
              <a:rPr lang="en-US" altLang="ko-KR" sz="1600" b="0" smtClean="0"/>
              <a:t>DB</a:t>
            </a:r>
            <a:r>
              <a:rPr lang="ko-KR" altLang="en-US" sz="1600" b="0" smtClean="0"/>
              <a:t>의 모든 인스턴스의 세션 정보를 보여줄 것인지 선택이 가능하다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Exclude lock type in lock mode : </a:t>
            </a:r>
            <a:r>
              <a:rPr lang="ko-KR" altLang="en-US" sz="1600" b="0" smtClean="0"/>
              <a:t>락 모드가 </a:t>
            </a:r>
            <a:r>
              <a:rPr lang="en-US" altLang="ko-KR" sz="1600" b="0" smtClean="0"/>
              <a:t>‘MR’ </a:t>
            </a:r>
            <a:r>
              <a:rPr lang="ko-KR" altLang="en-US" sz="1600" b="0" smtClean="0"/>
              <a:t>인 세션을 화면에 나타나지 않도록 하는 옵션이다 </a:t>
            </a:r>
            <a:r>
              <a:rPr lang="en-US" altLang="ko-KR" sz="1600" b="0" smtClean="0"/>
              <a:t>. </a:t>
            </a:r>
            <a:r>
              <a:rPr lang="ko-KR" altLang="en-US" sz="1600" b="0" smtClean="0"/>
              <a:t>이 체크박스를 체크하면 락 세션 조회 속도가 빨라지는 환경이 존재한다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80" y="2571744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162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928802"/>
            <a:ext cx="348845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Export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Export Tool?</a:t>
            </a:r>
          </a:p>
          <a:p>
            <a:endParaRPr lang="en-US" altLang="ko-KR" smtClean="0"/>
          </a:p>
          <a:p>
            <a:pPr lvl="1"/>
            <a:r>
              <a:rPr lang="ko-KR" altLang="en-US" sz="1800" err="1" smtClean="0"/>
              <a:t>오라클이</a:t>
            </a:r>
            <a:r>
              <a:rPr lang="ko-KR" altLang="en-US" sz="1800" smtClean="0"/>
              <a:t> 제공하는 </a:t>
            </a:r>
            <a:r>
              <a:rPr lang="en-US" altLang="ko-KR" sz="1800" smtClean="0"/>
              <a:t>Exp </a:t>
            </a:r>
            <a:r>
              <a:rPr lang="ko-KR" altLang="en-US" sz="1800" smtClean="0"/>
              <a:t>유틸리티를 사용하여 데이터를 </a:t>
            </a:r>
            <a:r>
              <a:rPr lang="en-US" altLang="ko-KR" sz="1800" smtClean="0"/>
              <a:t>export </a:t>
            </a:r>
            <a:r>
              <a:rPr lang="ko-KR" altLang="en-US" sz="1800" smtClean="0"/>
              <a:t>하기 편하도록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en-US" altLang="ko-KR" sz="1800" smtClean="0"/>
              <a:t>GUI</a:t>
            </a:r>
            <a:r>
              <a:rPr lang="ko-KR" altLang="en-US" sz="1800" smtClean="0"/>
              <a:t>로 제공하는 </a:t>
            </a:r>
            <a:r>
              <a:rPr lang="en-US" altLang="ko-KR" sz="1800" smtClean="0"/>
              <a:t>Tool </a:t>
            </a:r>
            <a:r>
              <a:rPr lang="ko-KR" altLang="en-US" sz="1800" smtClean="0"/>
              <a:t>입니다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err="1" smtClean="0"/>
              <a:t>오라클</a:t>
            </a:r>
            <a:r>
              <a:rPr lang="ko-KR" altLang="en-US" sz="1800" smtClean="0"/>
              <a:t> </a:t>
            </a:r>
            <a:r>
              <a:rPr lang="en-US" altLang="ko-KR" sz="1800" smtClean="0"/>
              <a:t>10g</a:t>
            </a:r>
            <a:r>
              <a:rPr lang="ko-KR" altLang="en-US" sz="1800" smtClean="0"/>
              <a:t>에서 추가된 </a:t>
            </a:r>
            <a:r>
              <a:rPr lang="en-US" altLang="ko-KR" sz="1800" smtClean="0"/>
              <a:t>Data Pump </a:t>
            </a:r>
            <a:r>
              <a:rPr lang="ko-KR" altLang="en-US" sz="1800" smtClean="0"/>
              <a:t>기능을 오렌지 </a:t>
            </a:r>
            <a:r>
              <a:rPr lang="en-US" altLang="ko-KR" sz="1800" smtClean="0"/>
              <a:t>5.0</a:t>
            </a:r>
            <a:r>
              <a:rPr lang="ko-KR" altLang="en-US" sz="1800" smtClean="0"/>
              <a:t>에서 사용할 수 있습니다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Export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Export</a:t>
            </a:r>
            <a:r>
              <a:rPr lang="ko-KR" altLang="en-US" smtClean="0"/>
              <a:t>  </a:t>
            </a:r>
            <a:r>
              <a:rPr lang="en-US" altLang="ko-KR" smtClean="0"/>
              <a:t>Tool</a:t>
            </a:r>
            <a:r>
              <a:rPr lang="ko-KR" altLang="en-US" smtClean="0"/>
              <a:t>실행</a:t>
            </a:r>
            <a:endParaRPr lang="en-US" altLang="ko-KR" smtClean="0"/>
          </a:p>
          <a:p>
            <a:pPr lvl="1"/>
            <a:r>
              <a:rPr lang="en-US" altLang="ko-KR" sz="1500" b="0" smtClean="0"/>
              <a:t>Export Pane</a:t>
            </a:r>
            <a:r>
              <a:rPr lang="ko-KR" altLang="en-US" sz="1500" b="0" smtClean="0"/>
              <a:t>의 </a:t>
            </a:r>
            <a:r>
              <a:rPr lang="en-US" altLang="ko-KR" sz="1500" b="0" smtClean="0"/>
              <a:t>[Tool]</a:t>
            </a:r>
            <a:r>
              <a:rPr lang="ko-KR" altLang="en-US" sz="1500" b="0" smtClean="0"/>
              <a:t>필드에 </a:t>
            </a:r>
            <a:r>
              <a:rPr lang="en-US" altLang="ko-KR" sz="1500" b="0" smtClean="0"/>
              <a:t>Data Pump</a:t>
            </a:r>
            <a:r>
              <a:rPr lang="ko-KR" altLang="en-US" sz="1500" b="0" smtClean="0"/>
              <a:t>를 선택한다</a:t>
            </a:r>
            <a:r>
              <a:rPr lang="en-US" altLang="ko-KR" sz="1500" b="0" smtClean="0"/>
              <a:t>.</a:t>
            </a:r>
            <a:br>
              <a:rPr lang="en-US" altLang="ko-KR" sz="1500" b="0" smtClean="0"/>
            </a:br>
            <a:r>
              <a:rPr lang="en-US" altLang="ko-KR" sz="1500" b="0" smtClean="0"/>
              <a:t>( Oracle Client 10g </a:t>
            </a:r>
            <a:r>
              <a:rPr lang="ko-KR" altLang="en-US" sz="1500" b="0" smtClean="0"/>
              <a:t>이상 </a:t>
            </a:r>
            <a:r>
              <a:rPr lang="en-US" altLang="ko-KR" sz="1500" b="0" smtClean="0"/>
              <a:t>Default</a:t>
            </a:r>
            <a:r>
              <a:rPr lang="ko-KR" altLang="en-US" sz="1500" b="0" smtClean="0"/>
              <a:t>로 선택되어 있음</a:t>
            </a:r>
            <a:r>
              <a:rPr lang="en-US" altLang="ko-KR" sz="1500" b="0" smtClean="0"/>
              <a:t>)</a:t>
            </a:r>
          </a:p>
          <a:p>
            <a:pPr lvl="1"/>
            <a:r>
              <a:rPr lang="en-US" altLang="ko-KR" sz="1500" b="0" smtClean="0"/>
              <a:t>Export </a:t>
            </a:r>
            <a:r>
              <a:rPr lang="ko-KR" altLang="en-US" sz="1500" b="0" smtClean="0"/>
              <a:t>윈도우 화면에 </a:t>
            </a:r>
            <a:r>
              <a:rPr lang="en-US" altLang="ko-KR" sz="1500" b="0" smtClean="0"/>
              <a:t>[File] </a:t>
            </a:r>
            <a:r>
              <a:rPr lang="ko-KR" altLang="en-US" sz="1500" b="0" smtClean="0"/>
              <a:t>필드에 </a:t>
            </a:r>
            <a:r>
              <a:rPr lang="en-US" altLang="ko-KR" sz="1500" b="0" smtClean="0"/>
              <a:t>Export</a:t>
            </a:r>
            <a:r>
              <a:rPr lang="ko-KR" altLang="en-US" sz="1500" b="0" smtClean="0"/>
              <a:t>시 생성할 파일의 이름을 입력한다</a:t>
            </a:r>
            <a:r>
              <a:rPr lang="en-US" altLang="ko-KR" sz="1500" b="0" smtClean="0"/>
              <a:t>.</a:t>
            </a:r>
          </a:p>
          <a:p>
            <a:pPr lvl="1"/>
            <a:r>
              <a:rPr lang="en-US" altLang="ko-KR" sz="1500" b="0" smtClean="0"/>
              <a:t>[Scope] </a:t>
            </a:r>
            <a:r>
              <a:rPr lang="ko-KR" altLang="en-US" sz="1500" b="0" smtClean="0"/>
              <a:t>필드의 </a:t>
            </a:r>
            <a:r>
              <a:rPr lang="en-US" altLang="ko-KR" sz="1500" b="0" smtClean="0"/>
              <a:t>[Mode]</a:t>
            </a:r>
            <a:r>
              <a:rPr lang="ko-KR" altLang="en-US" sz="1500" b="0" smtClean="0"/>
              <a:t>에서 </a:t>
            </a:r>
            <a:r>
              <a:rPr lang="en-US" altLang="ko-KR" sz="1500" b="0" smtClean="0"/>
              <a:t>Export </a:t>
            </a:r>
            <a:r>
              <a:rPr lang="ko-KR" altLang="en-US" sz="1500" b="0" smtClean="0"/>
              <a:t>할 범위를 선택한다</a:t>
            </a:r>
            <a:r>
              <a:rPr lang="en-US" altLang="ko-KR" sz="1500" b="0" smtClean="0"/>
              <a:t>.</a:t>
            </a:r>
          </a:p>
          <a:p>
            <a:pPr lvl="1"/>
            <a:r>
              <a:rPr lang="en-US" altLang="ko-KR" sz="1500" b="0" smtClean="0"/>
              <a:t>Filter </a:t>
            </a:r>
            <a:r>
              <a:rPr lang="ko-KR" altLang="en-US" sz="1500" b="0" smtClean="0"/>
              <a:t>관련 설정은 </a:t>
            </a:r>
            <a:r>
              <a:rPr lang="en-US" altLang="ko-KR" sz="1500" b="0" smtClean="0"/>
              <a:t>[Filter…]</a:t>
            </a:r>
            <a:r>
              <a:rPr lang="ko-KR" altLang="en-US" sz="1500" b="0" smtClean="0"/>
              <a:t> 버튼을 눌러서 설정한다</a:t>
            </a:r>
            <a:r>
              <a:rPr lang="en-US" altLang="ko-KR" sz="1500" b="0" smtClean="0"/>
              <a:t>. (Exp </a:t>
            </a:r>
            <a:r>
              <a:rPr lang="ko-KR" altLang="en-US" sz="1500" b="0" smtClean="0"/>
              <a:t>는 </a:t>
            </a:r>
            <a:r>
              <a:rPr lang="en-US" altLang="ko-KR" sz="1500" b="0" smtClean="0"/>
              <a:t>Filter</a:t>
            </a:r>
            <a:r>
              <a:rPr lang="ko-KR" altLang="en-US" sz="1500" b="0" smtClean="0"/>
              <a:t>가 없다</a:t>
            </a:r>
            <a:r>
              <a:rPr lang="en-US" altLang="ko-KR" sz="1500" b="0" smtClean="0"/>
              <a:t>.)</a:t>
            </a:r>
          </a:p>
          <a:p>
            <a:pPr lvl="1"/>
            <a:r>
              <a:rPr lang="en-US" altLang="ko-KR" sz="1500" b="0" smtClean="0"/>
              <a:t>Export </a:t>
            </a:r>
            <a:r>
              <a:rPr lang="ko-KR" altLang="en-US" sz="1500" b="0" smtClean="0"/>
              <a:t>시에 조건을 설정하기 위해서는 </a:t>
            </a:r>
            <a:r>
              <a:rPr lang="en-US" altLang="ko-KR" sz="1500" b="0" smtClean="0"/>
              <a:t>[Where…] </a:t>
            </a:r>
            <a:r>
              <a:rPr lang="ko-KR" altLang="en-US" sz="1500" b="0" smtClean="0"/>
              <a:t>버튼을 눌러서 설정한다</a:t>
            </a:r>
            <a:r>
              <a:rPr lang="en-US" altLang="ko-KR" sz="1500" b="0" smtClean="0"/>
              <a:t>.</a:t>
            </a:r>
            <a:endParaRPr lang="ko-KR" altLang="en-US" sz="1500" b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8422" y="3033938"/>
            <a:ext cx="4600574" cy="338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Export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Data Pump Advanced </a:t>
            </a:r>
            <a:r>
              <a:rPr lang="ko-KR" altLang="en-US" smtClean="0"/>
              <a:t>설정</a:t>
            </a:r>
            <a:endParaRPr lang="en-US" altLang="ko-KR" smtClean="0"/>
          </a:p>
          <a:p>
            <a:pPr lvl="1"/>
            <a:r>
              <a:rPr lang="en-US" altLang="ko-KR" sz="1600" b="0" smtClean="0"/>
              <a:t>Data Pump </a:t>
            </a:r>
            <a:r>
              <a:rPr lang="ko-KR" altLang="en-US" sz="1600" b="0" smtClean="0"/>
              <a:t>에 관련한 옵션을 </a:t>
            </a:r>
            <a:r>
              <a:rPr lang="en-US" altLang="ko-KR" sz="1600" b="0" smtClean="0"/>
              <a:t>Advanced Pane </a:t>
            </a:r>
            <a:r>
              <a:rPr lang="ko-KR" altLang="en-US" sz="1600" b="0" smtClean="0"/>
              <a:t>에서 설정한다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2726" y="1785926"/>
            <a:ext cx="3869099" cy="460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Export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Exp Advanced </a:t>
            </a:r>
            <a:r>
              <a:rPr lang="ko-KR" altLang="en-US" smtClean="0"/>
              <a:t>설정</a:t>
            </a:r>
            <a:endParaRPr lang="en-US" altLang="ko-KR" smtClean="0"/>
          </a:p>
          <a:p>
            <a:pPr lvl="1"/>
            <a:r>
              <a:rPr lang="en-US" altLang="ko-KR" sz="1600" b="0" smtClean="0"/>
              <a:t>Exp </a:t>
            </a:r>
            <a:r>
              <a:rPr lang="ko-KR" altLang="en-US" sz="1600" b="0" smtClean="0"/>
              <a:t>에 관련한 옵션을 </a:t>
            </a:r>
            <a:r>
              <a:rPr lang="en-US" altLang="ko-KR" sz="1600" b="0" smtClean="0"/>
              <a:t>Advanced Pane </a:t>
            </a:r>
            <a:r>
              <a:rPr lang="ko-KR" altLang="en-US" sz="1600" b="0" smtClean="0"/>
              <a:t>에서 설정한다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pPr lvl="1"/>
            <a:endParaRPr lang="ko-KR" altLang="en-US" smtClean="0"/>
          </a:p>
          <a:p>
            <a:endParaRPr lang="ko-KR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8422" y="1785926"/>
            <a:ext cx="426885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167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928802"/>
            <a:ext cx="36134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Import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Import Tool?</a:t>
            </a:r>
          </a:p>
          <a:p>
            <a:endParaRPr lang="en-US" altLang="ko-KR" smtClean="0"/>
          </a:p>
          <a:p>
            <a:pPr lvl="1"/>
            <a:r>
              <a:rPr lang="ko-KR" altLang="en-US" sz="1800" err="1" smtClean="0"/>
              <a:t>오라클이</a:t>
            </a:r>
            <a:r>
              <a:rPr lang="ko-KR" altLang="en-US" sz="1800" smtClean="0"/>
              <a:t> 제공하는 </a:t>
            </a:r>
            <a:r>
              <a:rPr lang="en-US" altLang="ko-KR" sz="1800" smtClean="0"/>
              <a:t>Imp </a:t>
            </a:r>
            <a:r>
              <a:rPr lang="ko-KR" altLang="en-US" sz="1800" smtClean="0"/>
              <a:t>유틸리티를 사용하여 데이터를 </a:t>
            </a:r>
            <a:r>
              <a:rPr lang="en-US" altLang="ko-KR" sz="1800" smtClean="0"/>
              <a:t>import </a:t>
            </a:r>
            <a:r>
              <a:rPr lang="ko-KR" altLang="en-US" sz="1800" smtClean="0"/>
              <a:t>하기 편하도록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en-US" altLang="ko-KR" sz="1800" smtClean="0"/>
              <a:t>GUI</a:t>
            </a:r>
            <a:r>
              <a:rPr lang="ko-KR" altLang="en-US" sz="1800" smtClean="0"/>
              <a:t>로 제공하는 </a:t>
            </a:r>
            <a:r>
              <a:rPr lang="en-US" altLang="ko-KR" sz="1800" smtClean="0"/>
              <a:t>Tool </a:t>
            </a:r>
            <a:r>
              <a:rPr lang="ko-KR" altLang="en-US" sz="1800" smtClean="0"/>
              <a:t>입니다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err="1" smtClean="0"/>
              <a:t>오라클</a:t>
            </a:r>
            <a:r>
              <a:rPr lang="ko-KR" altLang="en-US" sz="1800" smtClean="0"/>
              <a:t> </a:t>
            </a:r>
            <a:r>
              <a:rPr lang="en-US" altLang="ko-KR" sz="1800" smtClean="0"/>
              <a:t>10g</a:t>
            </a:r>
            <a:r>
              <a:rPr lang="ko-KR" altLang="en-US" sz="1800" smtClean="0"/>
              <a:t>에서 추가된 </a:t>
            </a:r>
            <a:r>
              <a:rPr lang="en-US" altLang="ko-KR" sz="1800" smtClean="0"/>
              <a:t>Data Pump </a:t>
            </a:r>
            <a:r>
              <a:rPr lang="ko-KR" altLang="en-US" sz="1800" smtClean="0"/>
              <a:t>기능을 오렌지 </a:t>
            </a:r>
            <a:r>
              <a:rPr lang="en-US" altLang="ko-KR" sz="1800" smtClean="0"/>
              <a:t>5.0</a:t>
            </a:r>
            <a:r>
              <a:rPr lang="ko-KR" altLang="en-US" sz="1800" smtClean="0"/>
              <a:t>에서 사용할 수 있습니다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Import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03332"/>
            <a:ext cx="9175750" cy="5040312"/>
          </a:xfrm>
        </p:spPr>
        <p:txBody>
          <a:bodyPr/>
          <a:lstStyle/>
          <a:p>
            <a:r>
              <a:rPr lang="en-US" altLang="ko-KR" smtClean="0"/>
              <a:t>Import Tool </a:t>
            </a:r>
            <a:r>
              <a:rPr lang="ko-KR" altLang="en-US" smtClean="0"/>
              <a:t>실행</a:t>
            </a:r>
            <a:endParaRPr lang="en-US" altLang="ko-KR" smtClean="0"/>
          </a:p>
          <a:p>
            <a:pPr lvl="1"/>
            <a:r>
              <a:rPr lang="en-US" altLang="ko-KR" b="0" smtClean="0"/>
              <a:t>Import Pane </a:t>
            </a:r>
            <a:r>
              <a:rPr lang="ko-KR" altLang="en-US" b="0" smtClean="0"/>
              <a:t>의 </a:t>
            </a:r>
            <a:r>
              <a:rPr lang="en-US" altLang="ko-KR" b="0" smtClean="0"/>
              <a:t>[Tool]</a:t>
            </a:r>
            <a:r>
              <a:rPr lang="ko-KR" altLang="en-US" b="0" smtClean="0"/>
              <a:t>필드에 </a:t>
            </a:r>
            <a:r>
              <a:rPr lang="en-US" altLang="ko-KR" b="0" smtClean="0"/>
              <a:t>Data Pump</a:t>
            </a:r>
            <a:r>
              <a:rPr lang="ko-KR" altLang="en-US" b="0" smtClean="0"/>
              <a:t>를 선택한다</a:t>
            </a:r>
            <a:r>
              <a:rPr lang="en-US" altLang="ko-KR" b="0" smtClean="0"/>
              <a:t>.(Oracle Client 10g </a:t>
            </a:r>
            <a:r>
              <a:rPr lang="ko-KR" altLang="en-US" b="0" smtClean="0"/>
              <a:t>이상 </a:t>
            </a:r>
            <a:r>
              <a:rPr lang="en-US" altLang="ko-KR" b="0" smtClean="0"/>
              <a:t>Default</a:t>
            </a:r>
            <a:r>
              <a:rPr lang="ko-KR" altLang="en-US" b="0" smtClean="0"/>
              <a:t>로 선택되어 있음</a:t>
            </a:r>
            <a:r>
              <a:rPr lang="en-US" altLang="ko-KR" b="0" smtClean="0"/>
              <a:t>)</a:t>
            </a:r>
          </a:p>
          <a:p>
            <a:pPr lvl="1"/>
            <a:r>
              <a:rPr lang="en-US" altLang="ko-KR" b="0" smtClean="0"/>
              <a:t>Import </a:t>
            </a:r>
            <a:r>
              <a:rPr lang="ko-KR" altLang="en-US" b="0" smtClean="0"/>
              <a:t>윈도우 화면에서 </a:t>
            </a:r>
            <a:r>
              <a:rPr lang="en-US" altLang="ko-KR" b="0" smtClean="0"/>
              <a:t>[File] </a:t>
            </a:r>
            <a:r>
              <a:rPr lang="ko-KR" altLang="en-US" b="0" smtClean="0"/>
              <a:t>필드에 </a:t>
            </a:r>
            <a:r>
              <a:rPr lang="en-US" altLang="ko-KR" b="0" smtClean="0"/>
              <a:t>Import </a:t>
            </a:r>
            <a:r>
              <a:rPr lang="ko-KR" altLang="en-US" b="0" smtClean="0"/>
              <a:t>시 사용할 파일의 이름을 입력한다</a:t>
            </a:r>
            <a:r>
              <a:rPr lang="en-US" altLang="ko-KR" b="0" smtClean="0"/>
              <a:t>.</a:t>
            </a:r>
          </a:p>
          <a:p>
            <a:pPr lvl="1"/>
            <a:r>
              <a:rPr lang="en-US" altLang="ko-KR" b="0" smtClean="0"/>
              <a:t>[Scope] </a:t>
            </a:r>
            <a:r>
              <a:rPr lang="ko-KR" altLang="en-US" b="0" smtClean="0"/>
              <a:t>필드의 </a:t>
            </a:r>
            <a:r>
              <a:rPr lang="en-US" altLang="ko-KR" b="0" smtClean="0"/>
              <a:t>[Mode] </a:t>
            </a:r>
            <a:r>
              <a:rPr lang="ko-KR" altLang="en-US" b="0" smtClean="0"/>
              <a:t>에서 </a:t>
            </a:r>
            <a:r>
              <a:rPr lang="en-US" altLang="ko-KR" b="0" smtClean="0"/>
              <a:t>Import </a:t>
            </a:r>
            <a:r>
              <a:rPr lang="ko-KR" altLang="en-US" b="0" smtClean="0"/>
              <a:t>할 범위를 선택한다</a:t>
            </a:r>
            <a:r>
              <a:rPr lang="en-US" altLang="ko-KR" b="0" smtClean="0"/>
              <a:t>.</a:t>
            </a:r>
          </a:p>
          <a:p>
            <a:pPr lvl="1"/>
            <a:r>
              <a:rPr lang="en-US" altLang="ko-KR" b="0" smtClean="0"/>
              <a:t>Remap  </a:t>
            </a:r>
            <a:r>
              <a:rPr lang="ko-KR" altLang="en-US" b="0" smtClean="0"/>
              <a:t>관련 설정은 </a:t>
            </a:r>
            <a:r>
              <a:rPr lang="en-US" altLang="ko-KR" b="0" smtClean="0"/>
              <a:t>[Remap…] </a:t>
            </a:r>
            <a:r>
              <a:rPr lang="ko-KR" altLang="en-US" b="0" smtClean="0"/>
              <a:t>버튼을 눌러서 설정한다</a:t>
            </a:r>
            <a:r>
              <a:rPr lang="en-US" altLang="ko-KR" b="0" smtClean="0"/>
              <a:t>.</a:t>
            </a:r>
          </a:p>
          <a:p>
            <a:pPr lvl="1"/>
            <a:r>
              <a:rPr lang="en-US" altLang="ko-KR" b="0" smtClean="0"/>
              <a:t>Filter </a:t>
            </a:r>
            <a:r>
              <a:rPr lang="ko-KR" altLang="en-US" b="0" smtClean="0"/>
              <a:t>관련 설정은 </a:t>
            </a:r>
            <a:r>
              <a:rPr lang="en-US" altLang="ko-KR" b="0" smtClean="0"/>
              <a:t>[Filter…] </a:t>
            </a:r>
            <a:r>
              <a:rPr lang="ko-KR" altLang="en-US" b="0" smtClean="0"/>
              <a:t>버튼을 눌러서 설정한다</a:t>
            </a:r>
            <a:r>
              <a:rPr lang="en-US" altLang="ko-KR" b="0" smtClean="0"/>
              <a:t>.</a:t>
            </a:r>
          </a:p>
          <a:p>
            <a:pPr lvl="1"/>
            <a:r>
              <a:rPr lang="en-US" altLang="ko-KR" b="0" smtClean="0"/>
              <a:t>Import </a:t>
            </a:r>
            <a:r>
              <a:rPr lang="ko-KR" altLang="en-US" b="0" smtClean="0"/>
              <a:t>시에 조건을 설정하기 위해서는 </a:t>
            </a:r>
            <a:r>
              <a:rPr lang="en-US" altLang="ko-KR" b="0" smtClean="0"/>
              <a:t>[Where…] </a:t>
            </a:r>
            <a:r>
              <a:rPr lang="ko-KR" altLang="en-US" b="0" smtClean="0"/>
              <a:t>버튼을 눌러 설정한다</a:t>
            </a:r>
            <a:r>
              <a:rPr lang="en-US" altLang="ko-KR" b="0" smtClean="0"/>
              <a:t>.</a:t>
            </a:r>
            <a:endParaRPr lang="ko-KR" altLang="en-US" b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7" y="3000372"/>
            <a:ext cx="402331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034" y="3000373"/>
            <a:ext cx="402331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238356" y="6215082"/>
            <a:ext cx="1167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&lt;Data Pump&gt;</a:t>
            </a: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810388" y="6215082"/>
            <a:ext cx="638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&lt;Imp&gt;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DB </a:t>
            </a:r>
            <a:r>
              <a:rPr lang="ko-KR" altLang="en-US" smtClean="0"/>
              <a:t>지원 버전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DB </a:t>
            </a:r>
            <a:r>
              <a:rPr lang="ko-KR" altLang="en-US" smtClean="0"/>
              <a:t>지원 버전</a:t>
            </a:r>
            <a:endParaRPr lang="en-US" altLang="ko-KR" smtClean="0"/>
          </a:p>
          <a:p>
            <a:pPr>
              <a:buNone/>
            </a:pPr>
            <a:r>
              <a:rPr lang="en-US" altLang="ko-KR" smtClean="0"/>
              <a:t>	-</a:t>
            </a:r>
            <a:r>
              <a:rPr lang="ko-KR" altLang="en-US" smtClean="0"/>
              <a:t> </a:t>
            </a:r>
            <a:r>
              <a:rPr lang="en-US" altLang="ko-KR" smtClean="0"/>
              <a:t>ORACLE 7.3 </a:t>
            </a:r>
            <a:r>
              <a:rPr lang="ko-KR" altLang="en-US" smtClean="0"/>
              <a:t>이상 </a:t>
            </a:r>
            <a:r>
              <a:rPr lang="en-US" altLang="ko-KR" smtClean="0"/>
              <a:t>(</a:t>
            </a:r>
            <a:r>
              <a:rPr lang="ko-KR" altLang="en-US" err="1" smtClean="0"/>
              <a:t>오라클</a:t>
            </a:r>
            <a:r>
              <a:rPr lang="ko-KR" altLang="en-US" smtClean="0"/>
              <a:t> 클라이언트 </a:t>
            </a:r>
            <a:r>
              <a:rPr lang="en-US" altLang="ko-KR" smtClean="0"/>
              <a:t>8.0.6 </a:t>
            </a:r>
            <a:r>
              <a:rPr lang="ko-KR" altLang="en-US" smtClean="0"/>
              <a:t>이상</a:t>
            </a:r>
            <a:r>
              <a:rPr lang="en-US" altLang="ko-KR" smtClean="0"/>
              <a:t>, </a:t>
            </a:r>
            <a:r>
              <a:rPr lang="ko-KR" altLang="en-US" smtClean="0"/>
              <a:t>유니코드는 </a:t>
            </a:r>
            <a:r>
              <a:rPr lang="en-US" altLang="ko-KR" smtClean="0"/>
              <a:t>9.2 </a:t>
            </a:r>
            <a:r>
              <a:rPr lang="ko-KR" altLang="en-US" smtClean="0"/>
              <a:t>이상</a:t>
            </a:r>
            <a:r>
              <a:rPr lang="en-US" altLang="ko-KR" smtClean="0"/>
              <a:t>)</a:t>
            </a:r>
          </a:p>
          <a:p>
            <a:pPr>
              <a:buNone/>
            </a:pPr>
            <a:r>
              <a:rPr lang="en-US" altLang="ko-KR" smtClean="0"/>
              <a:t>    - ALTIBASE 5.1.2 </a:t>
            </a:r>
            <a:r>
              <a:rPr lang="ko-KR" altLang="en-US" smtClean="0"/>
              <a:t>이상 </a:t>
            </a:r>
            <a:r>
              <a:rPr lang="en-US" altLang="ko-KR" smtClean="0"/>
              <a:t>(Unicode </a:t>
            </a:r>
            <a:r>
              <a:rPr lang="ko-KR" altLang="en-US" smtClean="0"/>
              <a:t>버전의 경우 </a:t>
            </a:r>
            <a:r>
              <a:rPr lang="en-US" altLang="ko-KR" smtClean="0"/>
              <a:t>5.3.1 </a:t>
            </a:r>
            <a:r>
              <a:rPr lang="ko-KR" altLang="en-US" smtClean="0"/>
              <a:t>이상이어야 함</a:t>
            </a:r>
            <a:r>
              <a:rPr lang="en-US" altLang="ko-KR" smtClean="0"/>
              <a:t>)</a:t>
            </a:r>
          </a:p>
          <a:p>
            <a:pPr>
              <a:buNone/>
            </a:pPr>
            <a:r>
              <a:rPr lang="en-US" altLang="ko-KR" smtClean="0"/>
              <a:t>	- TIBERO 3.x </a:t>
            </a:r>
            <a:r>
              <a:rPr lang="ko-KR" altLang="en-US" smtClean="0"/>
              <a:t>이상 </a:t>
            </a:r>
            <a:r>
              <a:rPr lang="en-US" altLang="ko-KR" smtClean="0"/>
              <a:t>(</a:t>
            </a:r>
            <a:r>
              <a:rPr lang="ko-KR" altLang="en-US" smtClean="0"/>
              <a:t>단</a:t>
            </a:r>
            <a:r>
              <a:rPr lang="en-US" altLang="ko-KR" smtClean="0"/>
              <a:t>, 3.x </a:t>
            </a:r>
            <a:r>
              <a:rPr lang="ko-KR" altLang="en-US" smtClean="0"/>
              <a:t>초기 버전의 경우 실행계획 지원하지 않음</a:t>
            </a:r>
            <a:r>
              <a:rPr lang="en-US" altLang="ko-KR" smtClean="0"/>
              <a:t>)</a:t>
            </a:r>
            <a:endParaRPr lang="en-US" altLang="ko-KR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ko-KR" smtClean="0">
                <a:solidFill>
                  <a:srgbClr val="0000FF"/>
                </a:solidFill>
              </a:rPr>
              <a:t>	</a:t>
            </a:r>
            <a:r>
              <a:rPr lang="en-US" altLang="ko-KR" smtClean="0"/>
              <a:t>- DB2 9.1 </a:t>
            </a:r>
            <a:r>
              <a:rPr lang="ko-KR" altLang="en-US" smtClean="0"/>
              <a:t>이상</a:t>
            </a:r>
            <a:endParaRPr lang="en-US" altLang="ko-KR" smtClean="0"/>
          </a:p>
          <a:p>
            <a:pPr>
              <a:buNone/>
            </a:pPr>
            <a:r>
              <a:rPr lang="en-US" altLang="ko-KR" smtClean="0"/>
              <a:t>	- Sybase IQ 12.6</a:t>
            </a:r>
            <a:r>
              <a:rPr lang="ko-KR" altLang="en-US" smtClean="0"/>
              <a:t> 이상</a:t>
            </a:r>
            <a:endParaRPr lang="en-US" altLang="ko-KR" smtClean="0"/>
          </a:p>
          <a:p>
            <a:pPr>
              <a:buNone/>
            </a:pPr>
            <a:r>
              <a:rPr lang="en-US" altLang="ko-KR" smtClean="0"/>
              <a:t>	- TELCOBASE 3.1.2 </a:t>
            </a:r>
            <a:r>
              <a:rPr lang="ko-KR" altLang="en-US" smtClean="0"/>
              <a:t>이상</a:t>
            </a:r>
            <a:endParaRPr lang="en-US" altLang="ko-KR" smtClean="0"/>
          </a:p>
          <a:p>
            <a:pPr>
              <a:buNone/>
            </a:pPr>
            <a:r>
              <a:rPr lang="en-US" altLang="ko-KR" smtClean="0"/>
              <a:t>	- MS SQL 2000 </a:t>
            </a:r>
            <a:r>
              <a:rPr lang="ko-KR" altLang="en-US" smtClean="0"/>
              <a:t>이상 </a:t>
            </a:r>
            <a:r>
              <a:rPr lang="en-US" altLang="ko-KR" smtClean="0"/>
              <a:t>(</a:t>
            </a:r>
            <a:r>
              <a:rPr lang="ko-KR" altLang="en-US" smtClean="0"/>
              <a:t>단</a:t>
            </a:r>
            <a:r>
              <a:rPr lang="en-US" altLang="ko-KR" smtClean="0"/>
              <a:t>, 2000 </a:t>
            </a:r>
            <a:r>
              <a:rPr lang="ko-KR" altLang="en-US" smtClean="0"/>
              <a:t>의 경우 일부 툴은 지원하지 않음</a:t>
            </a:r>
            <a:r>
              <a:rPr lang="en-US" altLang="ko-KR" smtClean="0"/>
              <a:t>)</a:t>
            </a:r>
          </a:p>
          <a:p>
            <a:pPr>
              <a:buNone/>
            </a:pPr>
            <a:r>
              <a:rPr lang="en-US" altLang="ko-KR" smtClean="0"/>
              <a:t>     - Sybase ASE 12.5 </a:t>
            </a:r>
            <a:r>
              <a:rPr lang="ko-KR" altLang="en-US" smtClean="0"/>
              <a:t>이상</a:t>
            </a:r>
            <a:endParaRPr lang="en-US" altLang="ko-K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Import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Data Pump Advanced </a:t>
            </a:r>
            <a:r>
              <a:rPr lang="ko-KR" altLang="en-US" smtClean="0"/>
              <a:t>설정</a:t>
            </a:r>
            <a:endParaRPr lang="en-US" altLang="ko-KR" smtClean="0"/>
          </a:p>
          <a:p>
            <a:pPr lvl="1"/>
            <a:r>
              <a:rPr lang="en-US" altLang="ko-KR" sz="1600" b="0" smtClean="0"/>
              <a:t>Data Pump </a:t>
            </a:r>
            <a:r>
              <a:rPr lang="ko-KR" altLang="en-US" sz="1600" b="0" smtClean="0"/>
              <a:t>에 관련한 옵션을 </a:t>
            </a:r>
            <a:r>
              <a:rPr lang="en-US" altLang="ko-KR" sz="1600" b="0" smtClean="0"/>
              <a:t>Advanced Pane </a:t>
            </a:r>
            <a:r>
              <a:rPr lang="ko-KR" altLang="en-US" sz="1600" b="0" smtClean="0"/>
              <a:t>에서 설정한다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60" y="1857364"/>
            <a:ext cx="426819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Import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Imp Advanced </a:t>
            </a:r>
            <a:r>
              <a:rPr lang="ko-KR" altLang="en-US" smtClean="0"/>
              <a:t>설정</a:t>
            </a:r>
            <a:endParaRPr lang="en-US" altLang="ko-KR" smtClean="0"/>
          </a:p>
          <a:p>
            <a:pPr lvl="1"/>
            <a:r>
              <a:rPr lang="en-US" altLang="ko-KR" sz="1600" b="0" smtClean="0"/>
              <a:t>Imp </a:t>
            </a:r>
            <a:r>
              <a:rPr lang="ko-KR" altLang="en-US" sz="1600" b="0" smtClean="0"/>
              <a:t>에 관련한 옵션을 </a:t>
            </a:r>
            <a:r>
              <a:rPr lang="en-US" altLang="ko-KR" sz="1600" b="0" smtClean="0"/>
              <a:t>Advanced Pane </a:t>
            </a:r>
            <a:r>
              <a:rPr lang="ko-KR" altLang="en-US" sz="1600" b="0" smtClean="0"/>
              <a:t>에서 설정한다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2802" y="1785926"/>
            <a:ext cx="2980282" cy="460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172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928802"/>
            <a:ext cx="361028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Unload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r>
              <a:rPr lang="en-US" altLang="ko-KR" smtClean="0"/>
              <a:t>	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Unload Tool?</a:t>
            </a:r>
          </a:p>
          <a:p>
            <a:endParaRPr lang="en-US" altLang="ko-KR" smtClean="0"/>
          </a:p>
          <a:p>
            <a:pPr lvl="1"/>
            <a:r>
              <a:rPr lang="en-US" altLang="ko-KR" sz="1800" smtClean="0"/>
              <a:t>Unload Tool</a:t>
            </a:r>
            <a:r>
              <a:rPr lang="ko-KR" altLang="en-US" sz="1800" smtClean="0"/>
              <a:t>은 테이블에 존재하는 데이터를 </a:t>
            </a:r>
            <a:r>
              <a:rPr lang="en-US" altLang="ko-KR" sz="1800" smtClean="0"/>
              <a:t>txt</a:t>
            </a:r>
            <a:r>
              <a:rPr lang="ko-KR" altLang="en-US" sz="1800" smtClean="0"/>
              <a:t> 파일 </a:t>
            </a:r>
            <a:r>
              <a:rPr lang="en-US" altLang="ko-KR" sz="1800" smtClean="0"/>
              <a:t>/ </a:t>
            </a:r>
            <a:r>
              <a:rPr lang="en-US" altLang="ko-KR" sz="1800" err="1" smtClean="0"/>
              <a:t>csv</a:t>
            </a:r>
            <a:r>
              <a:rPr lang="en-US" altLang="ko-KR" sz="1800" smtClean="0"/>
              <a:t> </a:t>
            </a:r>
            <a:r>
              <a:rPr lang="ko-KR" altLang="en-US" sz="1800" smtClean="0"/>
              <a:t>파일 </a:t>
            </a:r>
            <a:r>
              <a:rPr lang="en-US" altLang="ko-KR" sz="1800" smtClean="0"/>
              <a:t>/ </a:t>
            </a:r>
            <a:r>
              <a:rPr lang="en-US" altLang="ko-KR" sz="1800" err="1" smtClean="0"/>
              <a:t>xls</a:t>
            </a:r>
            <a:r>
              <a:rPr lang="ko-KR" altLang="en-US" sz="1800" smtClean="0"/>
              <a:t> 파일로 </a:t>
            </a:r>
            <a:r>
              <a:rPr lang="en-US" altLang="ko-KR" sz="1800" smtClean="0"/>
              <a:t>Unload </a:t>
            </a:r>
            <a:r>
              <a:rPr lang="ko-KR" altLang="en-US" sz="1800" smtClean="0"/>
              <a:t>하기 위한 툴이다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Unload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테이블을 직접 선택하여 </a:t>
            </a:r>
            <a:r>
              <a:rPr lang="en-US" altLang="ko-KR" smtClean="0"/>
              <a:t>Unload </a:t>
            </a:r>
          </a:p>
          <a:p>
            <a:pPr lvl="1"/>
            <a:r>
              <a:rPr lang="ko-KR" altLang="en-US" sz="1600" b="0" smtClean="0"/>
              <a:t>텍스트 파일로 </a:t>
            </a:r>
            <a:r>
              <a:rPr lang="en-US" altLang="ko-KR" sz="1600" b="0" smtClean="0"/>
              <a:t>Unload </a:t>
            </a:r>
            <a:r>
              <a:rPr lang="ko-KR" altLang="en-US" sz="1600" b="0" smtClean="0"/>
              <a:t>하는 경우 칼럼 </a:t>
            </a:r>
            <a:r>
              <a:rPr lang="ko-KR" altLang="en-US" sz="1600" b="0" err="1" smtClean="0"/>
              <a:t>구분자를</a:t>
            </a:r>
            <a:r>
              <a:rPr lang="ko-KR" altLang="en-US" sz="1600" b="0" smtClean="0"/>
              <a:t> 특정 문자로 지정할 수도 있고 고정길이 방식으로 </a:t>
            </a:r>
            <a:r>
              <a:rPr lang="en-US" altLang="ko-KR" sz="1600" b="0" smtClean="0"/>
              <a:t>Unload </a:t>
            </a:r>
            <a:r>
              <a:rPr lang="ko-KR" altLang="en-US" sz="1600" b="0" smtClean="0"/>
              <a:t>할 수도 있으며</a:t>
            </a:r>
            <a:r>
              <a:rPr lang="en-US" altLang="ko-KR" sz="1600" b="0" smtClean="0"/>
              <a:t>, INSERT INTO </a:t>
            </a:r>
            <a:r>
              <a:rPr lang="ko-KR" altLang="en-US" sz="1600" b="0" smtClean="0"/>
              <a:t>구문으로 생성할 수도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38" y="1928802"/>
            <a:ext cx="7047969" cy="4513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Unload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쿼리를 입력하여 </a:t>
            </a:r>
            <a:r>
              <a:rPr lang="en-US" altLang="ko-KR" smtClean="0"/>
              <a:t>Unload </a:t>
            </a:r>
          </a:p>
          <a:p>
            <a:pPr lvl="1"/>
            <a:r>
              <a:rPr lang="en-US" altLang="ko-KR" sz="1500" b="0" smtClean="0"/>
              <a:t>Unload Method </a:t>
            </a:r>
            <a:r>
              <a:rPr lang="ko-KR" altLang="en-US" sz="1500" b="0" smtClean="0"/>
              <a:t>에서 </a:t>
            </a:r>
            <a:r>
              <a:rPr lang="en-US" altLang="ko-KR" sz="1500" b="0" smtClean="0"/>
              <a:t>“Using Query”</a:t>
            </a:r>
            <a:r>
              <a:rPr lang="ko-KR" altLang="en-US" sz="1500" b="0" smtClean="0"/>
              <a:t>을 선택하면 화면 오른쪽 상단이 쿼리를 입력할 수 있는 에디터 화면으로 바뀌며 여기에 쿼리를 입력하고 </a:t>
            </a:r>
            <a:r>
              <a:rPr lang="en-US" altLang="ko-KR" sz="1500" b="0" smtClean="0"/>
              <a:t>Query </a:t>
            </a:r>
            <a:r>
              <a:rPr lang="ko-KR" altLang="en-US" sz="1500" b="0" smtClean="0"/>
              <a:t>버튼을 클릭하면 아래와 같이 하단 </a:t>
            </a:r>
            <a:r>
              <a:rPr lang="ko-KR" altLang="en-US" sz="1500" b="0" err="1" smtClean="0"/>
              <a:t>그리드에</a:t>
            </a:r>
            <a:r>
              <a:rPr lang="ko-KR" altLang="en-US" sz="1500" b="0" smtClean="0"/>
              <a:t> 샘플 데이터가 나타나게 된다</a:t>
            </a:r>
            <a:r>
              <a:rPr lang="en-US" altLang="ko-KR" sz="1500" b="0" smtClean="0"/>
              <a:t>. </a:t>
            </a:r>
            <a:r>
              <a:rPr lang="ko-KR" altLang="en-US" sz="1500" b="0" smtClean="0"/>
              <a:t>그 외는 </a:t>
            </a:r>
            <a:r>
              <a:rPr lang="en-US" altLang="ko-KR" sz="1500" b="0" smtClean="0"/>
              <a:t>Unload </a:t>
            </a:r>
            <a:r>
              <a:rPr lang="ko-KR" altLang="en-US" sz="1500" b="0" smtClean="0"/>
              <a:t>하는 방법과 동일하다</a:t>
            </a:r>
            <a:r>
              <a:rPr lang="en-US" altLang="ko-KR" sz="1500" b="0" smtClean="0"/>
              <a:t>.</a:t>
            </a:r>
            <a:endParaRPr lang="ko-KR" altLang="en-US" sz="1500" b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153945"/>
            <a:ext cx="7338764" cy="422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Unload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Unload Tool </a:t>
            </a:r>
            <a:r>
              <a:rPr lang="ko-KR" altLang="en-US" smtClean="0"/>
              <a:t>옵션</a:t>
            </a:r>
            <a:endParaRPr lang="en-US" altLang="ko-KR" smtClean="0"/>
          </a:p>
          <a:p>
            <a:pPr lvl="1"/>
            <a:r>
              <a:rPr lang="en-US" altLang="ko-KR" sz="1600" b="0" smtClean="0"/>
              <a:t>String Format : </a:t>
            </a:r>
            <a:r>
              <a:rPr lang="ko-KR" altLang="en-US" sz="1600" b="0" err="1" smtClean="0"/>
              <a:t>스트링</a:t>
            </a:r>
            <a:r>
              <a:rPr lang="ko-KR" altLang="en-US" sz="1600" b="0" smtClean="0"/>
              <a:t> 데이터의 형식을 지정한다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Sample Rows : Unload </a:t>
            </a:r>
            <a:r>
              <a:rPr lang="ko-KR" altLang="en-US" sz="1600" b="0" smtClean="0"/>
              <a:t>할 데이터 중 보여줄 샘플 데이터의 수를 지정한다</a:t>
            </a:r>
            <a:r>
              <a:rPr lang="en-US" altLang="ko-KR" sz="1600" b="0" smtClean="0"/>
              <a:t>. </a:t>
            </a:r>
            <a:r>
              <a:rPr lang="ko-KR" altLang="en-US" sz="1600" b="0" smtClean="0"/>
              <a:t>최대 건수는 </a:t>
            </a:r>
            <a:r>
              <a:rPr lang="en-US" altLang="ko-KR" sz="1600" b="0" smtClean="0"/>
              <a:t>30</a:t>
            </a:r>
            <a:endParaRPr lang="ko-KR" altLang="en-US" sz="1600" b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32" y="2285992"/>
            <a:ext cx="51816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177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881562" y="1928802"/>
            <a:ext cx="297068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Load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r>
              <a:rPr lang="en-US" altLang="ko-KR" smtClean="0"/>
              <a:t>	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Load Tool?</a:t>
            </a:r>
          </a:p>
          <a:p>
            <a:endParaRPr lang="en-US" altLang="ko-KR" smtClean="0"/>
          </a:p>
          <a:p>
            <a:pPr lvl="1"/>
            <a:r>
              <a:rPr lang="en-US" altLang="ko-KR" sz="1800" smtClean="0"/>
              <a:t>Load Tool</a:t>
            </a:r>
            <a:r>
              <a:rPr lang="ko-KR" altLang="en-US" sz="1800" smtClean="0"/>
              <a:t>은 텍스트</a:t>
            </a:r>
            <a:r>
              <a:rPr lang="en-US" altLang="ko-KR" sz="1800" smtClean="0"/>
              <a:t>/</a:t>
            </a:r>
            <a:r>
              <a:rPr lang="ko-KR" altLang="en-US" sz="1800" smtClean="0"/>
              <a:t>엑셀 파일에 존재하는 데이터를 테이블에 저장하기 위한 툴이며 데이터를 </a:t>
            </a:r>
            <a:r>
              <a:rPr lang="en-US" altLang="ko-KR" sz="1800" smtClean="0"/>
              <a:t>Load</a:t>
            </a:r>
            <a:r>
              <a:rPr lang="ko-KR" altLang="en-US" sz="1800" smtClean="0"/>
              <a:t>하기 위한 여러 가지 옵션을 제공하고 있다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Load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Symbol Separated </a:t>
            </a:r>
            <a:r>
              <a:rPr lang="ko-KR" altLang="en-US" smtClean="0"/>
              <a:t>방식으로 저장된 파일의 데이터 </a:t>
            </a:r>
            <a:r>
              <a:rPr lang="en-US" altLang="ko-KR" smtClean="0"/>
              <a:t>Load</a:t>
            </a:r>
          </a:p>
          <a:p>
            <a:pPr lvl="1"/>
            <a:r>
              <a:rPr lang="ko-KR" altLang="en-US" sz="1600" b="0" smtClean="0"/>
              <a:t>파일에서 사용된 </a:t>
            </a:r>
            <a:r>
              <a:rPr lang="ko-KR" altLang="en-US" sz="1600" b="0" err="1" smtClean="0"/>
              <a:t>컬럼</a:t>
            </a:r>
            <a:r>
              <a:rPr lang="ko-KR" altLang="en-US" sz="1600" b="0" smtClean="0"/>
              <a:t> </a:t>
            </a:r>
            <a:r>
              <a:rPr lang="ko-KR" altLang="en-US" sz="1600" b="0" err="1" smtClean="0"/>
              <a:t>구분자를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Separator </a:t>
            </a:r>
            <a:r>
              <a:rPr lang="ko-KR" altLang="en-US" sz="1600" b="0" smtClean="0"/>
              <a:t>옵션에서 선택 한다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24" y="1785926"/>
            <a:ext cx="7429552" cy="465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</a:t>
            </a:r>
            <a:r>
              <a:rPr lang="ko-KR" altLang="en-US" smtClean="0"/>
              <a:t>특징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z="2200" smtClean="0"/>
              <a:t>메뉴 구조</a:t>
            </a:r>
            <a:endParaRPr lang="en-US" altLang="ko-KR" sz="2200" smtClean="0"/>
          </a:p>
          <a:p>
            <a:pPr lvl="1"/>
            <a:r>
              <a:rPr lang="en-US" altLang="ko-KR" smtClean="0"/>
              <a:t>Tools </a:t>
            </a:r>
            <a:r>
              <a:rPr lang="ko-KR" altLang="en-US" smtClean="0"/>
              <a:t>메뉴와 </a:t>
            </a:r>
            <a:r>
              <a:rPr lang="en-US" altLang="ko-KR" smtClean="0"/>
              <a:t>DBA </a:t>
            </a:r>
            <a:r>
              <a:rPr lang="ko-KR" altLang="en-US" smtClean="0"/>
              <a:t>메뉴아래 </a:t>
            </a:r>
            <a:r>
              <a:rPr lang="en-US" altLang="ko-KR" smtClean="0"/>
              <a:t>Tool, Monitor, Manager </a:t>
            </a:r>
            <a:r>
              <a:rPr lang="ko-KR" altLang="en-US" smtClean="0"/>
              <a:t>라는 이름의 서브 툴이 존재</a:t>
            </a:r>
            <a:endParaRPr lang="en-US" altLang="ko-KR" smtClean="0"/>
          </a:p>
          <a:p>
            <a:pPr lvl="1"/>
            <a:r>
              <a:rPr lang="ko-KR" altLang="en-US" smtClean="0"/>
              <a:t>각 서브 툴을 실행하면 </a:t>
            </a:r>
            <a:r>
              <a:rPr lang="en-US" altLang="ko-KR" smtClean="0"/>
              <a:t>Action </a:t>
            </a:r>
            <a:r>
              <a:rPr lang="ko-KR" altLang="en-US" smtClean="0"/>
              <a:t>메뉴 아래 해당 툴에서 실행 가능한 기능들이 존재</a:t>
            </a:r>
            <a:endParaRPr lang="en-US" altLang="ko-KR" smtClean="0"/>
          </a:p>
          <a:p>
            <a:pPr lvl="1"/>
            <a:r>
              <a:rPr lang="ko-KR" altLang="en-US" smtClean="0"/>
              <a:t>에디터가 있는 툴의 경우 </a:t>
            </a:r>
            <a:r>
              <a:rPr lang="en-US" altLang="ko-KR" smtClean="0"/>
              <a:t>Edit </a:t>
            </a:r>
            <a:r>
              <a:rPr lang="ko-KR" altLang="en-US" smtClean="0"/>
              <a:t>메뉴 추가</a:t>
            </a:r>
            <a:endParaRPr lang="en-US" altLang="ko-KR" smtClean="0"/>
          </a:p>
          <a:p>
            <a:pPr lvl="1"/>
            <a:r>
              <a:rPr lang="en-US" altLang="ko-KR" smtClean="0"/>
              <a:t>PL/SQL TOOL </a:t>
            </a:r>
            <a:r>
              <a:rPr lang="ko-KR" altLang="en-US" smtClean="0"/>
              <a:t>의 경우 </a:t>
            </a:r>
            <a:r>
              <a:rPr lang="en-US" altLang="ko-KR" smtClean="0"/>
              <a:t>Debug </a:t>
            </a:r>
            <a:r>
              <a:rPr lang="ko-KR" altLang="en-US" smtClean="0"/>
              <a:t>메뉴 추가</a:t>
            </a:r>
            <a:endParaRPr lang="en-US" altLang="ko-KR" smtClean="0"/>
          </a:p>
          <a:p>
            <a:pPr lvl="1"/>
            <a:r>
              <a:rPr lang="ko-KR" altLang="en-US" smtClean="0"/>
              <a:t>각 윈도우에서 마우스 오른쪽 버튼을 클릭하면 팝업메뉴 제공</a:t>
            </a:r>
            <a:endParaRPr lang="en-US" altLang="ko-KR" smtClean="0"/>
          </a:p>
          <a:p>
            <a:pPr lvl="1"/>
            <a:endParaRPr lang="en-US" altLang="ko-KR" smtClean="0"/>
          </a:p>
          <a:p>
            <a:r>
              <a:rPr lang="ko-KR" altLang="en-US" sz="2200" smtClean="0"/>
              <a:t>공용세션과 전용세션</a:t>
            </a:r>
            <a:endParaRPr lang="en-US" altLang="ko-KR" sz="2200" smtClean="0"/>
          </a:p>
          <a:p>
            <a:pPr lvl="1"/>
            <a:r>
              <a:rPr lang="en-US" altLang="ko-KR" smtClean="0"/>
              <a:t>Tools </a:t>
            </a:r>
            <a:r>
              <a:rPr lang="ko-KR" altLang="en-US" smtClean="0"/>
              <a:t>메뉴에서 </a:t>
            </a:r>
            <a:r>
              <a:rPr lang="en-US" altLang="ko-KR" smtClean="0"/>
              <a:t>SQL Tool </a:t>
            </a:r>
            <a:r>
              <a:rPr lang="ko-KR" altLang="en-US" smtClean="0"/>
              <a:t>부터 </a:t>
            </a:r>
            <a:r>
              <a:rPr lang="en-US" altLang="ko-KR" smtClean="0"/>
              <a:t>Data Dictionary Tool </a:t>
            </a:r>
            <a:r>
              <a:rPr lang="ko-KR" altLang="en-US" smtClean="0"/>
              <a:t>까지는 공용세션 툴로서 하나의 세션을 공유하여 작업 가능</a:t>
            </a:r>
            <a:endParaRPr lang="en-US" altLang="ko-KR" smtClean="0"/>
          </a:p>
          <a:p>
            <a:pPr lvl="1"/>
            <a:r>
              <a:rPr lang="en-US" altLang="ko-KR" smtClean="0"/>
              <a:t>SQL Monitor </a:t>
            </a:r>
            <a:r>
              <a:rPr lang="ko-KR" altLang="en-US" smtClean="0"/>
              <a:t>아래 모든 툴과 </a:t>
            </a:r>
            <a:r>
              <a:rPr lang="en-US" altLang="ko-KR" smtClean="0"/>
              <a:t>DBA </a:t>
            </a:r>
            <a:r>
              <a:rPr lang="ko-KR" altLang="en-US" smtClean="0"/>
              <a:t>메뉴의 툴은 전용세션 툴로서 해당 툴을 사용하기 위해서 별도의 세션 접속이 요구됨</a:t>
            </a:r>
            <a:endParaRPr lang="en-US" altLang="ko-KR" smtClean="0"/>
          </a:p>
          <a:p>
            <a:pPr lvl="1"/>
            <a:endParaRPr lang="en-US" altLang="ko-KR" smtClean="0"/>
          </a:p>
          <a:p>
            <a:r>
              <a:rPr lang="en-US" altLang="ko-KR" sz="2200" smtClean="0"/>
              <a:t> </a:t>
            </a:r>
            <a:r>
              <a:rPr lang="ko-KR" altLang="en-US" sz="2200" smtClean="0"/>
              <a:t>툴과 세션간의 관계</a:t>
            </a:r>
            <a:endParaRPr lang="en-US" altLang="ko-KR" sz="2200" smtClean="0"/>
          </a:p>
          <a:p>
            <a:pPr lvl="1"/>
            <a:r>
              <a:rPr lang="ko-KR" altLang="en-US" smtClean="0"/>
              <a:t>타사 제품의 경우 툴이 생성될 때 특정 세션에 종속되어 툴을 종료할 때까지 변경이 불가하지만 오렌지는 세션에 종속되어 있지 않으며 언제든지 </a:t>
            </a:r>
            <a:r>
              <a:rPr lang="en-US" altLang="ko-KR" smtClean="0"/>
              <a:t>File </a:t>
            </a:r>
            <a:r>
              <a:rPr lang="ko-KR" altLang="en-US" smtClean="0"/>
              <a:t>메뉴의 </a:t>
            </a:r>
            <a:r>
              <a:rPr lang="en-US" altLang="ko-KR" smtClean="0"/>
              <a:t>Change Session </a:t>
            </a:r>
            <a:r>
              <a:rPr lang="ko-KR" altLang="en-US" smtClean="0"/>
              <a:t>을 통하여 </a:t>
            </a:r>
            <a:r>
              <a:rPr lang="en-US" altLang="ko-KR" smtClean="0"/>
              <a:t>(</a:t>
            </a:r>
            <a:r>
              <a:rPr lang="ko-KR" altLang="en-US" smtClean="0"/>
              <a:t>단축키 </a:t>
            </a:r>
            <a:r>
              <a:rPr lang="en-US" altLang="ko-KR" smtClean="0"/>
              <a:t>F7) </a:t>
            </a:r>
            <a:r>
              <a:rPr lang="ko-KR" altLang="en-US" smtClean="0"/>
              <a:t>다른 세션으로 변경 가능</a:t>
            </a:r>
            <a:endParaRPr lang="en-US" altLang="ko-KR" smtClean="0"/>
          </a:p>
          <a:p>
            <a:pPr lvl="1"/>
            <a:r>
              <a:rPr lang="ko-KR" altLang="en-US" smtClean="0"/>
              <a:t>공용세션 툴의 경우 세션 </a:t>
            </a:r>
            <a:r>
              <a:rPr lang="ko-KR" altLang="en-US" err="1" smtClean="0"/>
              <a:t>툴바의</a:t>
            </a:r>
            <a:r>
              <a:rPr lang="ko-KR" altLang="en-US" smtClean="0"/>
              <a:t> </a:t>
            </a:r>
            <a:r>
              <a:rPr lang="ko-KR" altLang="en-US" err="1" smtClean="0"/>
              <a:t>콤보</a:t>
            </a:r>
            <a:r>
              <a:rPr lang="ko-KR" altLang="en-US" smtClean="0"/>
              <a:t> 박스를 통해서도 변경 가능</a:t>
            </a:r>
            <a:endParaRPr lang="en-US" altLang="ko-KR" smtClean="0"/>
          </a:p>
          <a:p>
            <a:pPr lvl="1"/>
            <a:endParaRPr lang="en-US" altLang="ko-KR" smtClean="0"/>
          </a:p>
          <a:p>
            <a:pPr lvl="1"/>
            <a:endParaRPr lang="en-US" altLang="ko-KR" smtClean="0"/>
          </a:p>
          <a:p>
            <a:pPr lvl="1"/>
            <a:endParaRPr lang="en-US" altLang="ko-KR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Load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Fixed Width </a:t>
            </a:r>
            <a:r>
              <a:rPr lang="ko-KR" altLang="en-US" smtClean="0"/>
              <a:t>방식으로 저장된 파일의 데이터 </a:t>
            </a:r>
            <a:r>
              <a:rPr lang="en-US" altLang="ko-KR" smtClean="0"/>
              <a:t>Load</a:t>
            </a:r>
          </a:p>
          <a:p>
            <a:pPr lvl="1"/>
            <a:r>
              <a:rPr lang="en-US" altLang="ko-KR" sz="1500" b="0" smtClean="0"/>
              <a:t>Fixed Width </a:t>
            </a:r>
            <a:r>
              <a:rPr lang="ko-KR" altLang="en-US" sz="1500" b="0" smtClean="0"/>
              <a:t>방식은 텍스트  파일이 </a:t>
            </a:r>
            <a:r>
              <a:rPr lang="en-US" altLang="ko-KR" sz="1500" b="0" smtClean="0"/>
              <a:t>Fixed Width </a:t>
            </a:r>
            <a:r>
              <a:rPr lang="ko-KR" altLang="en-US" sz="1500" b="0" smtClean="0"/>
              <a:t>형태로 저장되어 있는 경우에 가능하다</a:t>
            </a:r>
            <a:r>
              <a:rPr lang="en-US" altLang="ko-KR" sz="1500" b="0" smtClean="0"/>
              <a:t>.</a:t>
            </a:r>
          </a:p>
          <a:p>
            <a:pPr lvl="1"/>
            <a:r>
              <a:rPr lang="en-US" sz="1500" b="0" smtClean="0"/>
              <a:t>File Format </a:t>
            </a:r>
            <a:r>
              <a:rPr lang="ko-KR" altLang="en-US" sz="1500" b="0" smtClean="0"/>
              <a:t>그룹에서 </a:t>
            </a:r>
            <a:r>
              <a:rPr lang="en-US" sz="1500" b="0" smtClean="0"/>
              <a:t>Fixed Width </a:t>
            </a:r>
            <a:r>
              <a:rPr lang="ko-KR" altLang="en-US" sz="1500" b="0" smtClean="0"/>
              <a:t>방식을 선택하면 오른쪽 상단 </a:t>
            </a:r>
            <a:r>
              <a:rPr lang="ko-KR" altLang="en-US" sz="1500" b="0" err="1" smtClean="0"/>
              <a:t>그리드의</a:t>
            </a:r>
            <a:r>
              <a:rPr lang="ko-KR" altLang="en-US" sz="1500" b="0" smtClean="0"/>
              <a:t> 형태가 시작 위치와 끝 위치를 변경할 수 있는 형태로 달라진다</a:t>
            </a:r>
            <a:r>
              <a:rPr lang="en-US" sz="1500" b="0" smtClean="0"/>
              <a:t>. “Use</a:t>
            </a:r>
            <a:r>
              <a:rPr lang="ko-KR" altLang="en-US" sz="1500" b="0" smtClean="0"/>
              <a:t>” 항목은 파일에서 해당 </a:t>
            </a:r>
            <a:r>
              <a:rPr lang="ko-KR" altLang="en-US" sz="1500" b="0" err="1" smtClean="0"/>
              <a:t>컬럼을</a:t>
            </a:r>
            <a:r>
              <a:rPr lang="ko-KR" altLang="en-US" sz="1500" b="0" smtClean="0"/>
              <a:t> 읽을지 여부를 결정한다</a:t>
            </a:r>
            <a:r>
              <a:rPr lang="en-US" sz="1500" b="0" smtClean="0"/>
              <a:t>. “NO”</a:t>
            </a:r>
            <a:r>
              <a:rPr lang="ko-KR" altLang="en-US" sz="1500" b="0" smtClean="0"/>
              <a:t>를 선택하게 되면 해당 </a:t>
            </a:r>
            <a:r>
              <a:rPr lang="ko-KR" altLang="en-US" sz="1500" b="0" err="1" smtClean="0"/>
              <a:t>컬럼의</a:t>
            </a:r>
            <a:r>
              <a:rPr lang="ko-KR" altLang="en-US" sz="1500" b="0" smtClean="0"/>
              <a:t> 데이터를 파일에서 읽지 않고 널</a:t>
            </a:r>
            <a:r>
              <a:rPr lang="en-US" sz="1500" b="0" smtClean="0"/>
              <a:t>(Null) </a:t>
            </a:r>
            <a:r>
              <a:rPr lang="ko-KR" altLang="en-US" sz="1500" b="0" smtClean="0"/>
              <a:t>값을 </a:t>
            </a:r>
            <a:r>
              <a:rPr lang="ko-KR" altLang="en-US" sz="1500" b="0" err="1" smtClean="0"/>
              <a:t>로드한다</a:t>
            </a:r>
            <a:r>
              <a:rPr lang="en-US" sz="1500" b="0" smtClean="0"/>
              <a:t>.</a:t>
            </a:r>
            <a:endParaRPr lang="ko-KR" altLang="en-US" sz="1500" b="0" smtClean="0"/>
          </a:p>
          <a:p>
            <a:pPr lvl="1"/>
            <a:r>
              <a:rPr lang="ko-KR" altLang="en-US" sz="1500" b="0" smtClean="0"/>
              <a:t>그 외의 로드 작업은</a:t>
            </a:r>
            <a:r>
              <a:rPr lang="en-US" sz="1500" b="0" smtClean="0"/>
              <a:t> Symbol Separated </a:t>
            </a:r>
            <a:r>
              <a:rPr lang="ko-KR" altLang="en-US" sz="1500" b="0" smtClean="0"/>
              <a:t>방식과 동일하다</a:t>
            </a:r>
            <a:r>
              <a:rPr lang="en-US" sz="1500" b="0" smtClean="0"/>
              <a:t>.</a:t>
            </a:r>
            <a:endParaRPr lang="ko-KR" altLang="en-US" sz="1500" b="0" smtClean="0"/>
          </a:p>
          <a:p>
            <a:pPr lvl="1"/>
            <a:endParaRPr lang="en-US" altLang="ko-KR" smtClean="0"/>
          </a:p>
          <a:p>
            <a:pPr lvl="1"/>
            <a:endParaRPr lang="en-US" altLang="ko-KR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080" y="2714620"/>
            <a:ext cx="648265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Load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Load Tool </a:t>
            </a:r>
            <a:r>
              <a:rPr lang="ko-KR" altLang="en-US" smtClean="0"/>
              <a:t>옵션</a:t>
            </a:r>
            <a:endParaRPr lang="en-US" altLang="ko-KR" smtClean="0"/>
          </a:p>
          <a:p>
            <a:pPr lvl="1"/>
            <a:r>
              <a:rPr lang="en-US" smtClean="0"/>
              <a:t>String Format : </a:t>
            </a:r>
            <a:r>
              <a:rPr lang="ko-KR" altLang="en-US" b="0" err="1" smtClean="0"/>
              <a:t>스트링</a:t>
            </a:r>
            <a:r>
              <a:rPr lang="ko-KR" altLang="en-US" b="0" smtClean="0"/>
              <a:t> 데이터의 형식을 지정한다</a:t>
            </a:r>
            <a:r>
              <a:rPr lang="en-US" altLang="ko-KR" b="0" smtClean="0"/>
              <a:t>.</a:t>
            </a:r>
          </a:p>
          <a:p>
            <a:pPr lvl="1" latinLnBrk="1"/>
            <a:r>
              <a:rPr lang="en-US" smtClean="0"/>
              <a:t>Sample Rows : </a:t>
            </a:r>
            <a:r>
              <a:rPr lang="en-US" b="0" smtClean="0"/>
              <a:t>Load </a:t>
            </a:r>
            <a:r>
              <a:rPr lang="ko-KR" altLang="en-US" b="0" smtClean="0"/>
              <a:t>할 파일 데이터 중에서 보여줄 샘플 건수를 지정한다</a:t>
            </a:r>
            <a:r>
              <a:rPr lang="en-US" b="0" smtClean="0"/>
              <a:t>. </a:t>
            </a:r>
            <a:r>
              <a:rPr lang="ko-KR" altLang="en-US" b="0" smtClean="0"/>
              <a:t>최대 건수는</a:t>
            </a:r>
            <a:r>
              <a:rPr lang="en-US" b="0" smtClean="0"/>
              <a:t> 30</a:t>
            </a:r>
            <a:r>
              <a:rPr lang="ko-KR" altLang="en-US" b="0" smtClean="0"/>
              <a:t>건이다</a:t>
            </a:r>
            <a:r>
              <a:rPr lang="en-US" b="0" smtClean="0"/>
              <a:t>.</a:t>
            </a:r>
            <a:endParaRPr lang="ko-KR" altLang="en-US" b="0" smtClean="0"/>
          </a:p>
          <a:p>
            <a:pPr lvl="1" latinLnBrk="1"/>
            <a:r>
              <a:rPr lang="en-US" smtClean="0"/>
              <a:t>Process</a:t>
            </a:r>
            <a:endParaRPr lang="ko-KR" altLang="en-US" smtClean="0"/>
          </a:p>
          <a:p>
            <a:pPr lvl="2" latinLnBrk="1"/>
            <a:r>
              <a:rPr lang="en-US" smtClean="0"/>
              <a:t>Lines to Load : Load </a:t>
            </a:r>
            <a:r>
              <a:rPr lang="ko-KR" altLang="en-US" smtClean="0"/>
              <a:t>할 건수</a:t>
            </a:r>
            <a:r>
              <a:rPr lang="en-US" smtClean="0"/>
              <a:t> (</a:t>
            </a:r>
            <a:r>
              <a:rPr lang="ko-KR" altLang="en-US" smtClean="0"/>
              <a:t>지정하지 않으면 모든 데이터가</a:t>
            </a:r>
            <a:r>
              <a:rPr lang="en-US" smtClean="0"/>
              <a:t> Load </a:t>
            </a:r>
            <a:r>
              <a:rPr lang="ko-KR" altLang="en-US" smtClean="0"/>
              <a:t>된다</a:t>
            </a:r>
            <a:r>
              <a:rPr lang="en-US" smtClean="0"/>
              <a:t>)</a:t>
            </a:r>
            <a:endParaRPr lang="ko-KR" altLang="en-US" smtClean="0"/>
          </a:p>
          <a:p>
            <a:pPr lvl="2" latinLnBrk="1"/>
            <a:r>
              <a:rPr lang="en-US" smtClean="0"/>
              <a:t>Commit Rows : </a:t>
            </a:r>
            <a:r>
              <a:rPr lang="ko-KR" altLang="en-US" smtClean="0"/>
              <a:t>몇</a:t>
            </a:r>
            <a:r>
              <a:rPr lang="en-US" smtClean="0"/>
              <a:t> Row</a:t>
            </a:r>
            <a:r>
              <a:rPr lang="ko-KR" altLang="en-US" smtClean="0"/>
              <a:t>를</a:t>
            </a:r>
            <a:r>
              <a:rPr lang="en-US" smtClean="0"/>
              <a:t> Load </a:t>
            </a:r>
            <a:r>
              <a:rPr lang="ko-KR" altLang="en-US" smtClean="0"/>
              <a:t>한 후에</a:t>
            </a:r>
            <a:r>
              <a:rPr lang="en-US" smtClean="0"/>
              <a:t> Commit </a:t>
            </a:r>
            <a:r>
              <a:rPr lang="ko-KR" altLang="en-US" smtClean="0"/>
              <a:t>할 것인지 지정하는 옵션</a:t>
            </a:r>
          </a:p>
          <a:p>
            <a:pPr lvl="1" latinLnBrk="1"/>
            <a:r>
              <a:rPr lang="en-US" smtClean="0"/>
              <a:t>Error </a:t>
            </a:r>
            <a:r>
              <a:rPr lang="en-US" b="0" smtClean="0"/>
              <a:t>: </a:t>
            </a:r>
            <a:r>
              <a:rPr lang="ko-KR" altLang="en-US" b="0" smtClean="0"/>
              <a:t>에러가 몇 건이 발생하면</a:t>
            </a:r>
            <a:r>
              <a:rPr lang="en-US" b="0" smtClean="0"/>
              <a:t> Load </a:t>
            </a:r>
            <a:r>
              <a:rPr lang="ko-KR" altLang="en-US" b="0" smtClean="0"/>
              <a:t>를 중지할 것인지 지정한다</a:t>
            </a:r>
            <a:r>
              <a:rPr lang="en-US" b="0" smtClean="0"/>
              <a:t>. </a:t>
            </a:r>
            <a:r>
              <a:rPr lang="ko-KR" altLang="en-US" b="0" smtClean="0"/>
              <a:t>체크되어 있지 않다면 로드에 실패한 데이터를</a:t>
            </a:r>
            <a:r>
              <a:rPr lang="en-US" b="0" smtClean="0"/>
              <a:t> bad </a:t>
            </a:r>
            <a:r>
              <a:rPr lang="ko-KR" altLang="en-US" b="0" smtClean="0"/>
              <a:t>파일에 기록하고</a:t>
            </a:r>
            <a:r>
              <a:rPr lang="en-US" b="0" smtClean="0"/>
              <a:t> Load </a:t>
            </a:r>
            <a:r>
              <a:rPr lang="ko-KR" altLang="en-US" b="0" smtClean="0"/>
              <a:t>를 계속 진행한다</a:t>
            </a:r>
            <a:r>
              <a:rPr lang="en-US" b="0" smtClean="0"/>
              <a:t>.</a:t>
            </a:r>
            <a:endParaRPr lang="ko-KR" altLang="en-US" b="0" smtClean="0"/>
          </a:p>
          <a:p>
            <a:pPr lvl="1" latinLnBrk="1"/>
            <a:r>
              <a:rPr lang="en-US" smtClean="0"/>
              <a:t>Date Format : </a:t>
            </a:r>
            <a:r>
              <a:rPr lang="ko-KR" altLang="en-US" b="0" smtClean="0"/>
              <a:t>파일에 저장된 날짜 형식을 지정하는 옵션</a:t>
            </a:r>
          </a:p>
          <a:p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60" y="3429000"/>
            <a:ext cx="4214842" cy="29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182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9992" y="1643050"/>
            <a:ext cx="48125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Data </a:t>
            </a:r>
          </a:p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Generation 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Data Generation Tool?</a:t>
            </a:r>
          </a:p>
          <a:p>
            <a:endParaRPr lang="en-US" altLang="ko-KR" sz="1700" smtClean="0"/>
          </a:p>
          <a:p>
            <a:pPr lvl="1"/>
            <a:r>
              <a:rPr lang="en-US" sz="1800" smtClean="0"/>
              <a:t>Data Generation Tool</a:t>
            </a:r>
            <a:r>
              <a:rPr lang="ko-KR" altLang="en-US" sz="1800" smtClean="0"/>
              <a:t>은 임의의</a:t>
            </a:r>
            <a:r>
              <a:rPr lang="en-US" sz="1800" smtClean="0"/>
              <a:t> Data</a:t>
            </a:r>
            <a:r>
              <a:rPr lang="ko-KR" altLang="en-US" sz="1800" smtClean="0"/>
              <a:t>들을 생성하여 원하는 테이블에 </a:t>
            </a:r>
            <a:r>
              <a:rPr lang="en-US" sz="1800" smtClean="0"/>
              <a:t>Insert </a:t>
            </a:r>
            <a:r>
              <a:rPr lang="ko-KR" altLang="en-US" sz="1800" smtClean="0"/>
              <a:t>하는 역할을 한다</a:t>
            </a:r>
            <a:r>
              <a:rPr lang="en-US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테스트가 필요한 테이블이 필요한 경우 원하는 수만큼의</a:t>
            </a:r>
            <a:r>
              <a:rPr lang="en-US" sz="1800" smtClean="0"/>
              <a:t> Data</a:t>
            </a:r>
            <a:r>
              <a:rPr lang="ko-KR" altLang="en-US" sz="1800" smtClean="0"/>
              <a:t>를 생성하는 작업을 편하게 할 수 있도록 지원해 준다</a:t>
            </a:r>
            <a:r>
              <a:rPr lang="en-US" sz="1800" smtClean="0"/>
              <a:t>.</a:t>
            </a:r>
          </a:p>
          <a:p>
            <a:pPr lvl="1"/>
            <a:endParaRPr lang="en-US" sz="1800" smtClean="0"/>
          </a:p>
          <a:p>
            <a:pPr lvl="1"/>
            <a:r>
              <a:rPr lang="ko-KR" altLang="en-US" sz="1800" smtClean="0"/>
              <a:t>임의의 수</a:t>
            </a:r>
            <a:r>
              <a:rPr lang="en-US" altLang="ko-KR" sz="1800" smtClean="0"/>
              <a:t>(</a:t>
            </a:r>
            <a:r>
              <a:rPr lang="ko-KR" altLang="en-US" sz="1800" smtClean="0"/>
              <a:t>정수와 실수</a:t>
            </a:r>
            <a:r>
              <a:rPr lang="en-US" altLang="ko-KR" sz="1800" smtClean="0"/>
              <a:t>) </a:t>
            </a:r>
            <a:r>
              <a:rPr lang="ko-KR" altLang="en-US" sz="1800" smtClean="0"/>
              <a:t>및 임의의 문자열  그리고 형식을 가진 문자열</a:t>
            </a:r>
            <a:r>
              <a:rPr lang="en-US" altLang="ko-KR" sz="1800" smtClean="0"/>
              <a:t>, </a:t>
            </a:r>
            <a:r>
              <a:rPr lang="ko-KR" altLang="en-US" sz="1800" smtClean="0"/>
              <a:t>임의의 날짜 형식 등을 지원한다</a:t>
            </a:r>
            <a:r>
              <a:rPr lang="en-US" altLang="ko-KR" sz="1800" smtClean="0"/>
              <a:t>.</a:t>
            </a:r>
          </a:p>
          <a:p>
            <a:pPr lvl="1"/>
            <a:endParaRPr lang="en-US" sz="1800" smtClean="0"/>
          </a:p>
          <a:p>
            <a:pPr lvl="1"/>
            <a:r>
              <a:rPr lang="ko-KR" altLang="en-US" sz="1800" smtClean="0"/>
              <a:t>각 </a:t>
            </a:r>
            <a:r>
              <a:rPr lang="en-US" altLang="ko-KR" sz="1800" smtClean="0"/>
              <a:t>Column </a:t>
            </a:r>
            <a:r>
              <a:rPr lang="ko-KR" altLang="en-US" sz="1800" smtClean="0"/>
              <a:t>형식과 일치하는 </a:t>
            </a:r>
            <a:r>
              <a:rPr lang="en-US" altLang="ko-KR" sz="1800" smtClean="0"/>
              <a:t>Data </a:t>
            </a:r>
            <a:r>
              <a:rPr lang="ko-KR" altLang="en-US" sz="1800" smtClean="0"/>
              <a:t>형식을 선택 할 수도 있고 쿼리를 이용한 삽입이나 다른 </a:t>
            </a:r>
            <a:r>
              <a:rPr lang="en-US" altLang="ko-KR" sz="1800" smtClean="0"/>
              <a:t>Column</a:t>
            </a:r>
            <a:r>
              <a:rPr lang="ko-KR" altLang="en-US" sz="1800" smtClean="0"/>
              <a:t>에서 불러오는 기능 등을 지원한다</a:t>
            </a:r>
            <a:r>
              <a:rPr lang="en-US" altLang="ko-KR" sz="1800" smtClean="0"/>
              <a:t>.</a:t>
            </a:r>
            <a:endParaRPr lang="en-US" sz="1800" smtClean="0"/>
          </a:p>
          <a:p>
            <a:pPr lvl="1"/>
            <a:endParaRPr lang="en-US" altLang="ko-KR" sz="1700" smtClean="0"/>
          </a:p>
          <a:p>
            <a:pPr lvl="1"/>
            <a:endParaRPr lang="en-US" altLang="ko-KR" sz="17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임의의 </a:t>
            </a:r>
            <a:r>
              <a:rPr lang="en-US" altLang="ko-KR" smtClean="0"/>
              <a:t>Data </a:t>
            </a:r>
            <a:r>
              <a:rPr lang="ko-KR" altLang="en-US" smtClean="0"/>
              <a:t>생성하기</a:t>
            </a:r>
            <a:r>
              <a:rPr lang="en-US" altLang="ko-KR" smtClean="0"/>
              <a:t>(1/3)</a:t>
            </a:r>
          </a:p>
          <a:p>
            <a:pPr lvl="1"/>
            <a:r>
              <a:rPr lang="ko-KR" altLang="en-US" sz="1600" b="0" smtClean="0"/>
              <a:t>테스트가 필요한 테이블에 임의 데이터를 넣기 위해 </a:t>
            </a:r>
            <a:r>
              <a:rPr lang="en-US" altLang="ko-KR" sz="1600" b="0" smtClean="0"/>
              <a:t>User</a:t>
            </a:r>
            <a:r>
              <a:rPr lang="ko-KR" altLang="en-US" sz="1600" b="0" smtClean="0"/>
              <a:t>와 </a:t>
            </a:r>
            <a:r>
              <a:rPr lang="en-US" altLang="ko-KR" sz="1600" b="0" smtClean="0"/>
              <a:t>Table</a:t>
            </a:r>
            <a:r>
              <a:rPr lang="ko-KR" altLang="en-US" sz="1600" b="0" smtClean="0"/>
              <a:t>을 선택한다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1857364"/>
            <a:ext cx="7143800" cy="446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임의의 </a:t>
            </a:r>
            <a:r>
              <a:rPr lang="en-US" altLang="ko-KR" smtClean="0"/>
              <a:t>Data </a:t>
            </a:r>
            <a:r>
              <a:rPr lang="ko-KR" altLang="en-US" smtClean="0"/>
              <a:t>생성하기</a:t>
            </a:r>
            <a:r>
              <a:rPr lang="en-US" altLang="ko-KR" smtClean="0"/>
              <a:t>(2/3)</a:t>
            </a:r>
          </a:p>
          <a:p>
            <a:endParaRPr lang="en-US" altLang="ko-KR" smtClean="0"/>
          </a:p>
          <a:p>
            <a:endParaRPr lang="en-US" altLang="ko-KR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58" y="1500174"/>
            <a:ext cx="2571768" cy="480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내용 개체 틀 2"/>
          <p:cNvSpPr txBox="1">
            <a:spLocks/>
          </p:cNvSpPr>
          <p:nvPr/>
        </p:nvSpPr>
        <p:spPr bwMode="auto">
          <a:xfrm>
            <a:off x="3167050" y="1928802"/>
            <a:ext cx="6215106" cy="389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19138" marR="0" lvl="1" indent="-265113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Table Option</a:t>
            </a:r>
            <a:b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If the Data exists on the table :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테이블에 데이터가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					 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존재할 때 삭제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/>
            </a:r>
            <a:b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#of Record to create                :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총 몇 개의 데이터를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				 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생성할지 설정</a:t>
            </a:r>
            <a:endParaRPr kumimoji="0" lang="en-US" altLang="ko-KR" sz="16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719138" marR="0" lvl="1" indent="-265113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tabLst/>
              <a:defRPr/>
            </a:pPr>
            <a:r>
              <a:rPr lang="en-US" altLang="ko-KR" sz="1600" kern="0" smtClean="0">
                <a:latin typeface="+mn-lt"/>
                <a:ea typeface="+mn-ea"/>
              </a:rPr>
              <a:t>     All Random Column  : </a:t>
            </a:r>
            <a:r>
              <a:rPr lang="ko-KR" altLang="en-US" sz="1600" kern="0" smtClean="0">
                <a:latin typeface="+mn-lt"/>
                <a:ea typeface="+mn-ea"/>
              </a:rPr>
              <a:t>모든 칼럼을 자동으로 생성함</a:t>
            </a:r>
            <a:endParaRPr lang="en-US" altLang="ko-KR" sz="1600" kern="0" smtClean="0">
              <a:latin typeface="+mn-lt"/>
              <a:ea typeface="+mn-ea"/>
            </a:endParaRPr>
          </a:p>
          <a:p>
            <a:pPr marL="719138" marR="0" lvl="1" indent="-265113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l"/>
              <a:tabLst/>
              <a:defRPr/>
            </a:pPr>
            <a:endParaRPr kumimoji="0" lang="en-US" altLang="ko-KR" sz="1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719138" marR="0" lvl="1" indent="-265113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l"/>
              <a:tabLst/>
              <a:defRPr/>
            </a:pPr>
            <a:endParaRPr kumimoji="0" lang="en-US" altLang="ko-KR" sz="1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719138" marR="0" lvl="1" indent="-265113" algn="l" defTabSz="914400" rtl="0" eaLnBrk="0" fontAlgn="base" latinLnBrk="0" hangingPunct="0">
              <a:lnSpc>
                <a:spcPct val="95000"/>
              </a:lnSpc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Column Option</a:t>
            </a:r>
            <a:b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Generator  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: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각 타입에 맞는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Generator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선택</a:t>
            </a: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/>
            </a:r>
            <a:b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altLang="ko-KR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Allow Nulls :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데이터 생성 중 설정한 값 만큼의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%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로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b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                     Null 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입력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/>
            </a:r>
            <a:b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</a:b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         ( Null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이 허용되지 않는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Column</a:t>
            </a:r>
            <a:r>
              <a: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은 활성화 되지 않음 </a:t>
            </a:r>
            <a:r>
              <a:rPr kumimoji="0" lang="en-US" altLang="ko-KR" sz="1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)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임의의 </a:t>
            </a:r>
            <a:r>
              <a:rPr lang="en-US" altLang="ko-KR" smtClean="0"/>
              <a:t>Data </a:t>
            </a:r>
            <a:r>
              <a:rPr lang="ko-KR" altLang="en-US" smtClean="0"/>
              <a:t>생성하기</a:t>
            </a:r>
            <a:r>
              <a:rPr lang="en-US" altLang="ko-KR" smtClean="0"/>
              <a:t>(3/3)</a:t>
            </a:r>
          </a:p>
          <a:p>
            <a:pPr lvl="1"/>
            <a:r>
              <a:rPr lang="ko-KR" altLang="en-US" sz="1600" b="0" smtClean="0"/>
              <a:t>각</a:t>
            </a:r>
            <a:r>
              <a:rPr lang="en-US" sz="1600" b="0" smtClean="0"/>
              <a:t> Column Type</a:t>
            </a:r>
            <a:r>
              <a:rPr lang="ko-KR" altLang="en-US" sz="1600" b="0" smtClean="0"/>
              <a:t>별 옵션 설정하여 </a:t>
            </a:r>
            <a:r>
              <a:rPr lang="en-US" altLang="ko-KR" sz="1600" b="0" smtClean="0"/>
              <a:t>Preview </a:t>
            </a:r>
            <a:r>
              <a:rPr lang="ko-KR" altLang="en-US" sz="1600" b="0" smtClean="0"/>
              <a:t>한 결과이다</a:t>
            </a:r>
            <a:r>
              <a:rPr lang="en-US" altLang="ko-KR" sz="1600" b="0" smtClean="0"/>
              <a:t>. Insert</a:t>
            </a:r>
            <a:r>
              <a:rPr lang="ko-KR" altLang="en-US" sz="1600" b="0" smtClean="0"/>
              <a:t>를 실행할 경우 </a:t>
            </a:r>
            <a:r>
              <a:rPr lang="en-US" altLang="ko-KR" sz="1600" b="0" smtClean="0"/>
              <a:t>Generate </a:t>
            </a:r>
            <a:r>
              <a:rPr lang="ko-KR" altLang="en-US" sz="1600" b="0" smtClean="0"/>
              <a:t>버튼을 클릭 하면 된다</a:t>
            </a:r>
            <a:r>
              <a:rPr lang="en-US" altLang="ko-KR" sz="1600" b="0" smtClean="0"/>
              <a:t>.</a:t>
            </a:r>
          </a:p>
          <a:p>
            <a:pPr lvl="1"/>
            <a:endParaRPr lang="en-US" altLang="ko-KR" smtClean="0"/>
          </a:p>
          <a:p>
            <a:pPr lvl="8" latinLnBrk="1"/>
            <a:endParaRPr lang="en-US" smtClean="0"/>
          </a:p>
          <a:p>
            <a:pPr lvl="8" latinLnBrk="1">
              <a:buNone/>
            </a:pPr>
            <a:endParaRPr lang="en-US" smtClean="0"/>
          </a:p>
          <a:p>
            <a:pPr lvl="8" latinLnBrk="1"/>
            <a:endParaRPr lang="en-US" smtClean="0"/>
          </a:p>
          <a:p>
            <a:pPr lvl="8" latinLnBrk="1"/>
            <a:endParaRPr lang="en-US" smtClean="0"/>
          </a:p>
          <a:p>
            <a:pPr lvl="8" latinLnBrk="1">
              <a:buNone/>
            </a:pPr>
            <a:endParaRPr lang="ko-KR" altLang="en-US" smtClean="0"/>
          </a:p>
          <a:p>
            <a:pPr lvl="8" latinLnBrk="1">
              <a:buNone/>
            </a:pPr>
            <a:endParaRPr lang="en-US" altLang="ko-KR" smtClean="0"/>
          </a:p>
          <a:p>
            <a:pPr lvl="8" latinLnBrk="1">
              <a:buNone/>
            </a:pPr>
            <a:endParaRPr lang="en-US" altLang="ko-KR" smtClean="0"/>
          </a:p>
          <a:p>
            <a:pPr lvl="8" latinLnBrk="1">
              <a:buNone/>
            </a:pPr>
            <a:endParaRPr lang="en-US" altLang="ko-KR" smtClean="0"/>
          </a:p>
          <a:p>
            <a:pPr lvl="8" latinLnBrk="1">
              <a:buNone/>
            </a:pPr>
            <a:endParaRPr lang="ko-KR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24" y="2000240"/>
            <a:ext cx="7358114" cy="444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Data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Data Generation Tool </a:t>
            </a:r>
            <a:r>
              <a:rPr lang="ko-KR" altLang="en-US" smtClean="0"/>
              <a:t>옵션</a:t>
            </a:r>
            <a:endParaRPr lang="en-US" altLang="ko-KR" smtClean="0"/>
          </a:p>
          <a:p>
            <a:pPr lvl="1" latinLnBrk="1"/>
            <a:r>
              <a:rPr lang="en-US" sz="1600" smtClean="0"/>
              <a:t>Commit Every  ‘X’ : </a:t>
            </a:r>
            <a:r>
              <a:rPr lang="en-US" sz="1600" b="0" smtClean="0">
                <a:latin typeface="+mj-lt"/>
              </a:rPr>
              <a:t>‘X’ </a:t>
            </a:r>
            <a:r>
              <a:rPr lang="ko-KR" altLang="en-US" sz="1600" b="0" smtClean="0">
                <a:latin typeface="+mj-lt"/>
              </a:rPr>
              <a:t>번 </a:t>
            </a:r>
            <a:r>
              <a:rPr lang="en-US" altLang="ko-KR" sz="1600" b="0" smtClean="0"/>
              <a:t>INSERT</a:t>
            </a:r>
            <a:r>
              <a:rPr lang="en-US" altLang="ko-KR" sz="1600" b="0" smtClean="0">
                <a:latin typeface="+mj-lt"/>
              </a:rPr>
              <a:t> </a:t>
            </a:r>
            <a:r>
              <a:rPr lang="ko-KR" altLang="en-US" sz="1600" b="0" smtClean="0">
                <a:latin typeface="+mj-lt"/>
              </a:rPr>
              <a:t>마다 </a:t>
            </a:r>
            <a:r>
              <a:rPr lang="en-US" altLang="ko-KR" sz="1600" b="0" smtClean="0"/>
              <a:t>Commit</a:t>
            </a:r>
            <a:r>
              <a:rPr lang="en-US" altLang="ko-KR" sz="1600" b="0" smtClean="0">
                <a:latin typeface="+mj-lt"/>
              </a:rPr>
              <a:t> </a:t>
            </a:r>
            <a:r>
              <a:rPr lang="ko-KR" altLang="en-US" sz="1600" b="0" smtClean="0">
                <a:latin typeface="+mj-lt"/>
              </a:rPr>
              <a:t>을 실행한다</a:t>
            </a:r>
            <a:r>
              <a:rPr lang="en-US" altLang="ko-KR" sz="1600" b="0" smtClean="0">
                <a:latin typeface="+mj-lt"/>
              </a:rPr>
              <a:t>.</a:t>
            </a:r>
            <a:r>
              <a:rPr lang="en-US" sz="1600" b="0" smtClean="0">
                <a:latin typeface="+mj-lt"/>
              </a:rPr>
              <a:t> </a:t>
            </a:r>
            <a:endParaRPr lang="ko-KR" altLang="en-US" sz="1600" b="0" smtClean="0">
              <a:latin typeface="+mj-lt"/>
            </a:endParaRPr>
          </a:p>
          <a:p>
            <a:pPr lvl="1" latinLnBrk="1"/>
            <a:r>
              <a:rPr lang="en-US" altLang="ko-KR" sz="1600" smtClean="0"/>
              <a:t>Stop After </a:t>
            </a:r>
            <a:r>
              <a:rPr lang="en-US" altLang="ko-KR" sz="1600" b="0" smtClean="0"/>
              <a:t>: </a:t>
            </a:r>
            <a:r>
              <a:rPr lang="ko-KR" altLang="en-US" sz="1600" b="0" smtClean="0"/>
              <a:t>몇 건 에러 발생하면 중단할 지 선택한다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pPr lvl="8" latinLnBrk="1"/>
            <a:endParaRPr lang="en-US" smtClean="0"/>
          </a:p>
          <a:p>
            <a:pPr lvl="8" latinLnBrk="1">
              <a:buNone/>
            </a:pPr>
            <a:endParaRPr lang="en-US" smtClean="0"/>
          </a:p>
          <a:p>
            <a:pPr lvl="8" latinLnBrk="1"/>
            <a:endParaRPr lang="en-US" smtClean="0"/>
          </a:p>
          <a:p>
            <a:pPr lvl="8" latinLnBrk="1"/>
            <a:endParaRPr lang="en-US" smtClean="0"/>
          </a:p>
          <a:p>
            <a:pPr lvl="8" latinLnBrk="1">
              <a:buNone/>
            </a:pPr>
            <a:endParaRPr lang="ko-KR" altLang="en-US" smtClean="0"/>
          </a:p>
          <a:p>
            <a:pPr lvl="8" latinLnBrk="1">
              <a:buNone/>
            </a:pPr>
            <a:endParaRPr lang="en-US" altLang="ko-KR" smtClean="0"/>
          </a:p>
          <a:p>
            <a:pPr lvl="8" latinLnBrk="1">
              <a:buNone/>
            </a:pPr>
            <a:endParaRPr lang="en-US" altLang="ko-KR" smtClean="0"/>
          </a:p>
          <a:p>
            <a:pPr lvl="8" latinLnBrk="1">
              <a:buNone/>
            </a:pPr>
            <a:endParaRPr lang="en-US" altLang="ko-KR" smtClean="0"/>
          </a:p>
          <a:p>
            <a:pPr lvl="8" latinLnBrk="1">
              <a:buNone/>
            </a:pPr>
            <a:endParaRPr lang="ko-KR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042" y="2357430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188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9992" y="1643050"/>
            <a:ext cx="48125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Script </a:t>
            </a:r>
          </a:p>
          <a:p>
            <a:r>
              <a:rPr lang="en-US" altLang="ko-KR" sz="45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Generation 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Script Generation Tool?</a:t>
            </a:r>
          </a:p>
          <a:p>
            <a:endParaRPr lang="en-US" altLang="ko-KR" sz="1700" smtClean="0"/>
          </a:p>
          <a:p>
            <a:pPr lvl="1"/>
            <a:r>
              <a:rPr lang="en-US" sz="1800" smtClean="0"/>
              <a:t>Script Generation Tool</a:t>
            </a:r>
            <a:r>
              <a:rPr lang="ko-KR" altLang="en-US" sz="1800" smtClean="0"/>
              <a:t>은 유저가 소유하고 있는 오브젝트를 스크립트 파일로 생성해</a:t>
            </a:r>
            <a:r>
              <a:rPr lang="en-US" altLang="ko-KR" sz="1800" smtClean="0"/>
              <a:t> </a:t>
            </a:r>
            <a:r>
              <a:rPr lang="ko-KR" altLang="en-US" sz="1800" smtClean="0"/>
              <a:t>준다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800" smtClean="0"/>
          </a:p>
          <a:p>
            <a:pPr lvl="1"/>
            <a:r>
              <a:rPr lang="ko-KR" altLang="en-US" sz="1800" smtClean="0"/>
              <a:t>스크립트 할 오브젝트 타입을 선택할 수 있다</a:t>
            </a:r>
            <a:r>
              <a:rPr lang="en-US" altLang="ko-KR" sz="1800" smtClean="0"/>
              <a:t>.</a:t>
            </a:r>
            <a:endParaRPr lang="en-US" sz="1800" smtClean="0"/>
          </a:p>
          <a:p>
            <a:pPr lvl="1"/>
            <a:endParaRPr lang="en-US" sz="1800" smtClean="0"/>
          </a:p>
          <a:p>
            <a:pPr lvl="1"/>
            <a:r>
              <a:rPr lang="ko-KR" altLang="en-US" sz="1800" smtClean="0"/>
              <a:t>선택한 오브젝트 타입을 </a:t>
            </a:r>
            <a:r>
              <a:rPr lang="ko-KR" altLang="en-US" sz="1800" err="1" smtClean="0"/>
              <a:t>필터링</a:t>
            </a:r>
            <a:r>
              <a:rPr lang="ko-KR" altLang="en-US" sz="1800" smtClean="0"/>
              <a:t> 할 수 있다</a:t>
            </a:r>
            <a:r>
              <a:rPr lang="en-US" altLang="ko-KR" sz="1800" smtClean="0"/>
              <a:t>.</a:t>
            </a:r>
          </a:p>
          <a:p>
            <a:pPr lvl="1"/>
            <a:endParaRPr lang="en-US" altLang="ko-KR" sz="17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 Tool </a:t>
            </a:r>
            <a:r>
              <a:rPr lang="ko-KR" altLang="en-US" smtClean="0"/>
              <a:t>관계도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altLang="ko-KR" smtClean="0"/>
          </a:p>
          <a:p>
            <a:pPr lvl="1"/>
            <a:endParaRPr lang="en-US" altLang="ko-KR" smtClean="0"/>
          </a:p>
          <a:p>
            <a:pPr lvl="1"/>
            <a:endParaRPr lang="en-US" altLang="ko-KR" sz="1800" smtClean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023910" y="1142984"/>
            <a:ext cx="2000264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Schema Browser</a:t>
            </a:r>
            <a:endParaRPr lang="ko-KR" altLang="en-US" dirty="0"/>
          </a:p>
        </p:txBody>
      </p:sp>
      <p:sp>
        <p:nvSpPr>
          <p:cNvPr id="5" name="모서리가 둥근 직사각형 4"/>
          <p:cNvSpPr/>
          <p:nvPr/>
        </p:nvSpPr>
        <p:spPr>
          <a:xfrm>
            <a:off x="3667116" y="1142984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Description Tool</a:t>
            </a:r>
            <a:endParaRPr lang="ko-KR" altLang="en-US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3667116" y="1785926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SQL Tool</a:t>
            </a:r>
            <a:endParaRPr lang="ko-KR" altLang="en-US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3667116" y="3143248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PL/SQL Tool</a:t>
            </a:r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953264" y="5786454"/>
            <a:ext cx="2000264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Plan Tool</a:t>
            </a:r>
            <a:endParaRPr lang="ko-KR" altLang="en-US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3667116" y="5786454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Session Monitor</a:t>
            </a:r>
            <a:endParaRPr lang="ko-KR" altLang="en-US" dirty="0"/>
          </a:p>
        </p:txBody>
      </p:sp>
      <p:sp>
        <p:nvSpPr>
          <p:cNvPr id="10" name="모서리가 둥근 직사각형 9"/>
          <p:cNvSpPr/>
          <p:nvPr/>
        </p:nvSpPr>
        <p:spPr>
          <a:xfrm>
            <a:off x="3667116" y="5143512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SQL Monitor</a:t>
            </a:r>
            <a:endParaRPr lang="ko-KR" altLang="en-US" dirty="0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3667116" y="4500570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Wait Event Monitor</a:t>
            </a:r>
            <a:endParaRPr lang="ko-KR" altLang="en-US" dirty="0"/>
          </a:p>
        </p:txBody>
      </p:sp>
      <p:cxnSp>
        <p:nvCxnSpPr>
          <p:cNvPr id="12" name="직선 화살표 연결선 11"/>
          <p:cNvCxnSpPr>
            <a:stCxn id="4" idx="3"/>
            <a:endCxn id="5" idx="1"/>
          </p:cNvCxnSpPr>
          <p:nvPr/>
        </p:nvCxnSpPr>
        <p:spPr>
          <a:xfrm>
            <a:off x="3024174" y="1393017"/>
            <a:ext cx="642942" cy="1588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꺾인 연결선 12"/>
          <p:cNvCxnSpPr>
            <a:stCxn id="4" idx="3"/>
            <a:endCxn id="6" idx="1"/>
          </p:cNvCxnSpPr>
          <p:nvPr/>
        </p:nvCxnSpPr>
        <p:spPr>
          <a:xfrm>
            <a:off x="3024174" y="1393017"/>
            <a:ext cx="642942" cy="642942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꺾인 연결선 13"/>
          <p:cNvCxnSpPr>
            <a:stCxn id="4" idx="3"/>
            <a:endCxn id="7" idx="1"/>
          </p:cNvCxnSpPr>
          <p:nvPr/>
        </p:nvCxnSpPr>
        <p:spPr>
          <a:xfrm>
            <a:off x="3024174" y="1393017"/>
            <a:ext cx="642942" cy="2000264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hape 14"/>
          <p:cNvCxnSpPr>
            <a:stCxn id="6" idx="3"/>
            <a:endCxn id="8" idx="0"/>
          </p:cNvCxnSpPr>
          <p:nvPr/>
        </p:nvCxnSpPr>
        <p:spPr>
          <a:xfrm>
            <a:off x="6096008" y="2035959"/>
            <a:ext cx="1857388" cy="3750495"/>
          </a:xfrm>
          <a:prstGeom prst="bentConnector2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꺾인 연결선 15"/>
          <p:cNvCxnSpPr>
            <a:stCxn id="11" idx="3"/>
            <a:endCxn id="8" idx="1"/>
          </p:cNvCxnSpPr>
          <p:nvPr/>
        </p:nvCxnSpPr>
        <p:spPr>
          <a:xfrm>
            <a:off x="6096008" y="4750603"/>
            <a:ext cx="857256" cy="1285884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 16"/>
          <p:cNvCxnSpPr>
            <a:stCxn id="10" idx="3"/>
            <a:endCxn id="8" idx="1"/>
          </p:cNvCxnSpPr>
          <p:nvPr/>
        </p:nvCxnSpPr>
        <p:spPr>
          <a:xfrm>
            <a:off x="6096008" y="5393545"/>
            <a:ext cx="857256" cy="642942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꺾인 연결선 17"/>
          <p:cNvCxnSpPr>
            <a:stCxn id="9" idx="3"/>
            <a:endCxn id="8" idx="1"/>
          </p:cNvCxnSpPr>
          <p:nvPr/>
        </p:nvCxnSpPr>
        <p:spPr>
          <a:xfrm>
            <a:off x="6096008" y="6036487"/>
            <a:ext cx="857256" cy="1588"/>
          </a:xfrm>
          <a:prstGeom prst="bentConnector3">
            <a:avLst>
              <a:gd name="adj1" fmla="val 50000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모서리가 둥근 직사각형 18"/>
          <p:cNvSpPr/>
          <p:nvPr/>
        </p:nvSpPr>
        <p:spPr>
          <a:xfrm>
            <a:off x="3667116" y="3786190"/>
            <a:ext cx="2428892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Table Editor</a:t>
            </a:r>
            <a:endParaRPr lang="ko-KR" altLang="en-US" dirty="0"/>
          </a:p>
        </p:txBody>
      </p:sp>
      <p:cxnSp>
        <p:nvCxnSpPr>
          <p:cNvPr id="20" name="꺾인 연결선 19"/>
          <p:cNvCxnSpPr>
            <a:stCxn id="4" idx="3"/>
            <a:endCxn id="19" idx="1"/>
          </p:cNvCxnSpPr>
          <p:nvPr/>
        </p:nvCxnSpPr>
        <p:spPr>
          <a:xfrm>
            <a:off x="3024174" y="1393017"/>
            <a:ext cx="642942" cy="2643206"/>
          </a:xfrm>
          <a:prstGeom prst="bentConnector3">
            <a:avLst>
              <a:gd name="adj1" fmla="val 50000"/>
            </a:avLst>
          </a:prstGeom>
          <a:ln w="95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>
            <a:stCxn id="6" idx="3"/>
            <a:endCxn id="5" idx="3"/>
          </p:cNvCxnSpPr>
          <p:nvPr/>
        </p:nvCxnSpPr>
        <p:spPr>
          <a:xfrm flipV="1">
            <a:off x="6096008" y="1393017"/>
            <a:ext cx="1588" cy="642942"/>
          </a:xfrm>
          <a:prstGeom prst="bentConnector3">
            <a:avLst>
              <a:gd name="adj1" fmla="val 14395466"/>
            </a:avLst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모서리가 둥근 직사각형 21"/>
          <p:cNvSpPr/>
          <p:nvPr/>
        </p:nvSpPr>
        <p:spPr>
          <a:xfrm>
            <a:off x="5310190" y="2500306"/>
            <a:ext cx="2214578" cy="50006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Template Browser</a:t>
            </a:r>
            <a:endParaRPr lang="ko-KR" altLang="en-US" dirty="0"/>
          </a:p>
        </p:txBody>
      </p:sp>
      <p:cxnSp>
        <p:nvCxnSpPr>
          <p:cNvPr id="23" name="Shape 22"/>
          <p:cNvCxnSpPr>
            <a:stCxn id="22" idx="1"/>
            <a:endCxn id="6" idx="2"/>
          </p:cNvCxnSpPr>
          <p:nvPr/>
        </p:nvCxnSpPr>
        <p:spPr>
          <a:xfrm rot="10800000">
            <a:off x="4881562" y="2285993"/>
            <a:ext cx="428628" cy="464347"/>
          </a:xfrm>
          <a:prstGeom prst="bentConnector2">
            <a:avLst/>
          </a:prstGeom>
          <a:ln>
            <a:solidFill>
              <a:srgbClr val="FF99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hape 23"/>
          <p:cNvCxnSpPr>
            <a:stCxn id="22" idx="1"/>
            <a:endCxn id="7" idx="0"/>
          </p:cNvCxnSpPr>
          <p:nvPr/>
        </p:nvCxnSpPr>
        <p:spPr>
          <a:xfrm rot="10800000" flipV="1">
            <a:off x="4881562" y="2750338"/>
            <a:ext cx="428628" cy="392909"/>
          </a:xfrm>
          <a:prstGeom prst="bentConnector2">
            <a:avLst/>
          </a:prstGeom>
          <a:ln>
            <a:solidFill>
              <a:srgbClr val="FF99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꺾인 연결선 24"/>
          <p:cNvCxnSpPr>
            <a:stCxn id="22" idx="3"/>
            <a:endCxn id="8" idx="3"/>
          </p:cNvCxnSpPr>
          <p:nvPr/>
        </p:nvCxnSpPr>
        <p:spPr>
          <a:xfrm>
            <a:off x="7524768" y="2750339"/>
            <a:ext cx="1428760" cy="3286148"/>
          </a:xfrm>
          <a:prstGeom prst="bentConnector3">
            <a:avLst>
              <a:gd name="adj1" fmla="val 116000"/>
            </a:avLst>
          </a:prstGeom>
          <a:ln>
            <a:solidFill>
              <a:srgbClr val="FF99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hape 26"/>
          <p:cNvCxnSpPr>
            <a:stCxn id="5" idx="0"/>
            <a:endCxn id="5" idx="3"/>
          </p:cNvCxnSpPr>
          <p:nvPr/>
        </p:nvCxnSpPr>
        <p:spPr bwMode="auto">
          <a:xfrm rot="16200000" flipH="1">
            <a:off x="5363768" y="660777"/>
            <a:ext cx="250033" cy="1214446"/>
          </a:xfrm>
          <a:prstGeom prst="bentConnector4">
            <a:avLst>
              <a:gd name="adj1" fmla="val -91428"/>
              <a:gd name="adj2" fmla="val 118823"/>
            </a:avLst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Script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Script </a:t>
            </a:r>
            <a:r>
              <a:rPr lang="ko-KR" altLang="en-US" smtClean="0"/>
              <a:t>파일</a:t>
            </a:r>
            <a:r>
              <a:rPr lang="en-US" altLang="ko-KR" smtClean="0"/>
              <a:t> </a:t>
            </a:r>
            <a:r>
              <a:rPr lang="ko-KR" altLang="en-US" smtClean="0"/>
              <a:t>생성하기</a:t>
            </a:r>
            <a:r>
              <a:rPr lang="en-US" altLang="ko-KR" smtClean="0"/>
              <a:t>(1/4)</a:t>
            </a:r>
          </a:p>
          <a:p>
            <a:pPr lvl="1"/>
            <a:r>
              <a:rPr lang="en-US" altLang="ko-KR" sz="1600" b="0" smtClean="0"/>
              <a:t>Source &amp; Output </a:t>
            </a:r>
            <a:r>
              <a:rPr lang="ko-KR" altLang="en-US" sz="1600" b="0" smtClean="0"/>
              <a:t>탭에서 스크립트 할 유저를 선택하고 저장할 경로와 속성을 설정한다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1785926"/>
            <a:ext cx="7072362" cy="463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Script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Script </a:t>
            </a:r>
            <a:r>
              <a:rPr lang="ko-KR" altLang="en-US" smtClean="0"/>
              <a:t>파일</a:t>
            </a:r>
            <a:r>
              <a:rPr lang="en-US" altLang="ko-KR" smtClean="0"/>
              <a:t> </a:t>
            </a:r>
            <a:r>
              <a:rPr lang="ko-KR" altLang="en-US" smtClean="0"/>
              <a:t>생성하기</a:t>
            </a:r>
            <a:r>
              <a:rPr lang="en-US" altLang="ko-KR" smtClean="0"/>
              <a:t>(2/4)</a:t>
            </a:r>
          </a:p>
          <a:p>
            <a:pPr lvl="1"/>
            <a:r>
              <a:rPr lang="en-US" altLang="ko-KR" sz="1600" b="0" smtClean="0"/>
              <a:t>Object Type </a:t>
            </a:r>
            <a:r>
              <a:rPr lang="ko-KR" altLang="en-US" sz="1600" b="0" smtClean="0"/>
              <a:t>탭에서 스크립트 할 오브젝트를 선택한다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24" y="1857364"/>
            <a:ext cx="732470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Script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Script </a:t>
            </a:r>
            <a:r>
              <a:rPr lang="ko-KR" altLang="en-US" smtClean="0"/>
              <a:t>파일</a:t>
            </a:r>
            <a:r>
              <a:rPr lang="en-US" altLang="ko-KR" smtClean="0"/>
              <a:t> </a:t>
            </a:r>
            <a:r>
              <a:rPr lang="ko-KR" altLang="en-US" smtClean="0"/>
              <a:t>생성하기</a:t>
            </a:r>
            <a:r>
              <a:rPr lang="en-US" altLang="ko-KR" smtClean="0"/>
              <a:t>(3/4)</a:t>
            </a:r>
          </a:p>
          <a:p>
            <a:pPr lvl="1"/>
            <a:r>
              <a:rPr lang="en-US" altLang="ko-KR" sz="1600" b="0" smtClean="0"/>
              <a:t>Filter </a:t>
            </a:r>
            <a:r>
              <a:rPr lang="ko-KR" altLang="en-US" sz="1600" b="0" smtClean="0"/>
              <a:t>탭에서 </a:t>
            </a:r>
            <a:r>
              <a:rPr lang="en-US" altLang="ko-KR" sz="1600" b="0" smtClean="0"/>
              <a:t>All Object, Table, Index </a:t>
            </a:r>
            <a:r>
              <a:rPr lang="ko-KR" altLang="en-US" sz="1600" b="0" smtClean="0"/>
              <a:t>단위로 필터 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1785926"/>
            <a:ext cx="7072362" cy="463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Script Generation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Script </a:t>
            </a:r>
            <a:r>
              <a:rPr lang="ko-KR" altLang="en-US" smtClean="0"/>
              <a:t>파일</a:t>
            </a:r>
            <a:r>
              <a:rPr lang="en-US" altLang="ko-KR" smtClean="0"/>
              <a:t> </a:t>
            </a:r>
            <a:r>
              <a:rPr lang="ko-KR" altLang="en-US" smtClean="0"/>
              <a:t>생성하기</a:t>
            </a:r>
            <a:r>
              <a:rPr lang="en-US" altLang="ko-KR" smtClean="0"/>
              <a:t>(4/4)</a:t>
            </a:r>
          </a:p>
          <a:p>
            <a:pPr lvl="1"/>
            <a:r>
              <a:rPr lang="en-US" altLang="ko-KR" sz="1600" b="0" smtClean="0"/>
              <a:t>[Action] </a:t>
            </a:r>
            <a:r>
              <a:rPr lang="ko-KR" altLang="en-US" sz="1600" b="0" smtClean="0"/>
              <a:t>메뉴의 </a:t>
            </a:r>
            <a:r>
              <a:rPr lang="en-US" altLang="ko-KR" sz="1600" b="0" smtClean="0"/>
              <a:t>Generate Script</a:t>
            </a:r>
            <a:r>
              <a:rPr lang="ko-KR" altLang="en-US" sz="1600" b="0" smtClean="0"/>
              <a:t>를 실행하면 지정한 경로에 스크립트파일이 생성된다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File Editor</a:t>
            </a:r>
            <a:r>
              <a:rPr lang="ko-KR" altLang="en-US" sz="1600" b="0" smtClean="0"/>
              <a:t>로 스크립트 파일을 열어 확인한 결과이다</a:t>
            </a:r>
            <a:r>
              <a:rPr lang="en-US" altLang="ko-KR" sz="1600" b="0" smtClean="0"/>
              <a:t>.</a:t>
            </a:r>
          </a:p>
          <a:p>
            <a:pPr lvl="1">
              <a:buNone/>
            </a:pPr>
            <a:endParaRPr lang="ko-KR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5414" y="2071678"/>
            <a:ext cx="6658433" cy="436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8158" y="1428736"/>
            <a:ext cx="791434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Font typeface="Arial" charset="0"/>
              <a:buChar char="•"/>
            </a:pPr>
            <a:r>
              <a:rPr lang="ko-KR" altLang="en-US" sz="1400" b="0" dirty="0" err="1" smtClean="0"/>
              <a:t>로그인찬을</a:t>
            </a:r>
            <a:r>
              <a:rPr lang="ko-KR" altLang="en-US" sz="1400" b="0" dirty="0" smtClean="0"/>
              <a:t> </a:t>
            </a:r>
            <a:r>
              <a:rPr lang="ko-KR" altLang="en-US" sz="1400" b="0" dirty="0" err="1" smtClean="0"/>
              <a:t>닫을때나</a:t>
            </a:r>
            <a:r>
              <a:rPr lang="en-US" altLang="ko-KR" sz="1400" b="0" dirty="0" smtClean="0"/>
              <a:t>, </a:t>
            </a:r>
            <a:r>
              <a:rPr lang="ko-KR" altLang="en-US" sz="1400" b="0" dirty="0" err="1" smtClean="0"/>
              <a:t>작업탭을</a:t>
            </a:r>
            <a:r>
              <a:rPr lang="ko-KR" altLang="en-US" sz="1400" b="0" dirty="0" smtClean="0"/>
              <a:t> </a:t>
            </a:r>
            <a:r>
              <a:rPr lang="ko-KR" altLang="en-US" sz="1400" b="0" dirty="0" err="1" smtClean="0"/>
              <a:t>실행할때</a:t>
            </a:r>
            <a:r>
              <a:rPr lang="ko-KR" altLang="en-US" sz="1400" b="0" dirty="0" smtClean="0"/>
              <a:t> 등 오렌지가 죽는 경우에는  아래 </a:t>
            </a:r>
            <a:r>
              <a:rPr lang="ko-KR" altLang="en-US" sz="1400" b="0" dirty="0" err="1" smtClean="0"/>
              <a:t>경로안의</a:t>
            </a:r>
            <a:r>
              <a:rPr lang="ko-KR" altLang="en-US" sz="1400" b="0" dirty="0" smtClean="0"/>
              <a:t>  </a:t>
            </a:r>
            <a:r>
              <a:rPr lang="en-US" altLang="ko-KR" sz="1400" b="0" dirty="0" smtClean="0"/>
              <a:t>xml </a:t>
            </a:r>
            <a:r>
              <a:rPr lang="ko-KR" altLang="en-US" sz="1400" b="0" dirty="0" smtClean="0"/>
              <a:t>파일을 </a:t>
            </a:r>
            <a:endParaRPr lang="en-US" altLang="ko-KR" sz="1400" b="0" dirty="0" smtClean="0"/>
          </a:p>
          <a:p>
            <a:pPr algn="l">
              <a:buFont typeface="Arial" charset="0"/>
              <a:buChar char="•"/>
            </a:pPr>
            <a:r>
              <a:rPr lang="ko-KR" altLang="en-US" sz="1400" b="0" dirty="0" smtClean="0"/>
              <a:t>모두 삭제 후 오렌지 다시 실행</a:t>
            </a:r>
            <a:endParaRPr lang="en-US" altLang="ko-KR" sz="1400" b="0" dirty="0" smtClean="0"/>
          </a:p>
          <a:p>
            <a:pPr algn="l"/>
            <a:r>
              <a:rPr lang="en-US" altLang="ko-KR" sz="1400" b="0" dirty="0" smtClean="0"/>
              <a:t>C</a:t>
            </a:r>
            <a:r>
              <a:rPr lang="en-US" altLang="ko-KR" sz="1400" b="0" dirty="0" smtClean="0"/>
              <a:t>:\Program Files\</a:t>
            </a:r>
            <a:r>
              <a:rPr lang="en-US" altLang="ko-KR" sz="1400" b="0" dirty="0" err="1" smtClean="0"/>
              <a:t>WareValley</a:t>
            </a:r>
            <a:r>
              <a:rPr lang="en-US" altLang="ko-KR" sz="1400" b="0" dirty="0" smtClean="0"/>
              <a:t>\Orange for ORACLE 5.0 DBA </a:t>
            </a:r>
            <a:r>
              <a:rPr lang="en-US" altLang="ko-KR" sz="1400" b="0" dirty="0" smtClean="0"/>
              <a:t>Trial\xml</a:t>
            </a:r>
          </a:p>
          <a:p>
            <a:pPr algn="l"/>
            <a:endParaRPr lang="en-US" altLang="ko-KR" sz="1400" b="0" dirty="0" smtClean="0"/>
          </a:p>
          <a:p>
            <a:pPr algn="l"/>
            <a:endParaRPr lang="en-US" altLang="ko-KR" sz="1400" b="0" dirty="0" smtClean="0"/>
          </a:p>
          <a:p>
            <a:pPr algn="l"/>
            <a:r>
              <a:rPr lang="en-US" altLang="ko-KR" sz="1400" dirty="0" smtClean="0"/>
              <a:t>Schema </a:t>
            </a:r>
            <a:r>
              <a:rPr lang="en-US" altLang="ko-KR" sz="1400" dirty="0" smtClean="0"/>
              <a:t>Browser </a:t>
            </a:r>
            <a:r>
              <a:rPr lang="ko-KR" altLang="en-US" sz="1400" dirty="0" smtClean="0"/>
              <a:t>에 탭추가 됨 </a:t>
            </a:r>
            <a:r>
              <a:rPr lang="en-US" altLang="ko-KR" sz="1400" dirty="0" smtClean="0"/>
              <a:t>(directory, </a:t>
            </a:r>
            <a:r>
              <a:rPr lang="en-US" altLang="ko-KR" sz="1400" dirty="0" err="1" smtClean="0"/>
              <a:t>dimension,queue</a:t>
            </a:r>
            <a:r>
              <a:rPr lang="en-US" altLang="ko-KR" sz="1400" dirty="0" smtClean="0"/>
              <a:t>, job)</a:t>
            </a:r>
          </a:p>
          <a:p>
            <a:pPr algn="l"/>
            <a:endParaRPr lang="en-US" altLang="ko-KR" sz="1400" b="0" dirty="0" smtClean="0"/>
          </a:p>
          <a:p>
            <a:pPr algn="l"/>
            <a:r>
              <a:rPr lang="en-US" altLang="ko-KR" sz="1400" b="0" dirty="0" smtClean="0"/>
              <a:t>* Alt + </a:t>
            </a:r>
            <a:r>
              <a:rPr lang="ko-KR" altLang="en-US" sz="1400" b="0" dirty="0" smtClean="0"/>
              <a:t>방향키 </a:t>
            </a:r>
            <a:r>
              <a:rPr lang="en-US" altLang="ko-KR" sz="1400" b="0" dirty="0" smtClean="0"/>
              <a:t>: </a:t>
            </a:r>
            <a:r>
              <a:rPr lang="ko-KR" altLang="en-US" sz="1400" b="0" dirty="0" smtClean="0"/>
              <a:t>사용했던 쿼리 나와서 선택가능</a:t>
            </a:r>
            <a:endParaRPr lang="en-US" altLang="ko-KR" sz="1400" b="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309926" y="1714488"/>
            <a:ext cx="5686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DBMS </a:t>
            </a:r>
            <a:r>
              <a:rPr lang="en-US" altLang="ko-KR" sz="40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Logon</a:t>
            </a:r>
            <a:r>
              <a:rPr lang="ko-KR" altLang="en-US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ko-KR" altLang="en-US" sz="4000" b="1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및</a:t>
            </a:r>
            <a:endParaRPr lang="en-US" altLang="ko-KR" sz="4000" b="1" smtClean="0">
              <a:solidFill>
                <a:srgbClr val="339933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  <a:p>
            <a:r>
              <a:rPr lang="en-US" altLang="ko-KR" sz="40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Orange</a:t>
            </a:r>
            <a:r>
              <a:rPr lang="ko-KR" altLang="en-US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공용 옵션 설정</a:t>
            </a:r>
            <a:endParaRPr lang="ko-KR" altLang="en-US" sz="4000" b="1">
              <a:solidFill>
                <a:srgbClr val="339933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DBMS Logon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DBMS Logon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Comment </a:t>
            </a:r>
            <a:r>
              <a:rPr lang="ko-KR" altLang="en-US" sz="1600" smtClean="0">
                <a:latin typeface="굴림" pitchFamily="50" charset="-127"/>
              </a:rPr>
              <a:t>항목에 </a:t>
            </a:r>
            <a:r>
              <a:rPr lang="en-US" altLang="ko-KR" sz="1600" smtClean="0">
                <a:latin typeface="굴림" pitchFamily="50" charset="-127"/>
              </a:rPr>
              <a:t>DB</a:t>
            </a:r>
            <a:r>
              <a:rPr lang="ko-KR" altLang="en-US" sz="1600" smtClean="0">
                <a:latin typeface="굴림" pitchFamily="50" charset="-127"/>
              </a:rPr>
              <a:t>를 쉽게 인식할 수 있는 내용 추가 가능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ko-KR" altLang="en-US" sz="1600" smtClean="0">
                <a:latin typeface="굴림" pitchFamily="50" charset="-127"/>
              </a:rPr>
              <a:t>마지막 로그인 시간 제공하므로 정렬을 통해 최근 접속한 계정을 찾기에 편리하다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smtClean="0"/>
              <a:t>TNS Name</a:t>
            </a:r>
            <a:r>
              <a:rPr lang="ko-KR" altLang="en-US" sz="1600" smtClean="0"/>
              <a:t>을 기준으로 아래와 같이 </a:t>
            </a:r>
            <a:r>
              <a:rPr lang="en-US" altLang="ko-KR" sz="1600" smtClean="0"/>
              <a:t>Grouping</a:t>
            </a:r>
            <a:r>
              <a:rPr lang="ko-KR" altLang="en-US" sz="1600" smtClean="0"/>
              <a:t>이 가능</a:t>
            </a:r>
            <a:endParaRPr lang="en-US" altLang="ko-KR" sz="1600" smtClean="0"/>
          </a:p>
          <a:p>
            <a:pPr lvl="1"/>
            <a:r>
              <a:rPr lang="en-US" altLang="ko-KR" sz="1600" smtClean="0"/>
              <a:t>Trusted </a:t>
            </a:r>
            <a:r>
              <a:rPr lang="ko-KR" altLang="en-US" sz="1600" smtClean="0"/>
              <a:t>항목은 </a:t>
            </a:r>
            <a:r>
              <a:rPr lang="en-US" altLang="ko-KR" sz="1600" smtClean="0"/>
              <a:t>Warevalley </a:t>
            </a:r>
            <a:r>
              <a:rPr lang="ko-KR" altLang="en-US" sz="1600" smtClean="0"/>
              <a:t>의 다른 제품인 </a:t>
            </a:r>
            <a:r>
              <a:rPr lang="en-US" altLang="ko-KR" sz="1600" smtClean="0"/>
              <a:t>Chakra Max Client </a:t>
            </a:r>
            <a:r>
              <a:rPr lang="ko-KR" altLang="en-US" sz="1600" smtClean="0"/>
              <a:t>와 연동 여부를 나타냄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04" y="2712735"/>
            <a:ext cx="5072098" cy="3730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Startup</a:t>
            </a:r>
          </a:p>
          <a:p>
            <a:pPr lvl="1"/>
            <a:r>
              <a:rPr lang="ko-KR" altLang="en-US" sz="1600" smtClean="0">
                <a:latin typeface="굴림" pitchFamily="50" charset="-127"/>
              </a:rPr>
              <a:t>이 옵션을 통하여 오렌지를 시작할 때 자동으로 실행되는 기능을 지정할 수 있다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smtClean="0"/>
              <a:t>Show Schema Browser : </a:t>
            </a:r>
            <a:r>
              <a:rPr lang="ko-KR" altLang="en-US" sz="1600" smtClean="0"/>
              <a:t>오렌지 시작 시 스키마 브라우저 자동 실행</a:t>
            </a:r>
            <a:endParaRPr lang="en-US" altLang="ko-KR" sz="1600" smtClean="0"/>
          </a:p>
          <a:p>
            <a:pPr lvl="1"/>
            <a:r>
              <a:rPr lang="en-US" altLang="ko-KR" sz="1600" smtClean="0"/>
              <a:t>Show Tool Window after Logon : </a:t>
            </a:r>
            <a:r>
              <a:rPr lang="ko-KR" altLang="en-US" sz="1600" smtClean="0"/>
              <a:t>오렌지 시작 시 자동으로 실행될 툴 지정</a:t>
            </a:r>
            <a:endParaRPr lang="ko-KR" altLang="en-US" sz="160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8356" y="2500306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Upgrade Policy</a:t>
            </a:r>
          </a:p>
          <a:p>
            <a:pPr lvl="1"/>
            <a:r>
              <a:rPr lang="ko-KR" altLang="en-US" sz="1600" smtClean="0">
                <a:latin typeface="굴림" pitchFamily="50" charset="-127"/>
              </a:rPr>
              <a:t>업그레이드 하기 전에 항상 묻기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ko-KR" altLang="en-US" sz="1600" smtClean="0"/>
              <a:t>무조건 업그레이드 하기</a:t>
            </a:r>
            <a:endParaRPr lang="en-US" altLang="ko-KR" sz="1600" smtClean="0"/>
          </a:p>
          <a:p>
            <a:pPr lvl="1"/>
            <a:r>
              <a:rPr lang="ko-KR" altLang="en-US" sz="1600" smtClean="0"/>
              <a:t>무조건 업그레이드 하지 않기</a:t>
            </a:r>
            <a:endParaRPr lang="en-US" altLang="ko-KR" sz="1600" smtClean="0"/>
          </a:p>
          <a:p>
            <a:r>
              <a:rPr lang="en-US" altLang="ko-KR" sz="2000" smtClean="0">
                <a:latin typeface="굴림" pitchFamily="50" charset="-127"/>
              </a:rPr>
              <a:t>Upgrade Check Interval</a:t>
            </a:r>
          </a:p>
          <a:p>
            <a:pPr lvl="1"/>
            <a:r>
              <a:rPr lang="ko-KR" altLang="en-US" sz="1600" smtClean="0">
                <a:latin typeface="굴림" pitchFamily="50" charset="-127"/>
              </a:rPr>
              <a:t>업그레이드 주기 </a:t>
            </a:r>
            <a:endParaRPr lang="en-US" altLang="ko-KR" sz="2000" smtClean="0">
              <a:latin typeface="굴림" pitchFamily="50" charset="-127"/>
            </a:endParaRPr>
          </a:p>
          <a:p>
            <a:pPr lvl="1"/>
            <a:endParaRPr lang="en-US" altLang="ko-KR" sz="160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1430" y="2500306"/>
            <a:ext cx="5191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Visual</a:t>
            </a:r>
          </a:p>
          <a:p>
            <a:pPr lvl="1"/>
            <a:r>
              <a:rPr lang="ko-KR" altLang="en-US" sz="1600" smtClean="0">
                <a:latin typeface="굴림" pitchFamily="50" charset="-127"/>
              </a:rPr>
              <a:t>이 옵션을 통하여 오렌지의 </a:t>
            </a:r>
            <a:r>
              <a:rPr lang="en-US" altLang="ko-KR" sz="1600" smtClean="0">
                <a:latin typeface="굴림" pitchFamily="50" charset="-127"/>
              </a:rPr>
              <a:t>Visual</a:t>
            </a:r>
            <a:r>
              <a:rPr lang="ko-KR" altLang="en-US" sz="1600" smtClean="0">
                <a:latin typeface="굴림" pitchFamily="50" charset="-127"/>
              </a:rPr>
              <a:t>을 변경할 수 있다</a:t>
            </a:r>
            <a:r>
              <a:rPr lang="en-US" altLang="ko-KR" sz="1600" smtClean="0">
                <a:latin typeface="굴림" pitchFamily="50" charset="-127"/>
              </a:rPr>
              <a:t>.</a:t>
            </a:r>
            <a:endParaRPr lang="ko-KR" altLang="en-US" sz="160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32" y="2143116"/>
            <a:ext cx="5191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Environment</a:t>
            </a:r>
          </a:p>
          <a:p>
            <a:pPr lvl="1"/>
            <a:r>
              <a:rPr lang="ko-KR" altLang="en-US" sz="1600" smtClean="0">
                <a:latin typeface="굴림" pitchFamily="50" charset="-127"/>
              </a:rPr>
              <a:t>이 옵션을 통하여 </a:t>
            </a:r>
            <a:r>
              <a:rPr lang="en-US" altLang="ko-KR" sz="1600" smtClean="0">
                <a:latin typeface="굴림" pitchFamily="50" charset="-127"/>
              </a:rPr>
              <a:t>Orange for ORACLE</a:t>
            </a:r>
            <a:r>
              <a:rPr lang="ko-KR" altLang="en-US" sz="1600" smtClean="0">
                <a:latin typeface="굴림" pitchFamily="50" charset="-127"/>
              </a:rPr>
              <a:t>의 개발환경을 설정할 수 있다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Instant Client</a:t>
            </a:r>
            <a:r>
              <a:rPr lang="ko-KR" altLang="en-US" sz="1600" smtClean="0">
                <a:latin typeface="굴림" pitchFamily="50" charset="-127"/>
              </a:rPr>
              <a:t>를 사용할 경우 </a:t>
            </a:r>
            <a:r>
              <a:rPr lang="en-US" altLang="ko-KR" sz="1600" smtClean="0">
                <a:latin typeface="굴림" pitchFamily="50" charset="-127"/>
              </a:rPr>
              <a:t>Client Type</a:t>
            </a:r>
            <a:r>
              <a:rPr lang="ko-KR" altLang="en-US" sz="1600" smtClean="0">
                <a:latin typeface="굴림" pitchFamily="50" charset="-127"/>
              </a:rPr>
              <a:t>을 </a:t>
            </a:r>
            <a:r>
              <a:rPr lang="en-US" altLang="ko-KR" sz="1600" smtClean="0">
                <a:latin typeface="굴림" pitchFamily="50" charset="-127"/>
              </a:rPr>
              <a:t>Use Instant Client</a:t>
            </a:r>
            <a:r>
              <a:rPr lang="ko-KR" altLang="en-US" sz="1600" smtClean="0">
                <a:latin typeface="굴림" pitchFamily="50" charset="-127"/>
              </a:rPr>
              <a:t>로 선택하고 </a:t>
            </a:r>
            <a:r>
              <a:rPr lang="en-US" altLang="ko-KR" sz="1600" smtClean="0">
                <a:latin typeface="굴림" pitchFamily="50" charset="-127"/>
              </a:rPr>
              <a:t>Instant Client Path</a:t>
            </a:r>
            <a:r>
              <a:rPr lang="ko-KR" altLang="en-US" sz="1600" smtClean="0">
                <a:latin typeface="굴림" pitchFamily="50" charset="-127"/>
              </a:rPr>
              <a:t>를 지정하면 된다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Plan Table : Explain Plan </a:t>
            </a:r>
            <a:r>
              <a:rPr lang="ko-KR" altLang="en-US" sz="1600" smtClean="0">
                <a:latin typeface="굴림" pitchFamily="50" charset="-127"/>
              </a:rPr>
              <a:t>기능 사용시 사용할 </a:t>
            </a:r>
            <a:r>
              <a:rPr lang="en-US" altLang="ko-KR" sz="1600" smtClean="0">
                <a:latin typeface="굴림" pitchFamily="50" charset="-127"/>
              </a:rPr>
              <a:t>Plan Table </a:t>
            </a:r>
            <a:r>
              <a:rPr lang="ko-KR" altLang="en-US" sz="1600" smtClean="0">
                <a:latin typeface="굴림" pitchFamily="50" charset="-127"/>
              </a:rPr>
              <a:t>지정</a:t>
            </a:r>
            <a:endParaRPr lang="ko-KR" altLang="en-US" sz="1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2670" y="2643182"/>
            <a:ext cx="5191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595678" y="1643050"/>
            <a:ext cx="52020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2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Network </a:t>
            </a:r>
          </a:p>
          <a:p>
            <a:r>
              <a:rPr lang="en-US" altLang="ko-KR" sz="42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Configuration Tool</a:t>
            </a:r>
            <a:endParaRPr lang="ko-KR" altLang="en-US" sz="42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Network Configuration Tool?</a:t>
            </a:r>
          </a:p>
          <a:p>
            <a:pPr lvl="1"/>
            <a:endParaRPr lang="en-US" altLang="ko-KR" smtClean="0"/>
          </a:p>
          <a:p>
            <a:pPr lvl="1"/>
            <a:r>
              <a:rPr lang="en-US" altLang="ko-KR" sz="1800" smtClean="0"/>
              <a:t>Oracle SQL*Net</a:t>
            </a:r>
            <a:r>
              <a:rPr lang="ko-KR" altLang="en-US" sz="1800" smtClean="0"/>
              <a:t>은 오라클 클라이언트에서 </a:t>
            </a:r>
            <a:r>
              <a:rPr lang="ko-KR" altLang="en-US" sz="1800" err="1" smtClean="0"/>
              <a:t>오라클</a:t>
            </a:r>
            <a:r>
              <a:rPr lang="ko-KR" altLang="en-US" sz="1800" smtClean="0"/>
              <a:t> 서버로의 접속을 지원하는 네트워크 환경이다</a:t>
            </a:r>
            <a:r>
              <a:rPr lang="en-US" altLang="ko-KR" sz="1800" smtClean="0"/>
              <a:t>.</a:t>
            </a:r>
          </a:p>
          <a:p>
            <a:pPr lvl="1"/>
            <a:r>
              <a:rPr lang="en-US" altLang="ko-KR" sz="1800" smtClean="0"/>
              <a:t>Network Configuration Tool</a:t>
            </a:r>
            <a:r>
              <a:rPr lang="ko-KR" altLang="en-US" sz="1800" smtClean="0"/>
              <a:t>은 클라이언트에서 </a:t>
            </a:r>
            <a:r>
              <a:rPr lang="en-US" altLang="ko-KR" sz="1800" smtClean="0"/>
              <a:t>SQL*Net </a:t>
            </a:r>
            <a:r>
              <a:rPr lang="ko-KR" altLang="en-US" sz="1800" smtClean="0"/>
              <a:t>네트워크 설정을 지원하며</a:t>
            </a:r>
            <a:r>
              <a:rPr lang="en-US" altLang="ko-KR" sz="1800" smtClean="0"/>
              <a:t>, Ping </a:t>
            </a:r>
            <a:r>
              <a:rPr lang="ko-KR" altLang="en-US" sz="1800" smtClean="0"/>
              <a:t>테스트</a:t>
            </a:r>
            <a:r>
              <a:rPr lang="en-US" altLang="ko-KR" sz="1800" smtClean="0"/>
              <a:t>, TNS Ping </a:t>
            </a:r>
            <a:r>
              <a:rPr lang="ko-KR" altLang="en-US" sz="1800" smtClean="0"/>
              <a:t>테스트</a:t>
            </a:r>
            <a:r>
              <a:rPr lang="en-US" altLang="ko-KR" sz="1800" smtClean="0"/>
              <a:t>, </a:t>
            </a:r>
            <a:r>
              <a:rPr lang="ko-KR" altLang="en-US" sz="1800" err="1" smtClean="0"/>
              <a:t>오라클</a:t>
            </a:r>
            <a:r>
              <a:rPr lang="ko-KR" altLang="en-US" sz="1800" smtClean="0"/>
              <a:t> 접속 테스트를 쉽게 수행할 수 있는 기능을 제공한다</a:t>
            </a:r>
            <a:r>
              <a:rPr lang="en-US" altLang="ko-KR" sz="1800" smtClean="0"/>
              <a:t>.</a:t>
            </a:r>
          </a:p>
          <a:p>
            <a:pPr lvl="1"/>
            <a:r>
              <a:rPr lang="en-US" altLang="ko-KR" sz="1800" smtClean="0"/>
              <a:t>5.0 </a:t>
            </a:r>
            <a:r>
              <a:rPr lang="ko-KR" altLang="en-US" sz="1800" smtClean="0"/>
              <a:t>버전에서는 </a:t>
            </a:r>
            <a:r>
              <a:rPr lang="en-US" altLang="ko-KR" sz="1800" smtClean="0"/>
              <a:t>Oracle Net8 </a:t>
            </a:r>
            <a:r>
              <a:rPr lang="ko-KR" altLang="en-US" sz="1800" smtClean="0"/>
              <a:t>매뉴얼에 있는 모든 키워드를 인식한다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Net Configuration Wizard </a:t>
            </a:r>
            <a:r>
              <a:rPr lang="ko-KR" altLang="en-US" smtClean="0"/>
              <a:t>를 이용하여 </a:t>
            </a:r>
            <a:r>
              <a:rPr lang="en-US" altLang="ko-KR" smtClean="0"/>
              <a:t>TNS </a:t>
            </a:r>
            <a:r>
              <a:rPr lang="ko-KR" altLang="en-US" smtClean="0"/>
              <a:t>추가하기</a:t>
            </a:r>
            <a:r>
              <a:rPr lang="en-US" altLang="ko-KR" smtClean="0"/>
              <a:t>(1/4)</a:t>
            </a:r>
          </a:p>
          <a:p>
            <a:pPr lvl="1"/>
            <a:r>
              <a:rPr lang="en-US" altLang="ko-KR" sz="1600" b="0" smtClean="0"/>
              <a:t>Net Configuration Wizard </a:t>
            </a:r>
            <a:r>
              <a:rPr lang="ko-KR" altLang="en-US" sz="1600" b="0" smtClean="0"/>
              <a:t>아이콘을 이용하여 마법사 형식으로 </a:t>
            </a:r>
            <a:r>
              <a:rPr lang="en-US" altLang="ko-KR" sz="1600" b="0" smtClean="0"/>
              <a:t>TNS </a:t>
            </a:r>
            <a:r>
              <a:rPr lang="ko-KR" altLang="en-US" sz="1600" b="0" smtClean="0"/>
              <a:t>의 내용을 입력할 수 있다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 </a:t>
            </a:r>
            <a:r>
              <a:rPr lang="ko-KR" altLang="en-US" sz="1600" b="0" smtClean="0"/>
              <a:t>서버의 버전을 선택한다</a:t>
            </a:r>
            <a:r>
              <a:rPr lang="en-US" altLang="ko-KR" sz="1600" b="0" smtClean="0"/>
              <a:t>. </a:t>
            </a:r>
            <a:r>
              <a:rPr lang="ko-KR" altLang="en-US" sz="1600" b="0" smtClean="0"/>
              <a:t>선택결과에 따라 </a:t>
            </a:r>
            <a:r>
              <a:rPr lang="en-US" altLang="ko-KR" sz="1600" b="0" smtClean="0"/>
              <a:t>SID (Oracle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8.0 </a:t>
            </a:r>
            <a:r>
              <a:rPr lang="ko-KR" altLang="en-US" sz="1600" b="0" smtClean="0"/>
              <a:t>이하 버전</a:t>
            </a:r>
            <a:r>
              <a:rPr lang="en-US" altLang="ko-KR" sz="1600" b="0" smtClean="0"/>
              <a:t>)</a:t>
            </a:r>
            <a:r>
              <a:rPr lang="ko-KR" altLang="en-US" sz="1600" b="0" smtClean="0"/>
              <a:t>나 </a:t>
            </a:r>
            <a:r>
              <a:rPr lang="en-US" altLang="ko-KR" sz="1600" b="0" smtClean="0"/>
              <a:t>Service Name (Oracle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8i </a:t>
            </a:r>
            <a:r>
              <a:rPr lang="ko-KR" altLang="en-US" sz="1600" b="0" smtClean="0"/>
              <a:t>이상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버전</a:t>
            </a:r>
            <a:r>
              <a:rPr lang="en-US" altLang="ko-KR" sz="1600" b="0" smtClean="0"/>
              <a:t>)</a:t>
            </a:r>
            <a:r>
              <a:rPr lang="ko-KR" altLang="en-US" sz="1600" b="0" smtClean="0"/>
              <a:t>으로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다음 페이지의 표시가 교체된다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Service Name : Service Name</a:t>
            </a:r>
            <a:r>
              <a:rPr lang="ko-KR" altLang="en-US" sz="1600" b="0" smtClean="0"/>
              <a:t>을 입력한다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071810"/>
            <a:ext cx="4143404" cy="278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81166" y="5857892"/>
            <a:ext cx="1792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Net8 Version Page &gt;</a:t>
            </a: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38884" y="5929330"/>
            <a:ext cx="21323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Net Service name page &gt;</a:t>
            </a:r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157" y="3071810"/>
            <a:ext cx="4142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Net Configuration Wizard </a:t>
            </a:r>
            <a:r>
              <a:rPr lang="ko-KR" altLang="en-US" smtClean="0"/>
              <a:t>를 이용하여 </a:t>
            </a:r>
            <a:r>
              <a:rPr lang="en-US" altLang="ko-KR" smtClean="0"/>
              <a:t>TNS </a:t>
            </a:r>
            <a:r>
              <a:rPr lang="ko-KR" altLang="en-US" smtClean="0"/>
              <a:t>추가하기</a:t>
            </a:r>
            <a:r>
              <a:rPr lang="en-US" altLang="ko-KR" smtClean="0"/>
              <a:t>(2/4)</a:t>
            </a:r>
          </a:p>
          <a:p>
            <a:pPr lvl="1"/>
            <a:r>
              <a:rPr lang="en-US" altLang="ko-KR" sz="1600" smtClean="0"/>
              <a:t>Protocol : </a:t>
            </a:r>
            <a:r>
              <a:rPr lang="en-US" altLang="ko-KR" sz="1600" b="0" smtClean="0"/>
              <a:t>Protocol</a:t>
            </a:r>
            <a:r>
              <a:rPr lang="ko-KR" altLang="en-US" sz="1600" b="0" smtClean="0"/>
              <a:t>을 선택 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sz="1600" smtClean="0"/>
              <a:t>Host Name : Protocol</a:t>
            </a:r>
            <a:r>
              <a:rPr lang="ko-KR" altLang="en-US" sz="1600" smtClean="0"/>
              <a:t>이 </a:t>
            </a:r>
            <a:r>
              <a:rPr lang="en-US" sz="1600" b="0" smtClean="0"/>
              <a:t>TCP </a:t>
            </a:r>
            <a:r>
              <a:rPr lang="ko-KR" altLang="en-US" sz="1600" b="0" smtClean="0"/>
              <a:t>나</a:t>
            </a:r>
            <a:r>
              <a:rPr lang="en-US" sz="1600" b="0" smtClean="0"/>
              <a:t> TCPS </a:t>
            </a:r>
            <a:r>
              <a:rPr lang="ko-KR" altLang="en-US" sz="1600" b="0" smtClean="0"/>
              <a:t>일 경우</a:t>
            </a:r>
            <a:r>
              <a:rPr lang="en-US" sz="1600" b="0" smtClean="0"/>
              <a:t> Host Name</a:t>
            </a:r>
            <a:r>
              <a:rPr lang="ko-KR" altLang="en-US" sz="1600" b="0" smtClean="0"/>
              <a:t>을 입력한다</a:t>
            </a:r>
            <a:r>
              <a:rPr lang="en-US" sz="1600" b="0" smtClean="0"/>
              <a:t>.</a:t>
            </a:r>
          </a:p>
          <a:p>
            <a:pPr lvl="1"/>
            <a:r>
              <a:rPr lang="en-US" sz="1600" smtClean="0"/>
              <a:t>Port : </a:t>
            </a:r>
            <a:r>
              <a:rPr lang="en-US" sz="1600" b="0" smtClean="0"/>
              <a:t>Port Number</a:t>
            </a:r>
            <a:r>
              <a:rPr lang="ko-KR" altLang="en-US" sz="1600" b="0" smtClean="0"/>
              <a:t>을 입력한다</a:t>
            </a:r>
            <a:r>
              <a:rPr lang="en-US" sz="1600" b="0" smtClean="0"/>
              <a:t>. (Default : 1521) </a:t>
            </a:r>
          </a:p>
          <a:p>
            <a:pPr lvl="1"/>
            <a:endParaRPr lang="en-US" sz="1600" b="0" smtClean="0"/>
          </a:p>
          <a:p>
            <a:pPr lvl="1"/>
            <a:endParaRPr lang="en-US" altLang="ko-KR" sz="1600" b="0" smtClean="0"/>
          </a:p>
          <a:p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15" y="2428868"/>
            <a:ext cx="4148336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428868"/>
            <a:ext cx="4148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38356" y="5286388"/>
            <a:ext cx="1478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Protocol page &gt;</a:t>
            </a: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024570" y="5286388"/>
            <a:ext cx="23182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Protocol</a:t>
            </a:r>
            <a:r>
              <a:rPr lang="ko-KR" altLang="en-US" smtClean="0"/>
              <a:t>별 상세 설정 </a:t>
            </a:r>
            <a:r>
              <a:rPr lang="en-US" altLang="ko-KR" smtClean="0"/>
              <a:t>page &gt;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095744" y="1714488"/>
            <a:ext cx="48734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Orange Installation</a:t>
            </a:r>
            <a:endParaRPr lang="ko-KR" altLang="en-US" sz="4000" b="1">
              <a:solidFill>
                <a:srgbClr val="339933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Net Configuration Wizard </a:t>
            </a:r>
            <a:r>
              <a:rPr lang="ko-KR" altLang="en-US" smtClean="0"/>
              <a:t>를 이용하여 </a:t>
            </a:r>
            <a:r>
              <a:rPr lang="en-US" altLang="ko-KR" smtClean="0"/>
              <a:t>TNS </a:t>
            </a:r>
            <a:r>
              <a:rPr lang="ko-KR" altLang="en-US" smtClean="0"/>
              <a:t>추가하기</a:t>
            </a:r>
            <a:r>
              <a:rPr lang="en-US" altLang="ko-KR" smtClean="0"/>
              <a:t>(3/4)</a:t>
            </a:r>
          </a:p>
          <a:p>
            <a:pPr lvl="1"/>
            <a:r>
              <a:rPr lang="en-US" sz="1600" smtClean="0"/>
              <a:t>Test </a:t>
            </a:r>
            <a:r>
              <a:rPr lang="ko-KR" altLang="en-US" sz="1600" smtClean="0"/>
              <a:t>선택</a:t>
            </a:r>
            <a:r>
              <a:rPr lang="en-US" sz="1600" smtClean="0"/>
              <a:t> : </a:t>
            </a:r>
            <a:r>
              <a:rPr lang="ko-KR" altLang="en-US" sz="1600" b="0" smtClean="0"/>
              <a:t>테스트를 할 것인지 선택한다</a:t>
            </a:r>
            <a:r>
              <a:rPr lang="en-US" sz="1600" b="0" smtClean="0"/>
              <a:t>. </a:t>
            </a:r>
          </a:p>
          <a:p>
            <a:pPr lvl="1"/>
            <a:r>
              <a:rPr lang="en-US" sz="1600" smtClean="0"/>
              <a:t>Test Result : </a:t>
            </a:r>
            <a:r>
              <a:rPr lang="ko-KR" altLang="en-US" sz="1600" smtClean="0"/>
              <a:t>테스트를 하게 되면 </a:t>
            </a:r>
            <a:r>
              <a:rPr lang="ko-KR" altLang="en-US" sz="1600" b="0" smtClean="0"/>
              <a:t>테스트 결과를 제공한다</a:t>
            </a:r>
            <a:r>
              <a:rPr lang="en-US" sz="1600" b="0" smtClean="0"/>
              <a:t>.</a:t>
            </a:r>
          </a:p>
          <a:p>
            <a:pPr lvl="1"/>
            <a:r>
              <a:rPr lang="en-US" sz="1600" smtClean="0"/>
              <a:t>Change Login : </a:t>
            </a:r>
            <a:r>
              <a:rPr lang="ko-KR" altLang="en-US" sz="1600" b="0" smtClean="0"/>
              <a:t>테스트에 사용할 유저 아이디와 비밀번호를 변경한다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pPr lvl="1"/>
            <a:endParaRPr lang="en-US" altLang="ko-KR" smtClean="0"/>
          </a:p>
          <a:p>
            <a:endParaRPr lang="ko-KR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596" y="2500306"/>
            <a:ext cx="393560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562" y="2500306"/>
            <a:ext cx="3929090" cy="263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81166" y="5214950"/>
            <a:ext cx="1846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Test </a:t>
            </a:r>
            <a:r>
              <a:rPr lang="ko-KR" altLang="en-US" smtClean="0"/>
              <a:t>선택 여부 </a:t>
            </a:r>
            <a:r>
              <a:rPr lang="en-US" altLang="ko-KR" smtClean="0"/>
              <a:t>page &gt;</a:t>
            </a: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8" y="5214950"/>
            <a:ext cx="15021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Test </a:t>
            </a:r>
            <a:r>
              <a:rPr lang="ko-KR" altLang="en-US" smtClean="0"/>
              <a:t>결과 </a:t>
            </a:r>
            <a:r>
              <a:rPr lang="en-US" altLang="ko-KR" smtClean="0"/>
              <a:t>page &gt;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Net Configuration Wizard </a:t>
            </a:r>
            <a:r>
              <a:rPr lang="ko-KR" altLang="en-US" smtClean="0"/>
              <a:t>를 이용하여 </a:t>
            </a:r>
            <a:r>
              <a:rPr lang="en-US" altLang="ko-KR" smtClean="0"/>
              <a:t>TNS </a:t>
            </a:r>
            <a:r>
              <a:rPr lang="ko-KR" altLang="en-US" smtClean="0"/>
              <a:t>추가하기</a:t>
            </a:r>
            <a:r>
              <a:rPr lang="en-US" altLang="ko-KR" smtClean="0"/>
              <a:t>(4/4)</a:t>
            </a:r>
          </a:p>
          <a:p>
            <a:pPr lvl="1"/>
            <a:r>
              <a:rPr lang="en-US" sz="1600" smtClean="0"/>
              <a:t>TNS name  : </a:t>
            </a:r>
            <a:r>
              <a:rPr lang="en-US" sz="1600" b="0" smtClean="0"/>
              <a:t>TNS name </a:t>
            </a:r>
            <a:r>
              <a:rPr lang="ko-KR" altLang="en-US" sz="1600" b="0" smtClean="0"/>
              <a:t>을 입력한다</a:t>
            </a:r>
            <a:r>
              <a:rPr lang="en-US" sz="1600" b="0" smtClean="0"/>
              <a:t>.</a:t>
            </a:r>
            <a:endParaRPr lang="ko-KR" altLang="en-US" sz="1600" b="0" smtClean="0"/>
          </a:p>
          <a:p>
            <a:pPr lvl="1"/>
            <a:r>
              <a:rPr lang="en-US" sz="1600" smtClean="0"/>
              <a:t>Summary </a:t>
            </a:r>
            <a:r>
              <a:rPr lang="en-US" sz="1600" b="0" smtClean="0"/>
              <a:t>: Page</a:t>
            </a:r>
            <a:r>
              <a:rPr lang="ko-KR" altLang="en-US" sz="1600" b="0" smtClean="0"/>
              <a:t>를 지나면서 입력한 내용을 보여준다</a:t>
            </a:r>
            <a:r>
              <a:rPr lang="en-US" sz="1600" b="0" smtClean="0"/>
              <a:t>.</a:t>
            </a:r>
            <a:endParaRPr lang="ko-KR" altLang="en-US" sz="1600" b="0" smtClean="0"/>
          </a:p>
          <a:p>
            <a:pPr lvl="1"/>
            <a:endParaRPr lang="ko-KR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58" y="2143116"/>
            <a:ext cx="4143404" cy="278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143116"/>
            <a:ext cx="4136391" cy="277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81166" y="5000636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TNS name page &gt;</a:t>
            </a: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38884" y="5000636"/>
            <a:ext cx="15520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&lt; Summary page &gt;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663898"/>
            <a:ext cx="4810132" cy="367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TNS </a:t>
            </a:r>
            <a:r>
              <a:rPr lang="ko-KR" altLang="en-US" smtClean="0"/>
              <a:t>직접 추가 및 삭제</a:t>
            </a:r>
            <a:endParaRPr lang="en-US" altLang="ko-KR" smtClean="0"/>
          </a:p>
          <a:p>
            <a:pPr lvl="1"/>
            <a:r>
              <a:rPr lang="en-US" altLang="ko-KR" sz="1600" b="0" smtClean="0"/>
              <a:t>TNS List </a:t>
            </a:r>
            <a:r>
              <a:rPr lang="ko-KR" altLang="en-US" sz="1600" b="0" smtClean="0"/>
              <a:t>의 항목 추가 아이콘을 클릭하면 </a:t>
            </a:r>
            <a:r>
              <a:rPr lang="en-US" altLang="ko-KR" sz="1600" b="0" err="1" smtClean="0"/>
              <a:t>noname</a:t>
            </a:r>
            <a:r>
              <a:rPr lang="en-US" altLang="ko-KR" sz="1600" b="0" smtClean="0"/>
              <a:t>(</a:t>
            </a:r>
            <a:r>
              <a:rPr lang="ko-KR" altLang="en-US" sz="1600" b="0" smtClean="0"/>
              <a:t>숫자</a:t>
            </a:r>
            <a:r>
              <a:rPr lang="en-US" altLang="ko-KR" sz="1600" b="0" smtClean="0"/>
              <a:t>) </a:t>
            </a:r>
            <a:r>
              <a:rPr lang="ko-KR" altLang="en-US" sz="1600" b="0" smtClean="0"/>
              <a:t>라는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이름으로 새로운  </a:t>
            </a:r>
            <a:r>
              <a:rPr lang="en-US" altLang="ko-KR" sz="1600" b="0" smtClean="0"/>
              <a:t>TNS </a:t>
            </a:r>
            <a:r>
              <a:rPr lang="ko-KR" altLang="en-US" sz="1600" b="0" smtClean="0"/>
              <a:t>항목이 리스트에 추가된다</a:t>
            </a:r>
            <a:r>
              <a:rPr lang="en-US" altLang="ko-KR" sz="1600" b="0" smtClean="0"/>
              <a:t>. </a:t>
            </a:r>
          </a:p>
          <a:p>
            <a:pPr lvl="1"/>
            <a:r>
              <a:rPr lang="en-US" altLang="ko-KR" sz="1600" b="0" smtClean="0"/>
              <a:t>TNS Information Pane 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Service Name </a:t>
            </a:r>
            <a:r>
              <a:rPr lang="ko-KR" altLang="en-US" sz="1600" b="0" smtClean="0"/>
              <a:t>에 원하는 서비스 명을 입력</a:t>
            </a:r>
            <a:endParaRPr lang="en-US" altLang="ko-KR" sz="1600" b="0" smtClean="0"/>
          </a:p>
          <a:p>
            <a:pPr lvl="1"/>
            <a:r>
              <a:rPr lang="en-US" altLang="ko-KR" sz="1600" b="0" smtClean="0"/>
              <a:t>Address Configuration </a:t>
            </a:r>
            <a:r>
              <a:rPr lang="ko-KR" altLang="en-US" sz="1600" b="0" smtClean="0"/>
              <a:t>에서 </a:t>
            </a:r>
            <a:r>
              <a:rPr lang="en-US" altLang="ko-KR" sz="1600" b="0" smtClean="0"/>
              <a:t>Modify </a:t>
            </a:r>
            <a:r>
              <a:rPr lang="ko-KR" altLang="en-US" sz="1600" b="0" smtClean="0"/>
              <a:t>버튼 클릭하여 </a:t>
            </a:r>
            <a:r>
              <a:rPr lang="en-US" altLang="ko-KR" sz="1600" b="0" smtClean="0"/>
              <a:t>Address </a:t>
            </a:r>
            <a:r>
              <a:rPr lang="ko-KR" altLang="en-US" sz="1600" b="0" smtClean="0"/>
              <a:t>변경</a:t>
            </a:r>
            <a:endParaRPr lang="ko-KR" altLang="en-US" sz="1600" b="0"/>
          </a:p>
        </p:txBody>
      </p:sp>
      <p:sp>
        <p:nvSpPr>
          <p:cNvPr id="5" name="타원 4"/>
          <p:cNvSpPr/>
          <p:nvPr/>
        </p:nvSpPr>
        <p:spPr bwMode="auto">
          <a:xfrm>
            <a:off x="1309662" y="4643446"/>
            <a:ext cx="428628" cy="214314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9992" y="3786190"/>
            <a:ext cx="45434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타원 11"/>
          <p:cNvSpPr/>
          <p:nvPr/>
        </p:nvSpPr>
        <p:spPr bwMode="auto">
          <a:xfrm>
            <a:off x="2381232" y="5715016"/>
            <a:ext cx="500066" cy="214314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  <p:cxnSp>
        <p:nvCxnSpPr>
          <p:cNvPr id="14" name="직선 화살표 연결선 13"/>
          <p:cNvCxnSpPr>
            <a:stCxn id="12" idx="6"/>
          </p:cNvCxnSpPr>
          <p:nvPr/>
        </p:nvCxnSpPr>
        <p:spPr bwMode="auto">
          <a:xfrm flipV="1">
            <a:off x="2881298" y="5429265"/>
            <a:ext cx="928694" cy="392908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타원 9"/>
          <p:cNvSpPr/>
          <p:nvPr/>
        </p:nvSpPr>
        <p:spPr bwMode="auto">
          <a:xfrm>
            <a:off x="2095480" y="5214950"/>
            <a:ext cx="928694" cy="285752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 b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설정 내역 테스트 하기</a:t>
            </a:r>
            <a:endParaRPr lang="en-US" altLang="ko-KR" smtClean="0"/>
          </a:p>
          <a:p>
            <a:pPr lvl="1"/>
            <a:r>
              <a:rPr lang="ko-KR" altLang="en-US" sz="1600" b="0" smtClean="0"/>
              <a:t>호스트 정보 입력이 끝났으면 해당 </a:t>
            </a:r>
            <a:r>
              <a:rPr lang="en-US" altLang="ko-KR" sz="1600" b="0" smtClean="0"/>
              <a:t> Ping Test, TNS Ping Test, Database Connection Test </a:t>
            </a:r>
            <a:r>
              <a:rPr lang="ko-KR" altLang="en-US" sz="1600" b="0" smtClean="0"/>
              <a:t>아이콘을 눌러 접속 테스트를 수행한다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pPr lvl="1"/>
            <a:endParaRPr lang="ko-KR" alt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48" y="2000240"/>
            <a:ext cx="7624786" cy="439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직선 연결선 12"/>
          <p:cNvCxnSpPr/>
          <p:nvPr/>
        </p:nvCxnSpPr>
        <p:spPr bwMode="auto">
          <a:xfrm rot="5400000" flipH="1" flipV="1">
            <a:off x="1095348" y="4286256"/>
            <a:ext cx="285752" cy="1588"/>
          </a:xfrm>
          <a:prstGeom prst="line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직선 화살표 연결선 14"/>
          <p:cNvCxnSpPr/>
          <p:nvPr/>
        </p:nvCxnSpPr>
        <p:spPr bwMode="auto">
          <a:xfrm>
            <a:off x="1238224" y="4143380"/>
            <a:ext cx="3000396" cy="1588"/>
          </a:xfrm>
          <a:prstGeom prst="straightConnector1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직선 연결선 16"/>
          <p:cNvCxnSpPr/>
          <p:nvPr/>
        </p:nvCxnSpPr>
        <p:spPr bwMode="auto">
          <a:xfrm rot="5400000">
            <a:off x="988985" y="5036355"/>
            <a:ext cx="785024" cy="794"/>
          </a:xfrm>
          <a:prstGeom prst="line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직선 화살표 연결선 19"/>
          <p:cNvCxnSpPr/>
          <p:nvPr/>
        </p:nvCxnSpPr>
        <p:spPr bwMode="auto">
          <a:xfrm>
            <a:off x="1381100" y="5429264"/>
            <a:ext cx="2857520" cy="1588"/>
          </a:xfrm>
          <a:prstGeom prst="straightConnector1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직선 연결선 21"/>
          <p:cNvCxnSpPr/>
          <p:nvPr/>
        </p:nvCxnSpPr>
        <p:spPr bwMode="auto">
          <a:xfrm rot="5400000">
            <a:off x="810390" y="5429264"/>
            <a:ext cx="1570842" cy="794"/>
          </a:xfrm>
          <a:prstGeom prst="line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직선 화살표 연결선 22"/>
          <p:cNvCxnSpPr/>
          <p:nvPr/>
        </p:nvCxnSpPr>
        <p:spPr bwMode="auto">
          <a:xfrm>
            <a:off x="1595414" y="6215082"/>
            <a:ext cx="2643206" cy="1588"/>
          </a:xfrm>
          <a:prstGeom prst="straightConnector1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2381232" y="3857628"/>
            <a:ext cx="867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>
                <a:solidFill>
                  <a:srgbClr val="0000FF"/>
                </a:solidFill>
              </a:rPr>
              <a:t>Ping Test</a:t>
            </a:r>
            <a:endParaRPr lang="ko-KR" altLang="en-US">
              <a:solidFill>
                <a:srgbClr val="00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38356" y="5143512"/>
            <a:ext cx="1218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>
                <a:solidFill>
                  <a:srgbClr val="0000FF"/>
                </a:solidFill>
              </a:rPr>
              <a:t>TNS Ping Test</a:t>
            </a:r>
            <a:endParaRPr lang="ko-KR" altLang="en-US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66918" y="5929330"/>
            <a:ext cx="14123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>
                <a:solidFill>
                  <a:srgbClr val="0000FF"/>
                </a:solidFill>
              </a:rPr>
              <a:t>DB Connect Test</a:t>
            </a:r>
            <a:endParaRPr lang="ko-KR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Network Configuration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tnsname.ora</a:t>
            </a:r>
            <a:r>
              <a:rPr lang="ko-KR" altLang="en-US" smtClean="0"/>
              <a:t> 파일의 </a:t>
            </a:r>
            <a:r>
              <a:rPr lang="en-US" altLang="ko-KR" smtClean="0"/>
              <a:t>Open &amp; Save</a:t>
            </a:r>
          </a:p>
          <a:p>
            <a:pPr marL="682625" lvl="2" indent="-274638">
              <a:buFont typeface="Wingdings" pitchFamily="2" charset="2"/>
              <a:buChar char="l"/>
            </a:pPr>
            <a:r>
              <a:rPr lang="en-US" sz="1600" b="0" smtClean="0"/>
              <a:t>Open : </a:t>
            </a:r>
            <a:r>
              <a:rPr lang="ko-KR" altLang="en-US" sz="1600" b="0" smtClean="0"/>
              <a:t>현재 </a:t>
            </a:r>
            <a:r>
              <a:rPr lang="en-US" altLang="ko-KR" sz="1600" b="0" smtClean="0"/>
              <a:t>Oracle Home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tnsnames.ora </a:t>
            </a:r>
            <a:r>
              <a:rPr lang="ko-KR" altLang="en-US" sz="1600" b="0" smtClean="0"/>
              <a:t>파일이 아닌 다른 위치의 </a:t>
            </a:r>
            <a:r>
              <a:rPr lang="en-US" altLang="ko-KR" sz="1600" b="0" smtClean="0"/>
              <a:t>tnsnames.ora </a:t>
            </a:r>
            <a:r>
              <a:rPr lang="ko-KR" altLang="en-US" sz="1600" b="0" smtClean="0"/>
              <a:t>파일을 수정할 때 사용한다</a:t>
            </a:r>
            <a:r>
              <a:rPr lang="en-US" altLang="ko-KR" sz="1600" b="0" smtClean="0"/>
              <a:t>.</a:t>
            </a:r>
          </a:p>
          <a:p>
            <a:pPr marL="682625" lvl="2" indent="-274638">
              <a:buFont typeface="Wingdings" pitchFamily="2" charset="2"/>
              <a:buChar char="l"/>
            </a:pPr>
            <a:r>
              <a:rPr lang="en-US" sz="1600" smtClean="0"/>
              <a:t>Save : </a:t>
            </a:r>
            <a:r>
              <a:rPr lang="ko-KR" altLang="en-US" sz="1600" smtClean="0"/>
              <a:t>변경 내역을 저장할 때 사용한다</a:t>
            </a:r>
            <a:r>
              <a:rPr lang="en-US" altLang="ko-KR" sz="1600" smtClean="0"/>
              <a:t>.</a:t>
            </a:r>
          </a:p>
          <a:p>
            <a:pPr marL="682625" lvl="2" indent="-274638">
              <a:buFont typeface="Wingdings" pitchFamily="2" charset="2"/>
              <a:buChar char="l"/>
            </a:pPr>
            <a:r>
              <a:rPr lang="en-US" sz="1600" b="0" smtClean="0"/>
              <a:t>Save As : </a:t>
            </a:r>
            <a:r>
              <a:rPr lang="ko-KR" altLang="en-US" sz="1600" smtClean="0"/>
              <a:t>현재 </a:t>
            </a:r>
            <a:r>
              <a:rPr lang="en-US" altLang="ko-KR" sz="1600" smtClean="0"/>
              <a:t>Oracle Home</a:t>
            </a:r>
            <a:r>
              <a:rPr lang="ko-KR" altLang="en-US" sz="1600" smtClean="0"/>
              <a:t>의 </a:t>
            </a:r>
            <a:r>
              <a:rPr lang="en-US" altLang="ko-KR" sz="1600" smtClean="0"/>
              <a:t>tnsnames.ora </a:t>
            </a:r>
            <a:r>
              <a:rPr lang="ko-KR" altLang="en-US" sz="1600" smtClean="0"/>
              <a:t>파일이 아닌 다른 위치에 저장할 때 사용</a:t>
            </a:r>
            <a:endParaRPr lang="en-US" sz="1600" b="0" smtClean="0"/>
          </a:p>
          <a:p>
            <a:pPr marL="682625" lvl="2" indent="-274638">
              <a:buFont typeface="Wingdings" pitchFamily="2" charset="2"/>
              <a:buChar char="l"/>
            </a:pPr>
            <a:endParaRPr lang="ko-KR" altLang="en-US" sz="1600" b="0" smtClean="0"/>
          </a:p>
          <a:p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1309662" y="2643182"/>
            <a:ext cx="5738825" cy="3646129"/>
            <a:chOff x="309530" y="2643182"/>
            <a:chExt cx="5738825" cy="3646129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95348" y="2643182"/>
              <a:ext cx="4953007" cy="3646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6" name="그룹 15"/>
            <p:cNvGrpSpPr/>
            <p:nvPr/>
          </p:nvGrpSpPr>
          <p:grpSpPr>
            <a:xfrm>
              <a:off x="309530" y="2928934"/>
              <a:ext cx="2500330" cy="1285884"/>
              <a:chOff x="309530" y="2928934"/>
              <a:chExt cx="2500330" cy="1285884"/>
            </a:xfrm>
          </p:grpSpPr>
          <p:sp>
            <p:nvSpPr>
              <p:cNvPr id="10" name="타원 9"/>
              <p:cNvSpPr/>
              <p:nvPr/>
            </p:nvSpPr>
            <p:spPr bwMode="auto">
              <a:xfrm>
                <a:off x="1309662" y="3214686"/>
                <a:ext cx="142876" cy="214314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5738" marR="0" indent="-185738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ko-KR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새굴림" pitchFamily="18" charset="-127"/>
                </a:endParaRPr>
              </a:p>
            </p:txBody>
          </p:sp>
          <p:sp>
            <p:nvSpPr>
              <p:cNvPr id="11" name="타원 10"/>
              <p:cNvSpPr/>
              <p:nvPr/>
            </p:nvSpPr>
            <p:spPr bwMode="auto">
              <a:xfrm>
                <a:off x="1452538" y="3214686"/>
                <a:ext cx="142876" cy="285752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5738" marR="0" indent="-185738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ko-KR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새굴림" pitchFamily="18" charset="-127"/>
                </a:endParaRPr>
              </a:p>
            </p:txBody>
          </p:sp>
          <p:sp>
            <p:nvSpPr>
              <p:cNvPr id="12" name="타원 11"/>
              <p:cNvSpPr/>
              <p:nvPr/>
            </p:nvSpPr>
            <p:spPr bwMode="auto">
              <a:xfrm>
                <a:off x="1595414" y="3214686"/>
                <a:ext cx="142876" cy="214314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5738" marR="0" indent="-185738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ko-KR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새굴림" pitchFamily="18" charset="-127"/>
                </a:endParaRPr>
              </a:p>
            </p:txBody>
          </p:sp>
          <p:sp>
            <p:nvSpPr>
              <p:cNvPr id="13" name="설명선 1 12"/>
              <p:cNvSpPr/>
              <p:nvPr/>
            </p:nvSpPr>
            <p:spPr bwMode="auto">
              <a:xfrm>
                <a:off x="309530" y="2928934"/>
                <a:ext cx="642942" cy="285752"/>
              </a:xfrm>
              <a:prstGeom prst="borderCallout1">
                <a:avLst>
                  <a:gd name="adj1" fmla="val 97455"/>
                  <a:gd name="adj2" fmla="val 101025"/>
                  <a:gd name="adj3" fmla="val 126999"/>
                  <a:gd name="adj4" fmla="val 153873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5738" marR="0" indent="-185738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</a:pPr>
                <a:r>
                  <a:rPr kumimoji="0" lang="en-US" altLang="ko-KR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새굴림" pitchFamily="18" charset="-127"/>
                  </a:rPr>
                  <a:t>open</a:t>
                </a:r>
                <a:endParaRPr kumimoji="0" lang="ko-KR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새굴림" pitchFamily="18" charset="-127"/>
                </a:endParaRPr>
              </a:p>
            </p:txBody>
          </p:sp>
          <p:sp>
            <p:nvSpPr>
              <p:cNvPr id="14" name="설명선 1 13"/>
              <p:cNvSpPr/>
              <p:nvPr/>
            </p:nvSpPr>
            <p:spPr bwMode="auto">
              <a:xfrm>
                <a:off x="2166918" y="3143248"/>
                <a:ext cx="642942" cy="285752"/>
              </a:xfrm>
              <a:prstGeom prst="borderCallout1">
                <a:avLst>
                  <a:gd name="adj1" fmla="val 44640"/>
                  <a:gd name="adj2" fmla="val 1608"/>
                  <a:gd name="adj3" fmla="val 61757"/>
                  <a:gd name="adj4" fmla="val -68434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5738" marR="0" indent="-185738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</a:pPr>
                <a:r>
                  <a:rPr kumimoji="0" lang="en-US" altLang="ko-KR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새굴림" pitchFamily="18" charset="-127"/>
                  </a:rPr>
                  <a:t>Save as</a:t>
                </a:r>
                <a:endParaRPr kumimoji="0" lang="ko-KR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새굴림" pitchFamily="18" charset="-127"/>
                </a:endParaRPr>
              </a:p>
            </p:txBody>
          </p:sp>
          <p:sp>
            <p:nvSpPr>
              <p:cNvPr id="15" name="설명선 1 14"/>
              <p:cNvSpPr/>
              <p:nvPr/>
            </p:nvSpPr>
            <p:spPr bwMode="auto">
              <a:xfrm>
                <a:off x="1809728" y="3929066"/>
                <a:ext cx="642942" cy="285752"/>
              </a:xfrm>
              <a:prstGeom prst="borderCallout1">
                <a:avLst>
                  <a:gd name="adj1" fmla="val 44640"/>
                  <a:gd name="adj2" fmla="val 1608"/>
                  <a:gd name="adj3" fmla="val -161931"/>
                  <a:gd name="adj4" fmla="val -40818"/>
                </a:avLst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5738" marR="0" indent="-185738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itchFamily="2" charset="2"/>
                  <a:buNone/>
                  <a:tabLst/>
                </a:pPr>
                <a:r>
                  <a:rPr kumimoji="0" lang="en-US" altLang="ko-KR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새굴림" pitchFamily="18" charset="-127"/>
                  </a:rPr>
                  <a:t>Save</a:t>
                </a:r>
                <a:endParaRPr kumimoji="0" lang="ko-KR" alt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새굴림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81430" y="1928802"/>
            <a:ext cx="4818948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3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Schema Browser</a:t>
            </a:r>
            <a:endParaRPr lang="ko-KR" altLang="en-US" sz="43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dirty="0" smtClean="0"/>
              <a:t>Schema Browser?</a:t>
            </a:r>
          </a:p>
          <a:p>
            <a:endParaRPr lang="en-US" altLang="ko-KR" sz="2000" dirty="0" smtClean="0"/>
          </a:p>
          <a:p>
            <a:pPr lvl="1"/>
            <a:r>
              <a:rPr lang="ko-KR" altLang="en-US" sz="1800" dirty="0" smtClean="0"/>
              <a:t>스키마 브라우저는 스키마 객체</a:t>
            </a:r>
            <a:r>
              <a:rPr lang="en-US" altLang="ko-KR" sz="1800" dirty="0" smtClean="0"/>
              <a:t>(Table, Index, Trigger, Constraint, View, Synonym, Sequence, Procedure, Function, Trigger, User)</a:t>
            </a:r>
            <a:r>
              <a:rPr lang="ko-KR" altLang="en-US" sz="1800" dirty="0" smtClean="0"/>
              <a:t>의 모음이다</a:t>
            </a:r>
            <a:r>
              <a:rPr lang="en-US" altLang="ko-KR" sz="1800" dirty="0" smtClean="0"/>
              <a:t>.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Directory </a:t>
            </a:r>
            <a:r>
              <a:rPr lang="ko-KR" altLang="en-US" sz="1800" dirty="0" smtClean="0"/>
              <a:t>객체와 사용자들이 자주 보는 데이터베이스 요소 중의 하나인 </a:t>
            </a:r>
            <a:r>
              <a:rPr lang="en-US" altLang="ko-KR" sz="1800" dirty="0" err="1" smtClean="0"/>
              <a:t>Tablespace</a:t>
            </a:r>
            <a:r>
              <a:rPr lang="en-US" altLang="ko-KR" sz="1800" dirty="0" smtClean="0"/>
              <a:t> </a:t>
            </a:r>
            <a:r>
              <a:rPr lang="ko-KR" altLang="en-US" sz="1800" dirty="0" smtClean="0"/>
              <a:t>정보도 제공하고 있으며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조회 기능과  더불어 여러 가지 객체를 생성 할 수 있는 기능과 객체의 특성 별로 변경 할 수 있는 기능 등이 있다</a:t>
            </a:r>
            <a:r>
              <a:rPr lang="en-US" altLang="ko-KR" sz="1800" dirty="0" smtClean="0"/>
              <a:t>.</a:t>
            </a:r>
          </a:p>
          <a:p>
            <a:pPr lvl="1"/>
            <a:endParaRPr lang="en-US" altLang="ko-KR" sz="1800" dirty="0" smtClean="0"/>
          </a:p>
          <a:p>
            <a:pPr lvl="1"/>
            <a:r>
              <a:rPr lang="ko-KR" altLang="en-US" sz="1800" dirty="0" smtClean="0"/>
              <a:t>다른 툴들과 같이 사용할 수 있으며 사용자가  임의로 오렌지 메인 프로그램의 </a:t>
            </a:r>
            <a:endParaRPr lang="en-US" altLang="ko-KR" sz="1800" dirty="0" smtClean="0"/>
          </a:p>
          <a:p>
            <a:pPr lvl="1">
              <a:buNone/>
            </a:pPr>
            <a:r>
              <a:rPr lang="en-US" altLang="ko-KR" sz="1800" dirty="0" smtClean="0"/>
              <a:t>    </a:t>
            </a:r>
            <a:r>
              <a:rPr lang="ko-KR" altLang="en-US" sz="1800" dirty="0" smtClean="0"/>
              <a:t>상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하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좌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우에 배치할 수 있으며 자동 숨김 기능을  활용하여 스키마 브라우저를 최소화 할 수 있다</a:t>
            </a:r>
            <a:r>
              <a:rPr lang="en-US" altLang="ko-KR" sz="1800" dirty="0" smtClean="0"/>
              <a:t>.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Schema Browser</a:t>
            </a:r>
            <a:endParaRPr lang="ko-KR" altLang="en-US">
              <a:latin typeface="+mn-ea"/>
              <a:ea typeface="+mn-ea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스키마 객체의 정보 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Table, View, Index, Constraint </a:t>
            </a:r>
            <a:r>
              <a:rPr lang="ko-KR" altLang="en-US" sz="1600" b="0" smtClean="0"/>
              <a:t>등에 대한 정보를 트리 형태로 보여주며 해당 탭에 대한 상세 정보 확인도 가능하며 추가</a:t>
            </a:r>
            <a:r>
              <a:rPr lang="en-US" altLang="ko-KR" sz="1600" b="0" smtClean="0"/>
              <a:t>, </a:t>
            </a:r>
            <a:r>
              <a:rPr lang="ko-KR" altLang="en-US" sz="1600" b="0" smtClean="0"/>
              <a:t>삭제 및 수정도 가능하다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63" y="2000240"/>
            <a:ext cx="3050081" cy="438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Schema Browser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스키마 브라우저 필터 사용하기 </a:t>
            </a:r>
            <a:r>
              <a:rPr lang="en-US" altLang="ko-KR" smtClean="0"/>
              <a:t>(1/4)</a:t>
            </a:r>
          </a:p>
          <a:p>
            <a:pPr lvl="1"/>
            <a:r>
              <a:rPr lang="ko-KR" altLang="en-US" sz="1600" b="0" smtClean="0"/>
              <a:t>새로운 필터를 생성하려면 스키마 브라우저 상단 </a:t>
            </a:r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필터아이콘을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“New” </a:t>
            </a:r>
            <a:r>
              <a:rPr lang="ko-KR" altLang="en-US" sz="1600" b="0" smtClean="0"/>
              <a:t>버튼을 클릭하여 생성할 필터의 이름을 입력하고 옵션 설정 후 </a:t>
            </a:r>
            <a:r>
              <a:rPr lang="en-US" altLang="ko-KR" sz="1600" b="0" smtClean="0"/>
              <a:t>Save </a:t>
            </a:r>
            <a:r>
              <a:rPr lang="ko-KR" altLang="en-US" sz="1600" b="0" smtClean="0"/>
              <a:t>버튼을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[Schema] </a:t>
            </a:r>
            <a:r>
              <a:rPr lang="ko-KR" altLang="en-US" sz="1600" b="0" smtClean="0"/>
              <a:t>탭에서는 </a:t>
            </a:r>
            <a:r>
              <a:rPr lang="ko-KR" altLang="en-US" sz="1600" b="0" err="1" smtClean="0"/>
              <a:t>트리에</a:t>
            </a:r>
            <a:r>
              <a:rPr lang="ko-KR" altLang="en-US" sz="1600" b="0" smtClean="0"/>
              <a:t> 나타낼 스키마의 범위를 지정할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20" y="2357430"/>
            <a:ext cx="33623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0454" y="3143248"/>
            <a:ext cx="20478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Schema Browser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스키마 브라우저 필터 사용하기 </a:t>
            </a:r>
            <a:r>
              <a:rPr lang="en-US" altLang="ko-KR" smtClean="0"/>
              <a:t>(2/4)</a:t>
            </a:r>
          </a:p>
          <a:p>
            <a:pPr lvl="1"/>
            <a:r>
              <a:rPr lang="en-US" altLang="ko-KR" sz="1600" b="0" smtClean="0"/>
              <a:t>[Object] </a:t>
            </a:r>
            <a:r>
              <a:rPr lang="ko-KR" altLang="en-US" sz="1600" b="0" smtClean="0"/>
              <a:t>탭에서는 스키마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브라우저에 나타낼 탭을 지정할 수 있다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Filter</a:t>
            </a:r>
            <a:r>
              <a:rPr lang="ko-KR" altLang="en-US" sz="1600" b="0" smtClean="0"/>
              <a:t>를 지정하게 되면 스키마 브라우저의 필터에 부합하는 객체만 나타나게 할 수 있다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Assign Globally – </a:t>
            </a:r>
            <a:r>
              <a:rPr lang="ko-KR" altLang="en-US" sz="1600" b="0" smtClean="0"/>
              <a:t>모든 객체에 동일한 필터를 적용할 수 있다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488" y="2357430"/>
            <a:ext cx="33623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설치</a:t>
            </a:r>
            <a:endParaRPr lang="ko-KR" altLang="en-US"/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5089544"/>
          </a:xfrm>
        </p:spPr>
        <p:txBody>
          <a:bodyPr/>
          <a:lstStyle/>
          <a:p>
            <a:r>
              <a:rPr lang="ko-KR" altLang="en-US" sz="2000" smtClean="0"/>
              <a:t>오렌지 운영 환경</a:t>
            </a:r>
            <a:endParaRPr lang="en-US" altLang="ko-KR" sz="2000" smtClean="0"/>
          </a:p>
          <a:p>
            <a:pPr>
              <a:buNone/>
            </a:pPr>
            <a:r>
              <a:rPr lang="en-US" altLang="ko-KR" smtClean="0"/>
              <a:t>	-</a:t>
            </a:r>
            <a:r>
              <a:rPr lang="ko-KR" altLang="en-US" smtClean="0"/>
              <a:t> 윈도우 </a:t>
            </a:r>
            <a:r>
              <a:rPr lang="en-US" altLang="ko-KR" smtClean="0"/>
              <a:t>2000 </a:t>
            </a:r>
            <a:r>
              <a:rPr lang="ko-KR" altLang="en-US" smtClean="0"/>
              <a:t>이상 사용 가능 </a:t>
            </a:r>
            <a:endParaRPr lang="en-US" altLang="ko-KR" smtClean="0"/>
          </a:p>
          <a:p>
            <a:pPr>
              <a:buNone/>
            </a:pPr>
            <a:r>
              <a:rPr lang="en-US" altLang="ko-KR" smtClean="0">
                <a:solidFill>
                  <a:srgbClr val="0000FF"/>
                </a:solidFill>
              </a:rPr>
              <a:t>       (</a:t>
            </a:r>
            <a:r>
              <a:rPr lang="ko-KR" altLang="en-US" err="1" smtClean="0">
                <a:solidFill>
                  <a:srgbClr val="0000FF"/>
                </a:solidFill>
              </a:rPr>
              <a:t>오라클</a:t>
            </a:r>
            <a:r>
              <a:rPr lang="ko-KR" altLang="en-US" smtClean="0">
                <a:solidFill>
                  <a:srgbClr val="0000FF"/>
                </a:solidFill>
              </a:rPr>
              <a:t> 클라이언트가 </a:t>
            </a:r>
            <a:r>
              <a:rPr lang="en-US" altLang="ko-KR" smtClean="0">
                <a:solidFill>
                  <a:srgbClr val="0000FF"/>
                </a:solidFill>
              </a:rPr>
              <a:t>32bit </a:t>
            </a:r>
            <a:r>
              <a:rPr lang="ko-KR" altLang="en-US" smtClean="0">
                <a:solidFill>
                  <a:srgbClr val="0000FF"/>
                </a:solidFill>
              </a:rPr>
              <a:t>이면 </a:t>
            </a:r>
            <a:r>
              <a:rPr lang="en-US" altLang="ko-KR" smtClean="0">
                <a:solidFill>
                  <a:srgbClr val="0000FF"/>
                </a:solidFill>
              </a:rPr>
              <a:t>64bit OS </a:t>
            </a:r>
            <a:r>
              <a:rPr lang="ko-KR" altLang="en-US" smtClean="0">
                <a:solidFill>
                  <a:srgbClr val="0000FF"/>
                </a:solidFill>
              </a:rPr>
              <a:t>환경에서 사용 가능 </a:t>
            </a:r>
            <a:r>
              <a:rPr lang="en-US" altLang="ko-KR" smtClean="0">
                <a:solidFill>
                  <a:srgbClr val="0000FF"/>
                </a:solidFill>
              </a:rPr>
              <a:t>)</a:t>
            </a:r>
          </a:p>
          <a:p>
            <a:pPr lvl="1">
              <a:buNone/>
            </a:pPr>
            <a:endParaRPr lang="en-US" altLang="ko-KR" smtClean="0"/>
          </a:p>
          <a:p>
            <a:r>
              <a:rPr lang="ko-KR" altLang="en-US" smtClean="0"/>
              <a:t>주의사항</a:t>
            </a:r>
            <a:endParaRPr lang="en-US" altLang="ko-KR" smtClean="0"/>
          </a:p>
          <a:p>
            <a:pPr lvl="1"/>
            <a:r>
              <a:rPr lang="ko-KR" altLang="en-US" sz="1800" smtClean="0"/>
              <a:t>트라이얼 제품의 경우 압축파일을 푼 후에 </a:t>
            </a:r>
            <a:r>
              <a:rPr lang="en-US" altLang="ko-KR" sz="1800" smtClean="0"/>
              <a:t>setup.exe </a:t>
            </a:r>
            <a:r>
              <a:rPr lang="ko-KR" altLang="en-US" sz="1800" smtClean="0"/>
              <a:t>파일을 실행해야 한다</a:t>
            </a:r>
            <a:r>
              <a:rPr lang="en-US" altLang="ko-KR" sz="1800" smtClean="0"/>
              <a:t>.</a:t>
            </a:r>
          </a:p>
          <a:p>
            <a:pPr lvl="1"/>
            <a:r>
              <a:rPr lang="ko-KR" altLang="en-US" sz="1800" smtClean="0"/>
              <a:t>관리자 권한을 가진 사용자로 설치해야 한다</a:t>
            </a:r>
            <a:r>
              <a:rPr lang="en-US" altLang="ko-KR" sz="1800" smtClean="0"/>
              <a:t>.</a:t>
            </a:r>
          </a:p>
          <a:p>
            <a:pPr lvl="1"/>
            <a:r>
              <a:rPr lang="ko-KR" altLang="en-US" sz="1800" smtClean="0"/>
              <a:t>관리자 권한으로 설치하지 않으면 </a:t>
            </a:r>
            <a:r>
              <a:rPr lang="en-US" altLang="ko-KR" sz="1800" smtClean="0"/>
              <a:t>OS</a:t>
            </a:r>
            <a:r>
              <a:rPr lang="ko-KR" altLang="en-US" sz="1800" smtClean="0"/>
              <a:t>에 따라 설치과정에 에러가 발생하거나 </a:t>
            </a:r>
            <a:r>
              <a:rPr lang="en-US" altLang="ko-KR" sz="1800" smtClean="0"/>
              <a:t>Instance Monitor </a:t>
            </a:r>
            <a:r>
              <a:rPr lang="ko-KR" altLang="en-US" sz="1800" smtClean="0"/>
              <a:t>와 </a:t>
            </a:r>
            <a:r>
              <a:rPr lang="en-US" altLang="ko-KR" sz="1800" smtClean="0"/>
              <a:t>Space Manager, Wait Event Monitor </a:t>
            </a:r>
            <a:r>
              <a:rPr lang="ko-KR" altLang="en-US" sz="1800" smtClean="0"/>
              <a:t>에 차트가 보이지 않는다</a:t>
            </a:r>
            <a:r>
              <a:rPr lang="en-US" altLang="ko-KR" sz="1800" smtClean="0"/>
              <a:t>.</a:t>
            </a:r>
          </a:p>
          <a:p>
            <a:pPr lvl="1"/>
            <a:r>
              <a:rPr lang="ko-KR" altLang="en-US" sz="1800" smtClean="0"/>
              <a:t>이전 버전에서는 오렌지를 설치하기 전에 오라클 클라이언트를 먼저 설치 해야 하지만 </a:t>
            </a:r>
            <a:r>
              <a:rPr lang="en-US" altLang="ko-KR" sz="1800" smtClean="0"/>
              <a:t>5.0 </a:t>
            </a:r>
            <a:r>
              <a:rPr lang="ko-KR" altLang="en-US" sz="1800" smtClean="0"/>
              <a:t>버전에서는</a:t>
            </a:r>
            <a:r>
              <a:rPr lang="en-US" altLang="ko-KR" sz="1800" smtClean="0"/>
              <a:t>  </a:t>
            </a:r>
            <a:r>
              <a:rPr lang="ko-KR" altLang="en-US" sz="1800" smtClean="0"/>
              <a:t>설치 순서에 구애받지 않는다</a:t>
            </a:r>
            <a:r>
              <a:rPr lang="en-US" altLang="ko-KR" sz="1800" smtClean="0"/>
              <a:t>.</a:t>
            </a:r>
          </a:p>
          <a:p>
            <a:pPr lvl="1"/>
            <a:r>
              <a:rPr lang="en-US" altLang="ko-KR" sz="1800" smtClean="0">
                <a:solidFill>
                  <a:schemeClr val="accent6"/>
                </a:solidFill>
              </a:rPr>
              <a:t>64</a:t>
            </a:r>
            <a:r>
              <a:rPr lang="ko-KR" altLang="en-US" sz="1800" smtClean="0">
                <a:solidFill>
                  <a:schemeClr val="accent6"/>
                </a:solidFill>
              </a:rPr>
              <a:t>비트 </a:t>
            </a:r>
            <a:r>
              <a:rPr lang="en-US" altLang="ko-KR" sz="1800" smtClean="0">
                <a:solidFill>
                  <a:schemeClr val="accent6"/>
                </a:solidFill>
              </a:rPr>
              <a:t>OS </a:t>
            </a:r>
            <a:r>
              <a:rPr lang="ko-KR" altLang="en-US" sz="1800" smtClean="0">
                <a:solidFill>
                  <a:schemeClr val="accent6"/>
                </a:solidFill>
              </a:rPr>
              <a:t>에 오렌지를 설치할 때 </a:t>
            </a:r>
            <a:r>
              <a:rPr lang="en-US" altLang="ko-KR" sz="1800" smtClean="0">
                <a:solidFill>
                  <a:schemeClr val="accent6"/>
                </a:solidFill>
              </a:rPr>
              <a:t>C:\Program Files(x86) </a:t>
            </a:r>
            <a:r>
              <a:rPr lang="ko-KR" altLang="en-US" sz="1800" smtClean="0">
                <a:solidFill>
                  <a:schemeClr val="accent6"/>
                </a:solidFill>
              </a:rPr>
              <a:t>폴더가 아닌 다른 곳에 </a:t>
            </a:r>
            <a:r>
              <a:rPr lang="ko-KR" altLang="en-US" sz="1800" smtClean="0"/>
              <a:t>설치를 해야 </a:t>
            </a:r>
            <a:r>
              <a:rPr lang="en-US" altLang="ko-KR" sz="1800" smtClean="0"/>
              <a:t> DB</a:t>
            </a:r>
            <a:r>
              <a:rPr lang="ko-KR" altLang="en-US" sz="1800" smtClean="0"/>
              <a:t>에 접속할 때 </a:t>
            </a:r>
            <a:r>
              <a:rPr lang="en-US" altLang="ko-KR" sz="1800" smtClean="0"/>
              <a:t>ORA-12154 : TNS:could not resolve service name </a:t>
            </a:r>
            <a:r>
              <a:rPr lang="ko-KR" altLang="en-US" sz="1800" smtClean="0"/>
              <a:t>에러가 발생하지 않는다</a:t>
            </a:r>
            <a:r>
              <a:rPr lang="en-US" altLang="ko-KR" sz="1800" smtClean="0"/>
              <a:t>.</a:t>
            </a:r>
            <a:r>
              <a:rPr lang="ko-KR" altLang="en-US" sz="1800" smtClean="0"/>
              <a:t>  폴더 이름에 괄호가 포함되어 에러 발생</a:t>
            </a:r>
            <a:endParaRPr lang="en-US" altLang="ko-KR" sz="1800" smtClean="0"/>
          </a:p>
          <a:p>
            <a:pPr lvl="1"/>
            <a:endParaRPr lang="en-US" altLang="ko-KR" smtClean="0"/>
          </a:p>
          <a:p>
            <a:pPr lvl="1"/>
            <a:endParaRPr lang="en-US" altLang="ko-K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Schema Browser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스키마 브라우저 필터 사용하기 </a:t>
            </a:r>
            <a:r>
              <a:rPr lang="en-US" altLang="ko-KR" smtClean="0"/>
              <a:t>(3/4)</a:t>
            </a:r>
          </a:p>
          <a:p>
            <a:pPr lvl="1"/>
            <a:r>
              <a:rPr lang="en-US" altLang="ko-KR" sz="1600" b="0" smtClean="0"/>
              <a:t>[Option] </a:t>
            </a:r>
            <a:r>
              <a:rPr lang="ko-KR" altLang="en-US" sz="1600" b="0" smtClean="0"/>
              <a:t>탭은 </a:t>
            </a:r>
            <a:r>
              <a:rPr lang="en-US" altLang="ko-KR" sz="1600" b="0" smtClean="0"/>
              <a:t>[Object] </a:t>
            </a:r>
            <a:r>
              <a:rPr lang="ko-KR" altLang="en-US" sz="1600" b="0" smtClean="0"/>
              <a:t>탭에서 설정한 </a:t>
            </a:r>
            <a:r>
              <a:rPr lang="en-US" altLang="ko-KR" sz="1600" b="0" smtClean="0"/>
              <a:t>Filter</a:t>
            </a:r>
            <a:r>
              <a:rPr lang="ko-KR" altLang="en-US" sz="1600" b="0" smtClean="0"/>
              <a:t>의 옵션이다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Symbol(_) </a:t>
            </a:r>
            <a:r>
              <a:rPr lang="ko-KR" altLang="en-US" sz="1600" b="0" smtClean="0"/>
              <a:t>는 </a:t>
            </a:r>
            <a:r>
              <a:rPr lang="en-US" altLang="ko-KR" sz="1600" b="0" smtClean="0"/>
              <a:t>‘_’</a:t>
            </a:r>
            <a:r>
              <a:rPr lang="ko-KR" altLang="en-US" sz="1600" b="0" smtClean="0"/>
              <a:t>를 실제 문자로 검색할 지 패턴 문자로 인식할 것인가를 선택하는 옵션이다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Symbol(%) </a:t>
            </a:r>
            <a:r>
              <a:rPr lang="ko-KR" altLang="en-US" sz="1600" b="0" smtClean="0"/>
              <a:t>은 필터의 앞 혹은 뒤에 </a:t>
            </a:r>
            <a:r>
              <a:rPr lang="en-US" altLang="ko-KR" sz="1600" b="0" smtClean="0"/>
              <a:t>% </a:t>
            </a:r>
            <a:r>
              <a:rPr lang="ko-KR" altLang="en-US" sz="1600" b="0" smtClean="0"/>
              <a:t>라는 패턴 문자를 자동으로 붙일 것인가를 선택하는 옵션이다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488" y="2357430"/>
            <a:ext cx="33623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Schema Browser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스키마 브라우저 필터 사용하기 </a:t>
            </a:r>
            <a:r>
              <a:rPr lang="en-US" altLang="ko-KR" smtClean="0"/>
              <a:t>(4/4)</a:t>
            </a:r>
          </a:p>
          <a:p>
            <a:pPr lvl="1"/>
            <a:r>
              <a:rPr lang="en-US" altLang="ko-KR" sz="1600" b="0" smtClean="0"/>
              <a:t>‘E’ </a:t>
            </a:r>
            <a:r>
              <a:rPr lang="ko-KR" altLang="en-US" sz="1600" b="0" smtClean="0"/>
              <a:t>문자로 시작하는 객체가 </a:t>
            </a:r>
            <a:r>
              <a:rPr lang="ko-KR" altLang="en-US" sz="1600" b="0" err="1" smtClean="0"/>
              <a:t>필터링</a:t>
            </a:r>
            <a:r>
              <a:rPr lang="ko-KR" altLang="en-US" sz="1600" b="0" smtClean="0"/>
              <a:t> 된 것을 확인할 수 있다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4174" y="1857364"/>
            <a:ext cx="376126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22623" y="-427166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24438" y="1928802"/>
            <a:ext cx="271420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SQL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SQL Tool?</a:t>
            </a:r>
          </a:p>
          <a:p>
            <a:endParaRPr lang="en-US" altLang="ko-KR" sz="2000" smtClean="0"/>
          </a:p>
          <a:p>
            <a:pPr lvl="1"/>
            <a:r>
              <a:rPr lang="en-US" altLang="ko-KR" sz="1800" smtClean="0"/>
              <a:t>SQL</a:t>
            </a:r>
            <a:r>
              <a:rPr lang="ko-KR" altLang="en-US" sz="1800" smtClean="0"/>
              <a:t>과 저장 프로시저를 작성하고 실행하여 결과를 확인할 수 있는 기능을 제공한다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ko-KR" altLang="en-US" sz="1800" smtClean="0"/>
              <a:t>상단과 하단의 이중 프레임을 제공하여 편집 도중 결과를 바로 볼 수 있고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smtClean="0"/>
              <a:t>일괄실행</a:t>
            </a:r>
            <a:r>
              <a:rPr lang="en-US" altLang="ko-KR" sz="1800" smtClean="0"/>
              <a:t>, </a:t>
            </a:r>
            <a:r>
              <a:rPr lang="ko-KR" altLang="en-US" sz="1800" smtClean="0"/>
              <a:t>순차실행 또는 특정 </a:t>
            </a:r>
            <a:r>
              <a:rPr lang="en-US" altLang="ko-KR" sz="1800" smtClean="0"/>
              <a:t>SQL</a:t>
            </a:r>
            <a:r>
              <a:rPr lang="ko-KR" altLang="en-US" sz="1800" smtClean="0"/>
              <a:t>을 선택하여 실행할 수 있다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ko-KR" altLang="en-US" sz="1800" smtClean="0"/>
              <a:t>실행결과에 대한 데이터를 </a:t>
            </a:r>
            <a:r>
              <a:rPr lang="en-US" altLang="ko-KR" sz="1800" smtClean="0"/>
              <a:t>Column</a:t>
            </a:r>
            <a:r>
              <a:rPr lang="ko-KR" altLang="en-US" sz="1800" smtClean="0"/>
              <a:t> 별로 소트할 수 있으며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en-US" altLang="ko-KR" sz="1800" smtClean="0"/>
              <a:t>ALT+C </a:t>
            </a:r>
            <a:r>
              <a:rPr lang="ko-KR" altLang="en-US" sz="1800" smtClean="0"/>
              <a:t>키를 눌러 테이블 칼럼정보를  바로 조회하고 드래그 </a:t>
            </a:r>
            <a:r>
              <a:rPr lang="en-US" altLang="ko-KR" sz="1800" smtClean="0"/>
              <a:t>&amp; </a:t>
            </a:r>
            <a:r>
              <a:rPr lang="ko-KR" altLang="en-US" sz="1800" err="1" smtClean="0"/>
              <a:t>드랍</a:t>
            </a:r>
            <a:r>
              <a:rPr lang="ko-KR" altLang="en-US" sz="1800" smtClean="0"/>
              <a:t> 혹은 더블클릭을 통하여 칼럼을 추가할 수 있어 </a:t>
            </a:r>
            <a:r>
              <a:rPr lang="en-US" altLang="ko-KR" sz="1800" smtClean="0"/>
              <a:t>SQL </a:t>
            </a:r>
            <a:r>
              <a:rPr lang="ko-KR" altLang="en-US" sz="1800" smtClean="0"/>
              <a:t>작성시 편리하다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모든 </a:t>
            </a:r>
            <a:r>
              <a:rPr lang="en-US" altLang="ko-KR" smtClean="0"/>
              <a:t>SQL </a:t>
            </a:r>
            <a:r>
              <a:rPr lang="ko-KR" altLang="en-US" smtClean="0"/>
              <a:t>문장을 한번에 실행</a:t>
            </a:r>
            <a:endParaRPr lang="en-US" altLang="ko-KR" smtClean="0"/>
          </a:p>
          <a:p>
            <a:pPr lvl="1"/>
            <a:r>
              <a:rPr lang="en-US" altLang="ko-KR" sz="1600" b="0" smtClean="0"/>
              <a:t>Run All SQL</a:t>
            </a:r>
            <a:r>
              <a:rPr lang="ko-KR" altLang="en-US" sz="1600" b="0" smtClean="0"/>
              <a:t>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단축키 </a:t>
            </a:r>
            <a:r>
              <a:rPr lang="en-US" altLang="ko-KR" sz="1600" b="0" smtClean="0"/>
              <a:t>(F5)</a:t>
            </a:r>
            <a:r>
              <a:rPr lang="ko-KR" altLang="en-US" sz="1600" b="0" smtClean="0"/>
              <a:t>를 누른다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52" y="2071678"/>
            <a:ext cx="6572245" cy="431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0" smtClean="0">
                <a:cs typeface="Tahoma" pitchFamily="34" charset="0"/>
              </a:rPr>
              <a:t>Pane</a:t>
            </a:r>
            <a:r>
              <a:rPr lang="ko-KR" altLang="en-US" b="0" smtClean="0">
                <a:latin typeface="굴림" pitchFamily="50" charset="-127"/>
              </a:rPr>
              <a:t>을 </a:t>
            </a:r>
            <a:r>
              <a:rPr lang="en-US" altLang="ko-KR" b="0" smtClean="0"/>
              <a:t>Drag&amp;</a:t>
            </a:r>
            <a:r>
              <a:rPr lang="en-US" altLang="ko-KR" b="0" smtClean="0">
                <a:latin typeface="굴림" pitchFamily="50" charset="-127"/>
              </a:rPr>
              <a:t> </a:t>
            </a:r>
            <a:r>
              <a:rPr lang="en-US" altLang="ko-KR" b="0" smtClean="0"/>
              <a:t>Drop</a:t>
            </a:r>
            <a:r>
              <a:rPr lang="ko-KR" altLang="en-US" smtClean="0">
                <a:latin typeface="굴림" pitchFamily="50" charset="-127"/>
              </a:rPr>
              <a:t>하여 결과 창을 상</a:t>
            </a:r>
            <a:r>
              <a:rPr lang="en-US" altLang="ko-KR" smtClean="0">
                <a:latin typeface="굴림" pitchFamily="50" charset="-127"/>
              </a:rPr>
              <a:t>/</a:t>
            </a:r>
            <a:r>
              <a:rPr lang="ko-KR" altLang="en-US" smtClean="0">
                <a:latin typeface="굴림" pitchFamily="50" charset="-127"/>
              </a:rPr>
              <a:t>하 혹은 좌</a:t>
            </a:r>
            <a:r>
              <a:rPr lang="en-US" altLang="ko-KR" smtClean="0">
                <a:latin typeface="굴림" pitchFamily="50" charset="-127"/>
              </a:rPr>
              <a:t>/</a:t>
            </a:r>
            <a:r>
              <a:rPr lang="ko-KR" altLang="en-US" smtClean="0">
                <a:latin typeface="굴림" pitchFamily="50" charset="-127"/>
              </a:rPr>
              <a:t>우 형태로 배열하여 데이터를 비교해 볼 수 있음</a:t>
            </a:r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34" y="1714488"/>
            <a:ext cx="8067696" cy="464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커서 이하의 </a:t>
            </a:r>
            <a:r>
              <a:rPr lang="en-US" altLang="ko-KR" smtClean="0"/>
              <a:t>SQL </a:t>
            </a:r>
            <a:r>
              <a:rPr lang="ko-KR" altLang="en-US" smtClean="0"/>
              <a:t>문장 실행</a:t>
            </a:r>
            <a:endParaRPr lang="en-US" altLang="ko-KR" smtClean="0"/>
          </a:p>
          <a:p>
            <a:pPr lvl="1"/>
            <a:r>
              <a:rPr lang="ko-KR" altLang="en-US" sz="1600" b="0" smtClean="0"/>
              <a:t>맨 처음 실행하고자 하는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 위에 커서를 두고 </a:t>
            </a:r>
            <a:r>
              <a:rPr lang="en-US" altLang="ko-KR" sz="1600" b="0" err="1" smtClean="0"/>
              <a:t>Ctrl+M</a:t>
            </a:r>
            <a:r>
              <a:rPr lang="ko-KR" altLang="en-US" sz="1600" b="0" smtClean="0"/>
              <a:t>을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Run All From Cursor </a:t>
            </a:r>
            <a:r>
              <a:rPr lang="ko-KR" altLang="en-US" sz="1600" b="0" smtClean="0"/>
              <a:t>아이콘을 누른다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290" y="2000240"/>
            <a:ext cx="6317632" cy="4415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SQL </a:t>
            </a:r>
            <a:r>
              <a:rPr lang="ko-KR" altLang="en-US" smtClean="0"/>
              <a:t>문 </a:t>
            </a:r>
            <a:r>
              <a:rPr lang="en-US" altLang="ko-KR" smtClean="0"/>
              <a:t>Step</a:t>
            </a:r>
            <a:r>
              <a:rPr lang="ko-KR" altLang="en-US" smtClean="0"/>
              <a:t> 실행</a:t>
            </a:r>
            <a:endParaRPr lang="en-US" altLang="ko-KR" smtClean="0"/>
          </a:p>
          <a:p>
            <a:pPr lvl="1"/>
            <a:r>
              <a:rPr lang="ko-KR" altLang="en-US" sz="1600" b="0" smtClean="0"/>
              <a:t>맨 처음 실행하고자 하는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 위에 커서를 두고 </a:t>
            </a:r>
            <a:r>
              <a:rPr lang="en-US" altLang="ko-KR" sz="1600" b="0" err="1" smtClean="0"/>
              <a:t>Ctrl+J</a:t>
            </a:r>
            <a:r>
              <a:rPr lang="ko-KR" altLang="en-US" sz="1600" b="0" smtClean="0"/>
              <a:t>를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혹은 </a:t>
            </a:r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Run Step </a:t>
            </a:r>
            <a:r>
              <a:rPr lang="ko-KR" altLang="en-US" sz="1600" b="0" smtClean="0"/>
              <a:t>아이콘을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다음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문장을 실행하기 위해서 위의 작업을 반복한다</a:t>
            </a:r>
            <a:r>
              <a:rPr lang="en-US" altLang="ko-KR" sz="1600" b="0" smtClean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48" y="2357430"/>
            <a:ext cx="76581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092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한 개의 </a:t>
            </a:r>
            <a:r>
              <a:rPr lang="en-US" altLang="ko-KR" smtClean="0"/>
              <a:t>SQL </a:t>
            </a:r>
            <a:r>
              <a:rPr lang="ko-KR" altLang="en-US" smtClean="0"/>
              <a:t>문장 실행</a:t>
            </a:r>
            <a:endParaRPr lang="en-US" altLang="ko-KR" smtClean="0"/>
          </a:p>
          <a:p>
            <a:pPr lvl="1"/>
            <a:r>
              <a:rPr lang="en-US" altLang="ko-KR" sz="1600" b="0" smtClean="0"/>
              <a:t>SQL </a:t>
            </a:r>
            <a:r>
              <a:rPr lang="ko-KR" altLang="en-US" sz="1600" b="0" smtClean="0"/>
              <a:t>문이 있는 라인에 커서를 두고</a:t>
            </a:r>
            <a:r>
              <a:rPr lang="en-US" altLang="ko-KR" sz="1600" b="0" smtClean="0"/>
              <a:t> </a:t>
            </a:r>
            <a:r>
              <a:rPr lang="en-US" altLang="ko-KR" sz="1600" b="0" err="1" smtClean="0"/>
              <a:t>Ctrl+Enter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또는 </a:t>
            </a:r>
            <a:r>
              <a:rPr lang="en-US" altLang="ko-KR" sz="1600" b="0" err="1" smtClean="0"/>
              <a:t>Ctrl+K</a:t>
            </a:r>
            <a:r>
              <a:rPr lang="ko-KR" altLang="en-US" sz="1600" b="0" smtClean="0"/>
              <a:t>를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smtClean="0"/>
              <a:t>혹은 </a:t>
            </a:r>
            <a:r>
              <a:rPr lang="ko-KR" altLang="en-US" sz="1600" b="0" err="1" smtClean="0"/>
              <a:t>툴바의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Run Cursor </a:t>
            </a:r>
            <a:r>
              <a:rPr lang="ko-KR" altLang="en-US" sz="1600" b="0" smtClean="0"/>
              <a:t>아이콘을 누른다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38" y="2143116"/>
            <a:ext cx="6643734" cy="289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특정 </a:t>
            </a:r>
            <a:r>
              <a:rPr lang="en-US" altLang="ko-KR" smtClean="0"/>
              <a:t>SQL </a:t>
            </a:r>
            <a:r>
              <a:rPr lang="ko-KR" altLang="en-US" smtClean="0"/>
              <a:t>문장을 선택하여 실행하기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실행하고자  하는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문장을 마우스로 드래그하여 선택한 후 </a:t>
            </a:r>
            <a:r>
              <a:rPr lang="en-US" altLang="ko-KR" sz="1600" b="0" err="1" smtClean="0"/>
              <a:t>Ctrl+L</a:t>
            </a:r>
            <a:r>
              <a:rPr lang="ko-KR" altLang="en-US" sz="1600" b="0" smtClean="0"/>
              <a:t>을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Run Selection </a:t>
            </a:r>
            <a:r>
              <a:rPr lang="ko-KR" altLang="en-US" sz="1600" b="0" smtClean="0"/>
              <a:t>아이콘을 누른다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err="1" smtClean="0"/>
              <a:t>Subquery</a:t>
            </a:r>
            <a:r>
              <a:rPr lang="en-US" altLang="ko-KR" sz="1600" b="0" smtClean="0"/>
              <a:t>, Inline View, Set Operator</a:t>
            </a:r>
            <a:r>
              <a:rPr lang="ko-KR" altLang="en-US" sz="1600" b="0" smtClean="0"/>
              <a:t>를 포함하는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문에서 주로 사용된다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472" y="2428868"/>
            <a:ext cx="7929618" cy="311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설치</a:t>
            </a:r>
            <a:endParaRPr lang="ko-KR" altLang="en-US"/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1089016"/>
          </a:xfrm>
        </p:spPr>
        <p:txBody>
          <a:bodyPr/>
          <a:lstStyle/>
          <a:p>
            <a:r>
              <a:rPr lang="ko-KR" altLang="en-US" smtClean="0"/>
              <a:t>설치 중 언제라도 </a:t>
            </a:r>
            <a:r>
              <a:rPr lang="en-US" altLang="ko-KR" smtClean="0"/>
              <a:t>[Cancel] </a:t>
            </a:r>
            <a:r>
              <a:rPr lang="ko-KR" altLang="en-US" smtClean="0"/>
              <a:t>버튼을 클릭하면 설치를 취소할 수 있으며 </a:t>
            </a:r>
            <a:r>
              <a:rPr lang="en-US" altLang="ko-KR" smtClean="0"/>
              <a:t>[Next] </a:t>
            </a:r>
            <a:r>
              <a:rPr lang="ko-KR" altLang="en-US" smtClean="0"/>
              <a:t>버튼을 클릭하면 다음 화면으로 넘어간다</a:t>
            </a:r>
            <a:r>
              <a:rPr lang="en-US" altLang="ko-KR" smtClean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82" y="2214554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214554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SQL Tool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수정모드로 실행하기</a:t>
            </a:r>
          </a:p>
          <a:p>
            <a:pPr marL="482600" lvl="1" indent="-28575"/>
            <a:r>
              <a:rPr lang="ko-KR" altLang="en-US" sz="1500" dirty="0" smtClean="0"/>
              <a:t> </a:t>
            </a:r>
            <a:r>
              <a:rPr lang="ko-KR" altLang="en-US" sz="1600" b="0" dirty="0" err="1" smtClean="0"/>
              <a:t>툴바에서</a:t>
            </a:r>
            <a:r>
              <a:rPr lang="ko-KR" altLang="en-US" sz="1600" b="0" dirty="0" smtClean="0"/>
              <a:t> </a:t>
            </a:r>
            <a:r>
              <a:rPr lang="en-US" altLang="ko-KR" sz="1600" b="0" dirty="0" smtClean="0"/>
              <a:t>Run Edit Mode </a:t>
            </a:r>
            <a:r>
              <a:rPr lang="ko-KR" altLang="en-US" sz="1600" b="0" dirty="0" smtClean="0"/>
              <a:t>아이콘을 누르거나  단축키</a:t>
            </a:r>
            <a:r>
              <a:rPr lang="en-US" altLang="ko-KR" sz="1600" b="0" dirty="0" smtClean="0"/>
              <a:t>(F9)</a:t>
            </a:r>
            <a:r>
              <a:rPr lang="ko-KR" altLang="en-US" sz="1600" b="0" dirty="0" smtClean="0"/>
              <a:t>을 누른다</a:t>
            </a:r>
            <a:r>
              <a:rPr lang="en-US" altLang="ko-KR" sz="1600" b="0" dirty="0" smtClean="0"/>
              <a:t>.</a:t>
            </a:r>
          </a:p>
          <a:p>
            <a:pPr marL="482600" lvl="1" indent="-28575"/>
            <a:endParaRPr lang="en-US" altLang="ko-KR" sz="1500" dirty="0" smtClean="0"/>
          </a:p>
          <a:p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786" y="1857364"/>
            <a:ext cx="7429552" cy="422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데이터를 추가 또는 삭제하기</a:t>
            </a:r>
          </a:p>
          <a:p>
            <a:pPr marL="482600" lvl="1" indent="-28575"/>
            <a:r>
              <a:rPr lang="ko-KR" altLang="en-US" sz="1600" b="0" smtClean="0"/>
              <a:t> 데이터를 </a:t>
            </a:r>
            <a:r>
              <a:rPr lang="en-US" altLang="ko-KR" sz="1600" b="0" smtClean="0"/>
              <a:t>insert </a:t>
            </a:r>
            <a:r>
              <a:rPr lang="ko-KR" altLang="en-US" sz="1600" b="0" smtClean="0"/>
              <a:t>하기 위해서는 </a:t>
            </a:r>
            <a:r>
              <a:rPr lang="en-US" altLang="ko-KR" sz="1600" b="0" smtClean="0"/>
              <a:t>+ </a:t>
            </a:r>
            <a:r>
              <a:rPr lang="ko-KR" altLang="en-US" sz="1600" b="0" smtClean="0"/>
              <a:t>버튼을 </a:t>
            </a:r>
            <a:r>
              <a:rPr lang="en-US" altLang="ko-KR" sz="1600" b="0" smtClean="0"/>
              <a:t>delete </a:t>
            </a:r>
            <a:r>
              <a:rPr lang="ko-KR" altLang="en-US" sz="1600" b="0" smtClean="0"/>
              <a:t>하기 위해서는 </a:t>
            </a:r>
            <a:r>
              <a:rPr lang="en-US" altLang="ko-KR" sz="1600" b="0" smtClean="0"/>
              <a:t>– </a:t>
            </a:r>
            <a:r>
              <a:rPr lang="ko-KR" altLang="en-US" sz="1600" b="0" smtClean="0"/>
              <a:t>버튼을 누른다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472" y="1785926"/>
            <a:ext cx="7858181" cy="43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데이터를 편집하기</a:t>
            </a:r>
          </a:p>
          <a:p>
            <a:pPr marL="482600" lvl="1" indent="-28575"/>
            <a:r>
              <a:rPr lang="ko-KR" altLang="en-US" sz="1500" smtClean="0"/>
              <a:t> </a:t>
            </a:r>
            <a:r>
              <a:rPr lang="en-US" altLang="ko-KR" sz="1600" b="0" smtClean="0"/>
              <a:t>Grid</a:t>
            </a:r>
            <a:r>
              <a:rPr lang="ko-KR" altLang="en-US" sz="1600" b="0" smtClean="0"/>
              <a:t>의 내용을 더블클릭 하여 변경한다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Apply Record</a:t>
            </a:r>
            <a:r>
              <a:rPr lang="ko-KR" altLang="en-US" sz="1600" b="0" smtClean="0"/>
              <a:t>는 </a:t>
            </a:r>
            <a:r>
              <a:rPr lang="en-US" altLang="ko-KR" sz="1600" b="0" smtClean="0"/>
              <a:t>Data Apply </a:t>
            </a:r>
            <a:r>
              <a:rPr lang="ko-KR" altLang="en-US" sz="1600" b="0" smtClean="0"/>
              <a:t>시 </a:t>
            </a:r>
            <a:r>
              <a:rPr lang="en-US" altLang="ko-KR" sz="1600" b="0" smtClean="0"/>
              <a:t>Commit </a:t>
            </a:r>
            <a:r>
              <a:rPr lang="ko-KR" altLang="en-US" sz="1600" b="0" smtClean="0"/>
              <a:t>설정을 하며</a:t>
            </a:r>
            <a:r>
              <a:rPr lang="en-US" altLang="ko-KR" sz="1600" b="0" smtClean="0"/>
              <a:t>  Reset Record</a:t>
            </a:r>
            <a:r>
              <a:rPr lang="ko-KR" altLang="en-US" sz="1600" b="0" smtClean="0"/>
              <a:t>는 </a:t>
            </a:r>
            <a:r>
              <a:rPr lang="en-US" altLang="ko-KR" sz="1600" b="0" smtClean="0"/>
              <a:t>Data</a:t>
            </a:r>
            <a:r>
              <a:rPr lang="ko-KR" altLang="en-US" sz="1600" b="0" smtClean="0"/>
              <a:t>를 원래 값으로 되돌려 준다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034" y="2357430"/>
            <a:ext cx="807193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58" y="1772812"/>
            <a:ext cx="5540100" cy="452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새로운 </a:t>
            </a:r>
            <a:r>
              <a:rPr lang="en-US" altLang="ko-KR" smtClean="0"/>
              <a:t>Edit</a:t>
            </a:r>
            <a:r>
              <a:rPr lang="ko-KR" altLang="en-US" smtClean="0"/>
              <a:t>탭에 실행 결과 출력</a:t>
            </a:r>
            <a:endParaRPr lang="en-US" altLang="ko-KR" smtClean="0"/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Run to New Tab </a:t>
            </a:r>
            <a:r>
              <a:rPr lang="ko-KR" altLang="en-US" sz="1600" b="0" smtClean="0"/>
              <a:t>아이콘을 누르거나  단축키</a:t>
            </a:r>
            <a:r>
              <a:rPr lang="en-US" altLang="ko-KR" sz="1600" b="0" smtClean="0"/>
              <a:t>(F11)</a:t>
            </a:r>
            <a:r>
              <a:rPr lang="ko-KR" altLang="en-US" sz="1600" b="0" smtClean="0"/>
              <a:t>을 누른다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4306" y="1928802"/>
            <a:ext cx="551241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오른쪽 화살표 5"/>
          <p:cNvSpPr/>
          <p:nvPr/>
        </p:nvSpPr>
        <p:spPr>
          <a:xfrm>
            <a:off x="3809992" y="3786190"/>
            <a:ext cx="428628" cy="285752"/>
          </a:xfrm>
          <a:prstGeom prst="rightArrow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모든 탭의 </a:t>
            </a:r>
            <a:r>
              <a:rPr lang="en-US" altLang="ko-KR" smtClean="0"/>
              <a:t>SQL </a:t>
            </a:r>
            <a:r>
              <a:rPr lang="ko-KR" altLang="en-US" smtClean="0"/>
              <a:t>문장 실행하기</a:t>
            </a:r>
            <a:endParaRPr lang="en-US" altLang="ko-KR" sz="1500" smtClean="0"/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Run All Tab </a:t>
            </a:r>
            <a:r>
              <a:rPr lang="ko-KR" altLang="en-US" sz="1600" b="0" smtClean="0"/>
              <a:t>아이콘을 누른다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28" y="1785926"/>
            <a:ext cx="6286544" cy="450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err="1" smtClean="0"/>
              <a:t>그리드</a:t>
            </a:r>
            <a:r>
              <a:rPr lang="ko-KR" altLang="en-US" smtClean="0"/>
              <a:t> 형태로 결과 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Tool Bar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Grid Output</a:t>
            </a:r>
            <a:r>
              <a:rPr lang="ko-KR" altLang="en-US" sz="1600" b="0" smtClean="0"/>
              <a:t> 아이콘을 클릭하거나 결과 창의 </a:t>
            </a:r>
            <a:r>
              <a:rPr lang="en-US" altLang="ko-KR" sz="1600" b="0" smtClean="0"/>
              <a:t>Grid Result </a:t>
            </a:r>
            <a:r>
              <a:rPr lang="ko-KR" altLang="en-US" sz="1600" b="0" smtClean="0"/>
              <a:t>탭을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SQL </a:t>
            </a:r>
            <a:r>
              <a:rPr lang="ko-KR" altLang="en-US" sz="1600" b="0" smtClean="0"/>
              <a:t>문장을 실행하면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결과 창의 </a:t>
            </a:r>
            <a:r>
              <a:rPr lang="en-US" altLang="ko-KR" sz="1600" b="0" smtClean="0"/>
              <a:t>Grid Result </a:t>
            </a:r>
            <a:r>
              <a:rPr lang="ko-KR" altLang="en-US" sz="1600" b="0" smtClean="0"/>
              <a:t>탭에서 결과를 조회할 수 있다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071678"/>
            <a:ext cx="7286676" cy="436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Server Output </a:t>
            </a:r>
            <a:r>
              <a:rPr lang="ko-KR" altLang="en-US" smtClean="0"/>
              <a:t>으로 </a:t>
            </a:r>
            <a:r>
              <a:rPr lang="en-US" altLang="ko-KR" smtClean="0"/>
              <a:t>DBMS_OUTPUT.PUT_LINE </a:t>
            </a:r>
            <a:r>
              <a:rPr lang="ko-KR" altLang="en-US" smtClean="0"/>
              <a:t>결과 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Output </a:t>
            </a:r>
            <a:r>
              <a:rPr lang="ko-KR" altLang="en-US" sz="1600" b="0" smtClean="0"/>
              <a:t>옵션은 </a:t>
            </a:r>
            <a:r>
              <a:rPr lang="en-US" altLang="ko-KR" sz="1600" b="0" smtClean="0"/>
              <a:t>Server Output</a:t>
            </a:r>
            <a:r>
              <a:rPr lang="ko-KR" altLang="en-US" sz="1600" b="0" smtClean="0"/>
              <a:t>으로 설정하고 </a:t>
            </a:r>
            <a:r>
              <a:rPr lang="en-US" altLang="ko-KR" sz="1600" b="0" smtClean="0"/>
              <a:t>Anonymous PL/SQL </a:t>
            </a:r>
            <a:r>
              <a:rPr lang="ko-KR" altLang="en-US" sz="1600" b="0" smtClean="0"/>
              <a:t>블록을 실행하면 </a:t>
            </a:r>
            <a:r>
              <a:rPr lang="en-US" altLang="ko-KR" sz="1600" b="0" err="1" smtClean="0"/>
              <a:t>dbms_output.put_line</a:t>
            </a:r>
            <a:r>
              <a:rPr lang="ko-KR" altLang="en-US" sz="1600" b="0" smtClean="0"/>
              <a:t>의 결과를 확인할 수 있다</a:t>
            </a:r>
            <a:r>
              <a:rPr lang="en-US" altLang="ko-KR" sz="1600" b="0" smtClean="0"/>
              <a:t>.</a:t>
            </a:r>
          </a:p>
          <a:p>
            <a:pPr lvl="1"/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3" y="2134947"/>
            <a:ext cx="5429287" cy="420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텍스트 형태로 결과 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Tool Bar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Text Output</a:t>
            </a:r>
            <a:r>
              <a:rPr lang="ko-KR" altLang="en-US" sz="1600" b="0" smtClean="0"/>
              <a:t> 아이콘을 클릭하거나 결과 창의 </a:t>
            </a:r>
            <a:r>
              <a:rPr lang="en-US" altLang="ko-KR" sz="1600" b="0" smtClean="0"/>
              <a:t>Text Output</a:t>
            </a:r>
            <a:r>
              <a:rPr lang="ko-KR" altLang="en-US" sz="1600" b="0" smtClean="0"/>
              <a:t> 탭을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SQL </a:t>
            </a:r>
            <a:r>
              <a:rPr lang="ko-KR" altLang="en-US" sz="1600" b="0" smtClean="0"/>
              <a:t>문장을 실행하면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결과 창의 </a:t>
            </a:r>
            <a:r>
              <a:rPr lang="en-US" altLang="ko-KR" sz="1600" b="0" smtClean="0"/>
              <a:t>Text Output</a:t>
            </a:r>
            <a:r>
              <a:rPr lang="ko-KR" altLang="en-US" sz="1600" b="0" smtClean="0"/>
              <a:t> 탭에서 결과를 조회할 수 있다</a:t>
            </a:r>
            <a:r>
              <a:rPr lang="en-US" altLang="ko-KR" sz="1600" b="0" smtClean="0"/>
              <a:t>.</a:t>
            </a:r>
          </a:p>
          <a:p>
            <a:endParaRPr lang="en-US" altLang="ko-KR" smtClean="0"/>
          </a:p>
          <a:p>
            <a:pPr lvl="1"/>
            <a:endParaRPr lang="ko-KR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472" y="2071678"/>
            <a:ext cx="7929618" cy="422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SQL </a:t>
            </a:r>
            <a:r>
              <a:rPr lang="ko-KR" altLang="en-US" smtClean="0"/>
              <a:t>실행계획 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SQL </a:t>
            </a:r>
            <a:r>
              <a:rPr lang="ko-KR" altLang="en-US" sz="1600" b="0" smtClean="0"/>
              <a:t>문의 실행계획을 보기 위해서는 해당 </a:t>
            </a:r>
            <a:r>
              <a:rPr lang="en-US" altLang="ko-KR" sz="1600" b="0" smtClean="0"/>
              <a:t>SQL</a:t>
            </a:r>
            <a:r>
              <a:rPr lang="ko-KR" altLang="en-US" sz="1600" b="0" smtClean="0"/>
              <a:t>문에 커서를 두거나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문장을 선택하고 </a:t>
            </a:r>
            <a:r>
              <a:rPr lang="en-US" altLang="ko-KR" sz="1600" b="0" smtClean="0"/>
              <a:t>Action </a:t>
            </a:r>
            <a:r>
              <a:rPr lang="ko-KR" altLang="en-US" sz="1600" b="0" smtClean="0"/>
              <a:t>메뉴의 </a:t>
            </a:r>
            <a:r>
              <a:rPr lang="en-US" altLang="ko-KR" sz="1600" b="0" smtClean="0"/>
              <a:t>Explain Plan </a:t>
            </a:r>
            <a:r>
              <a:rPr lang="ko-KR" altLang="en-US" sz="1600" b="0" smtClean="0"/>
              <a:t>메뉴를 선택하거나 단축키 </a:t>
            </a:r>
            <a:r>
              <a:rPr lang="en-US" altLang="ko-KR" sz="1600" b="0" err="1" smtClean="0"/>
              <a:t>Ctrl+E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를 누르면 된다</a:t>
            </a:r>
            <a:endParaRPr lang="en-US" altLang="ko-KR" sz="1600" b="0" smtClean="0"/>
          </a:p>
          <a:p>
            <a:endParaRPr lang="ko-KR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75" y="2071678"/>
            <a:ext cx="6509373" cy="417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실행계획으로부터 스키마 정보 보기</a:t>
            </a:r>
          </a:p>
          <a:p>
            <a:pPr marL="482600" lvl="1" indent="-28575"/>
            <a:r>
              <a:rPr lang="ko-KR" altLang="en-US" sz="1600" b="0" smtClean="0"/>
              <a:t> 실행계획에서 </a:t>
            </a:r>
            <a:r>
              <a:rPr lang="en-US" altLang="ko-KR" sz="1600" b="0" smtClean="0"/>
              <a:t>TABLE ACCESS </a:t>
            </a:r>
            <a:r>
              <a:rPr lang="ko-KR" altLang="en-US" sz="1600" b="0" smtClean="0"/>
              <a:t>라인을 더블 클릭하면 테이블 정보가 나타남</a:t>
            </a:r>
          </a:p>
          <a:p>
            <a:pPr marL="482600" lvl="1" indent="-28575"/>
            <a:r>
              <a:rPr lang="ko-KR" altLang="en-US" sz="1600" b="0" smtClean="0"/>
              <a:t> 실행계획에서 </a:t>
            </a:r>
            <a:r>
              <a:rPr lang="en-US" altLang="ko-KR" sz="1600" b="0" smtClean="0"/>
              <a:t>INDEX SCAN </a:t>
            </a:r>
            <a:r>
              <a:rPr lang="ko-KR" altLang="en-US" sz="1600" b="0" smtClean="0"/>
              <a:t>라인을 더블 클릭하면 인덱스 정보가 나타남</a:t>
            </a:r>
            <a:endParaRPr lang="en-US" altLang="ko-KR" sz="1600" b="0" smtClean="0"/>
          </a:p>
          <a:p>
            <a:pPr marL="482600" lvl="1" indent="-28575"/>
            <a:r>
              <a:rPr lang="en-US" altLang="ko-KR" sz="1600" b="0" smtClean="0"/>
              <a:t> INDEX SCAN </a:t>
            </a:r>
            <a:r>
              <a:rPr lang="ko-KR" altLang="en-US" sz="1600" b="0" smtClean="0"/>
              <a:t>라인에서 팝업메뉴를 통해서 </a:t>
            </a:r>
            <a:r>
              <a:rPr lang="en-US" altLang="ko-KR" sz="1600" b="0" smtClean="0"/>
              <a:t>Base Table </a:t>
            </a:r>
            <a:r>
              <a:rPr lang="ko-KR" altLang="en-US" sz="1600" b="0" smtClean="0"/>
              <a:t>정보 조회 가능</a:t>
            </a:r>
          </a:p>
          <a:p>
            <a:endParaRPr lang="ko-KR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786" y="2422326"/>
            <a:ext cx="6858048" cy="3945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설치</a:t>
            </a:r>
            <a:endParaRPr lang="ko-KR" altLang="en-US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1089016"/>
          </a:xfrm>
        </p:spPr>
        <p:txBody>
          <a:bodyPr/>
          <a:lstStyle/>
          <a:p>
            <a:r>
              <a:rPr lang="ko-KR" altLang="en-US" smtClean="0"/>
              <a:t>프로그램이 설치될 드라이브와 폴더를 지정한다</a:t>
            </a:r>
            <a:r>
              <a:rPr lang="en-US" altLang="ko-KR" smtClean="0"/>
              <a:t>.</a:t>
            </a:r>
          </a:p>
          <a:p>
            <a:r>
              <a:rPr lang="ko-KR" altLang="en-US" smtClean="0"/>
              <a:t>설치된 프로그램의 아이콘이 등록될 폴더의 이름을 설정한다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64</a:t>
            </a:r>
            <a:r>
              <a:rPr lang="ko-KR" altLang="en-US" smtClean="0"/>
              <a:t>비트 </a:t>
            </a:r>
            <a:r>
              <a:rPr lang="en-US" altLang="ko-KR" smtClean="0"/>
              <a:t>OS </a:t>
            </a:r>
            <a:r>
              <a:rPr lang="ko-KR" altLang="en-US" smtClean="0"/>
              <a:t>에 설치할 때는 </a:t>
            </a:r>
            <a:r>
              <a:rPr lang="en-US" altLang="ko-KR" smtClean="0"/>
              <a:t>C:\Program Files(x86) </a:t>
            </a:r>
            <a:r>
              <a:rPr lang="ko-KR" altLang="en-US" smtClean="0"/>
              <a:t>폴더가 아닌 곳에 설치하도록 한다</a:t>
            </a:r>
            <a:r>
              <a:rPr lang="en-US" altLang="ko-KR" smtClean="0"/>
              <a:t>.</a:t>
            </a:r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44" y="2357430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357430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SQL </a:t>
            </a:r>
            <a:r>
              <a:rPr lang="ko-KR" altLang="en-US" smtClean="0"/>
              <a:t>통계정보  조회</a:t>
            </a:r>
            <a:endParaRPr lang="en-US" altLang="ko-KR" smtClean="0"/>
          </a:p>
          <a:p>
            <a:pPr lvl="1"/>
            <a:r>
              <a:rPr lang="en-US" altLang="ko-KR" sz="1600" b="0" smtClean="0"/>
              <a:t>SQL </a:t>
            </a:r>
            <a:r>
              <a:rPr lang="ko-KR" altLang="en-US" sz="1600" b="0" smtClean="0"/>
              <a:t>통계정보를 보기 위해서는 조회 하고자 하는 </a:t>
            </a:r>
            <a:r>
              <a:rPr lang="en-US" altLang="ko-KR" sz="1600" b="0" smtClean="0"/>
              <a:t>SQL</a:t>
            </a:r>
            <a:r>
              <a:rPr lang="ko-KR" altLang="en-US" sz="1600" b="0" smtClean="0"/>
              <a:t>문에 커서를 두고 </a:t>
            </a:r>
            <a:r>
              <a:rPr lang="en-US" altLang="ko-KR" sz="1600" b="0" smtClean="0"/>
              <a:t>Action </a:t>
            </a:r>
            <a:r>
              <a:rPr lang="ko-KR" altLang="en-US" sz="1600" b="0" smtClean="0"/>
              <a:t>메뉴의 </a:t>
            </a:r>
            <a:r>
              <a:rPr lang="en-US" altLang="ko-KR" sz="1600" b="0" smtClean="0"/>
              <a:t>Extract Statistics </a:t>
            </a:r>
            <a:r>
              <a:rPr lang="ko-KR" altLang="en-US" sz="1600" b="0" smtClean="0"/>
              <a:t>메뉴를 선택하거나 단축키 </a:t>
            </a:r>
            <a:r>
              <a:rPr lang="en-US" altLang="ko-KR" sz="1600" b="0" smtClean="0"/>
              <a:t>Ctrl+Shift+S </a:t>
            </a:r>
            <a:r>
              <a:rPr lang="ko-KR" altLang="en-US" sz="1600" b="0" smtClean="0"/>
              <a:t>이다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071677"/>
            <a:ext cx="7215238" cy="436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SQL </a:t>
            </a:r>
            <a:r>
              <a:rPr lang="ko-KR" altLang="en-US" smtClean="0"/>
              <a:t>실행 결과를 파일로 보내기</a:t>
            </a:r>
            <a:endParaRPr lang="en-US" altLang="ko-KR" smtClean="0"/>
          </a:p>
          <a:p>
            <a:pPr lvl="1"/>
            <a:r>
              <a:rPr lang="en-US" altLang="ko-KR" sz="1600" b="0" smtClean="0"/>
              <a:t>Tool Bar</a:t>
            </a:r>
            <a:r>
              <a:rPr lang="ko-KR" altLang="en-US" sz="1600" b="0" smtClean="0"/>
              <a:t>의 </a:t>
            </a:r>
            <a:r>
              <a:rPr lang="en-US" altLang="ko-KR" sz="1600" b="0" smtClean="0"/>
              <a:t>File Output</a:t>
            </a:r>
            <a:r>
              <a:rPr lang="ko-KR" altLang="en-US" sz="1600" b="0" smtClean="0"/>
              <a:t> 아이콘을 클릭하거나 결과 창의 </a:t>
            </a:r>
            <a:r>
              <a:rPr lang="en-US" altLang="ko-KR" sz="1600" b="0" smtClean="0"/>
              <a:t>File Output</a:t>
            </a:r>
            <a:r>
              <a:rPr lang="ko-KR" altLang="en-US" sz="1600" b="0" smtClean="0"/>
              <a:t> 탭을 클릭한다</a:t>
            </a:r>
            <a:r>
              <a:rPr lang="en-US" altLang="ko-KR" sz="1600" b="0" smtClean="0"/>
              <a:t>.</a:t>
            </a:r>
          </a:p>
          <a:p>
            <a:pPr lvl="1"/>
            <a:r>
              <a:rPr lang="en-US" altLang="ko-KR" sz="1600" b="0" smtClean="0"/>
              <a:t> SQL </a:t>
            </a:r>
            <a:r>
              <a:rPr lang="ko-KR" altLang="en-US" sz="1600" b="0" smtClean="0"/>
              <a:t>문장을 실행하면 결과는 지정한 파일에 저장된다</a:t>
            </a:r>
            <a:r>
              <a:rPr lang="en-US" altLang="ko-KR" sz="1600" b="0" smtClean="0"/>
              <a:t>.</a:t>
            </a:r>
          </a:p>
          <a:p>
            <a:pPr lvl="1">
              <a:buNone/>
            </a:pPr>
            <a:endParaRPr lang="en-US" altLang="ko-KR" smtClean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48" y="2071678"/>
            <a:ext cx="7572428" cy="429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Bind Variable List </a:t>
            </a:r>
            <a:r>
              <a:rPr lang="ko-KR" altLang="en-US" smtClean="0"/>
              <a:t>사용</a:t>
            </a:r>
            <a:endParaRPr lang="en-US" altLang="ko-KR" smtClean="0"/>
          </a:p>
          <a:p>
            <a:pPr lvl="1"/>
            <a:r>
              <a:rPr lang="en-US" altLang="ko-KR" sz="1600" b="0" smtClean="0"/>
              <a:t>Bind Variable </a:t>
            </a:r>
            <a:r>
              <a:rPr lang="ko-KR" altLang="en-US" sz="1600" b="0" smtClean="0"/>
              <a:t>를 포함하는 </a:t>
            </a:r>
            <a:r>
              <a:rPr lang="en-US" altLang="ko-KR" sz="1600" b="0" smtClean="0"/>
              <a:t>SQL</a:t>
            </a:r>
            <a:r>
              <a:rPr lang="ko-KR" altLang="en-US" sz="1600" b="0" smtClean="0"/>
              <a:t>을 실행 하면 </a:t>
            </a:r>
            <a:r>
              <a:rPr lang="en-US" altLang="ko-KR" sz="1600" b="0" smtClean="0"/>
              <a:t>Bind Variable List</a:t>
            </a:r>
            <a:r>
              <a:rPr lang="ko-KR" altLang="en-US" sz="1600" b="0" smtClean="0"/>
              <a:t>에 입력이 필요한 변수가 </a:t>
            </a:r>
            <a:r>
              <a:rPr lang="en-US" altLang="ko-KR" sz="1600" b="0" smtClean="0"/>
              <a:t/>
            </a:r>
            <a:br>
              <a:rPr lang="en-US" altLang="ko-KR" sz="1600" b="0" smtClean="0"/>
            </a:br>
            <a:r>
              <a:rPr lang="ko-KR" altLang="en-US" sz="1600" b="0" smtClean="0"/>
              <a:t>나온다</a:t>
            </a:r>
            <a:r>
              <a:rPr lang="en-US" altLang="ko-KR" sz="1600" b="0" smtClean="0"/>
              <a:t>. </a:t>
            </a:r>
            <a:r>
              <a:rPr lang="ko-KR" altLang="en-US" sz="1600" b="0" smtClean="0"/>
              <a:t>또는 직접 입력할 수 도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2000240"/>
            <a:ext cx="7103546" cy="432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Output Bind Variable </a:t>
            </a:r>
            <a:r>
              <a:rPr lang="ko-KR" altLang="en-US" smtClean="0"/>
              <a:t>값 보기</a:t>
            </a:r>
            <a:endParaRPr lang="en-US" altLang="ko-KR" smtClean="0"/>
          </a:p>
          <a:p>
            <a:pPr lvl="1"/>
            <a:r>
              <a:rPr lang="en-US" altLang="ko-KR" sz="1600" smtClean="0"/>
              <a:t>output </a:t>
            </a:r>
            <a:r>
              <a:rPr lang="ko-KR" altLang="en-US" sz="1600" smtClean="0"/>
              <a:t>바인드 변수의 값을 보기 위해서는 바인드 변수 값을 입력하는 부분을 적당한 길이의 스페이스 값으로 채우면 된다</a:t>
            </a:r>
            <a:r>
              <a:rPr lang="en-US" altLang="ko-KR" sz="1600" smtClean="0"/>
              <a:t>.</a:t>
            </a:r>
            <a:endParaRPr lang="en-US" altLang="ko-KR" sz="1600" b="0" smtClean="0"/>
          </a:p>
          <a:p>
            <a:pPr lvl="1"/>
            <a:endParaRPr lang="en-US" altLang="ko-KR" sz="1600" b="0" smtClean="0"/>
          </a:p>
          <a:p>
            <a:pPr lvl="1"/>
            <a:endParaRPr lang="ko-KR" altLang="en-US" sz="1600" b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48" y="2071678"/>
            <a:ext cx="5929354" cy="4178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오브젝트의 </a:t>
            </a:r>
            <a:r>
              <a:rPr lang="en-US" altLang="ko-KR" smtClean="0"/>
              <a:t>Column </a:t>
            </a:r>
          </a:p>
          <a:p>
            <a:pPr lvl="1"/>
            <a:r>
              <a:rPr lang="ko-KR" altLang="en-US" sz="1600" b="0" smtClean="0"/>
              <a:t>해당 오브젝트 커서를 위치하여 마우스 오른쪽 버튼을 누르면 </a:t>
            </a:r>
            <a:r>
              <a:rPr lang="en-US" altLang="ko-KR" sz="1600" b="0" smtClean="0"/>
              <a:t>“Column Definition” </a:t>
            </a:r>
            <a:r>
              <a:rPr lang="ko-KR" altLang="en-US" sz="1600" b="0" smtClean="0"/>
              <a:t>메뉴를 선택하거나 단축키 </a:t>
            </a:r>
            <a:r>
              <a:rPr lang="en-US" altLang="ko-KR" sz="1600" b="0" smtClean="0"/>
              <a:t>“</a:t>
            </a:r>
            <a:r>
              <a:rPr lang="en-US" altLang="ko-KR" sz="1600" b="0" err="1" smtClean="0"/>
              <a:t>Alt+C</a:t>
            </a:r>
            <a:r>
              <a:rPr lang="en-US" altLang="ko-KR" sz="1600" b="0" smtClean="0"/>
              <a:t>”</a:t>
            </a:r>
            <a:r>
              <a:rPr lang="ko-KR" altLang="en-US" sz="1600" b="0" smtClean="0"/>
              <a:t>를 누르면 </a:t>
            </a:r>
            <a:r>
              <a:rPr lang="en-US" altLang="ko-KR" sz="1600" b="0" smtClean="0"/>
              <a:t>Column Definition </a:t>
            </a:r>
            <a:r>
              <a:rPr lang="ko-KR" altLang="en-US" sz="1600" b="0" smtClean="0"/>
              <a:t>대화상자를 통해 컬럼정보를  확인할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786" y="2357430"/>
            <a:ext cx="6524636" cy="407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SQL</a:t>
            </a:r>
            <a:r>
              <a:rPr lang="ko-KR" altLang="en-US" smtClean="0"/>
              <a:t>을 프로그래밍 언어로 변환</a:t>
            </a:r>
          </a:p>
          <a:p>
            <a:pPr marL="482600" lvl="1" indent="-28575"/>
            <a:r>
              <a:rPr lang="ko-KR" altLang="en-US" sz="1600" b="0" smtClean="0"/>
              <a:t> 변환 시키고 싶은 언어를 </a:t>
            </a:r>
            <a:r>
              <a:rPr lang="en-US" altLang="ko-KR" sz="1600" b="0" err="1" smtClean="0"/>
              <a:t>Edit</a:t>
            </a:r>
            <a:r>
              <a:rPr lang="en-US" altLang="ko-KR" sz="1600" b="0" err="1" smtClean="0">
                <a:sym typeface="Wingdings" pitchFamily="2" charset="2"/>
              </a:rPr>
              <a:t>Copy</a:t>
            </a:r>
            <a:r>
              <a:rPr lang="en-US" altLang="ko-KR" sz="1600" b="0" smtClean="0">
                <a:sym typeface="Wingdings" pitchFamily="2" charset="2"/>
              </a:rPr>
              <a:t> to Clipboard</a:t>
            </a:r>
            <a:r>
              <a:rPr lang="ko-KR" altLang="en-US" sz="1600" b="0" smtClean="0">
                <a:sym typeface="Wingdings" pitchFamily="2" charset="2"/>
              </a:rPr>
              <a:t>에서 선택</a:t>
            </a:r>
            <a:endParaRPr lang="en-US" altLang="ko-KR" sz="1600" b="0" smtClean="0">
              <a:sym typeface="Wingdings" pitchFamily="2" charset="2"/>
            </a:endParaRPr>
          </a:p>
          <a:p>
            <a:pPr marL="482600" lvl="1" indent="-28575"/>
            <a:r>
              <a:rPr lang="en-US" altLang="ko-KR" sz="1600" b="0" smtClean="0">
                <a:sym typeface="Wingdings" pitchFamily="2" charset="2"/>
              </a:rPr>
              <a:t> </a:t>
            </a:r>
            <a:r>
              <a:rPr lang="ko-KR" altLang="en-US" sz="1600" b="0" smtClean="0">
                <a:sym typeface="Wingdings" pitchFamily="2" charset="2"/>
              </a:rPr>
              <a:t>변환 하려는 </a:t>
            </a:r>
            <a:r>
              <a:rPr lang="en-US" altLang="ko-KR" sz="1600" b="0" smtClean="0">
                <a:sym typeface="Wingdings" pitchFamily="2" charset="2"/>
              </a:rPr>
              <a:t>SQL </a:t>
            </a:r>
            <a:r>
              <a:rPr lang="ko-KR" altLang="en-US" sz="1600" b="0" smtClean="0">
                <a:sym typeface="Wingdings" pitchFamily="2" charset="2"/>
              </a:rPr>
              <a:t>문을 블록 지정하여 </a:t>
            </a:r>
            <a:r>
              <a:rPr lang="en-US" altLang="ko-KR" sz="1600" b="0" err="1" smtClean="0">
                <a:sym typeface="Wingdings" pitchFamily="2" charset="2"/>
              </a:rPr>
              <a:t>EditCopy</a:t>
            </a:r>
            <a:r>
              <a:rPr lang="en-US" altLang="ko-KR" sz="1600" b="0" smtClean="0">
                <a:sym typeface="Wingdings" pitchFamily="2" charset="2"/>
              </a:rPr>
              <a:t> to </a:t>
            </a:r>
            <a:r>
              <a:rPr lang="en-US" altLang="ko-KR" sz="1600" b="0" err="1" smtClean="0">
                <a:sym typeface="Wingdings" pitchFamily="2" charset="2"/>
              </a:rPr>
              <a:t>ClipboardCopy</a:t>
            </a:r>
            <a:r>
              <a:rPr lang="en-US" altLang="ko-KR" sz="1600" b="0" smtClean="0">
                <a:sym typeface="Wingdings" pitchFamily="2" charset="2"/>
              </a:rPr>
              <a:t> as Selected Code</a:t>
            </a:r>
            <a:r>
              <a:rPr lang="ko-KR" altLang="en-US" sz="1600" b="0" smtClean="0">
                <a:sym typeface="Wingdings" pitchFamily="2" charset="2"/>
              </a:rPr>
              <a:t>를</a:t>
            </a:r>
            <a:r>
              <a:rPr lang="en-US" altLang="ko-KR" sz="1600" b="0" smtClean="0">
                <a:sym typeface="Wingdings" pitchFamily="2" charset="2"/>
              </a:rPr>
              <a:t>            </a:t>
            </a:r>
            <a:r>
              <a:rPr lang="ko-KR" altLang="en-US" sz="1600" b="0" smtClean="0">
                <a:sym typeface="Wingdings" pitchFamily="2" charset="2"/>
              </a:rPr>
              <a:t>선택하거나 단축키 </a:t>
            </a:r>
            <a:r>
              <a:rPr lang="en-US" altLang="ko-KR" sz="1600" b="0" err="1" smtClean="0">
                <a:sym typeface="Wingdings" pitchFamily="2" charset="2"/>
              </a:rPr>
              <a:t>Ctrl+Shift+C</a:t>
            </a:r>
            <a:r>
              <a:rPr lang="en-US" altLang="ko-KR" sz="1600" b="0" smtClean="0">
                <a:sym typeface="Wingdings" pitchFamily="2" charset="2"/>
              </a:rPr>
              <a:t> </a:t>
            </a:r>
            <a:r>
              <a:rPr lang="ko-KR" altLang="en-US" sz="1600" b="0" smtClean="0">
                <a:sym typeface="Wingdings" pitchFamily="2" charset="2"/>
              </a:rPr>
              <a:t>를 눌러 변환된 언어를 </a:t>
            </a:r>
            <a:r>
              <a:rPr lang="en-US" altLang="ko-KR" sz="1600" b="0" smtClean="0">
                <a:sym typeface="Wingdings" pitchFamily="2" charset="2"/>
              </a:rPr>
              <a:t>Clipboard</a:t>
            </a:r>
            <a:r>
              <a:rPr lang="ko-KR" altLang="en-US" sz="1600" b="0" smtClean="0">
                <a:sym typeface="Wingdings" pitchFamily="2" charset="2"/>
              </a:rPr>
              <a:t>에 저장</a:t>
            </a:r>
            <a:r>
              <a:rPr lang="en-US" altLang="ko-KR" sz="1600" b="0" smtClean="0">
                <a:sym typeface="Wingdings" pitchFamily="2" charset="2"/>
              </a:rPr>
              <a:t/>
            </a:r>
            <a:br>
              <a:rPr lang="en-US" altLang="ko-KR" sz="1600" b="0" smtClean="0">
                <a:sym typeface="Wingdings" pitchFamily="2" charset="2"/>
              </a:rPr>
            </a:br>
            <a:r>
              <a:rPr lang="ko-KR" altLang="en-US" sz="1600" b="0" smtClean="0">
                <a:sym typeface="Wingdings" pitchFamily="2" charset="2"/>
              </a:rPr>
              <a:t> </a:t>
            </a:r>
            <a:r>
              <a:rPr lang="en-US" altLang="ko-KR" sz="1600" b="0" smtClean="0">
                <a:sym typeface="Wingdings" pitchFamily="2" charset="2"/>
              </a:rPr>
              <a:t>(Editor</a:t>
            </a:r>
            <a:r>
              <a:rPr lang="ko-KR" altLang="en-US" sz="1600" b="0" smtClean="0">
                <a:sym typeface="Wingdings" pitchFamily="2" charset="2"/>
              </a:rPr>
              <a:t>의 팝업도 가능</a:t>
            </a:r>
            <a:r>
              <a:rPr lang="en-US" altLang="ko-KR" sz="1600" b="0" smtClean="0">
                <a:sym typeface="Wingdings" pitchFamily="2" charset="2"/>
              </a:rPr>
              <a:t>)</a:t>
            </a:r>
          </a:p>
          <a:p>
            <a:pPr marL="482600" lvl="1" indent="-28575"/>
            <a:r>
              <a:rPr lang="en-US" altLang="ko-KR" sz="1600" b="0" smtClean="0">
                <a:sym typeface="Wingdings" pitchFamily="2" charset="2"/>
              </a:rPr>
              <a:t>Clipboard</a:t>
            </a:r>
            <a:r>
              <a:rPr lang="ko-KR" altLang="en-US" sz="1600" b="0" smtClean="0">
                <a:sym typeface="Wingdings" pitchFamily="2" charset="2"/>
              </a:rPr>
              <a:t>에</a:t>
            </a:r>
            <a:r>
              <a:rPr lang="en-US" altLang="ko-KR" sz="1600" b="0" smtClean="0">
                <a:sym typeface="Wingdings" pitchFamily="2" charset="2"/>
              </a:rPr>
              <a:t> </a:t>
            </a:r>
            <a:r>
              <a:rPr lang="ko-KR" altLang="en-US" sz="1600" b="0" smtClean="0">
                <a:sym typeface="Wingdings" pitchFamily="2" charset="2"/>
              </a:rPr>
              <a:t>변환되어 저장된 </a:t>
            </a:r>
            <a:r>
              <a:rPr lang="en-US" altLang="ko-KR" sz="1600" b="0" smtClean="0">
                <a:sym typeface="Wingdings" pitchFamily="2" charset="2"/>
              </a:rPr>
              <a:t>SQL</a:t>
            </a:r>
            <a:r>
              <a:rPr lang="ko-KR" altLang="en-US" sz="1600" b="0" smtClean="0">
                <a:sym typeface="Wingdings" pitchFamily="2" charset="2"/>
              </a:rPr>
              <a:t>문을 </a:t>
            </a:r>
            <a:r>
              <a:rPr lang="en-US" altLang="ko-KR" sz="1600" b="0" err="1" smtClean="0">
                <a:sym typeface="Wingdings" pitchFamily="2" charset="2"/>
              </a:rPr>
              <a:t>Ctrl+V</a:t>
            </a:r>
            <a:r>
              <a:rPr lang="ko-KR" altLang="en-US" sz="1600" b="0" smtClean="0">
                <a:sym typeface="Wingdings" pitchFamily="2" charset="2"/>
              </a:rPr>
              <a:t>로</a:t>
            </a:r>
            <a:r>
              <a:rPr lang="en-US" altLang="ko-KR" sz="1600" b="0" smtClean="0">
                <a:sym typeface="Wingdings" pitchFamily="2" charset="2"/>
              </a:rPr>
              <a:t> </a:t>
            </a:r>
            <a:r>
              <a:rPr lang="ko-KR" altLang="en-US" sz="1600" b="0" smtClean="0">
                <a:sym typeface="Wingdings" pitchFamily="2" charset="2"/>
              </a:rPr>
              <a:t>가져온다</a:t>
            </a:r>
            <a:r>
              <a:rPr lang="en-US" altLang="ko-KR" sz="1600" b="0" smtClean="0">
                <a:sym typeface="Wingdings" pitchFamily="2" charset="2"/>
              </a:rPr>
              <a:t>.</a:t>
            </a:r>
            <a:endParaRPr lang="ko-KR" altLang="en-US" sz="1600" b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68" y="2500306"/>
            <a:ext cx="5798907" cy="3452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0179" y="5262056"/>
            <a:ext cx="6358371" cy="113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위로 굽은 화살표 5"/>
          <p:cNvSpPr/>
          <p:nvPr/>
        </p:nvSpPr>
        <p:spPr bwMode="auto">
          <a:xfrm flipV="1">
            <a:off x="4988179" y="3071810"/>
            <a:ext cx="607763" cy="2428878"/>
          </a:xfrm>
          <a:prstGeom prst="bentUpArrow">
            <a:avLst>
              <a:gd name="adj1" fmla="val 20000"/>
              <a:gd name="adj2" fmla="val 25000"/>
              <a:gd name="adj3" fmla="val 25000"/>
            </a:avLst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185738" indent="-185738" algn="ctr" eaLnBrk="0" latinLnBrk="0" hangingPunct="0">
              <a:buFont typeface="Wingdings" pitchFamily="2" charset="2"/>
              <a:buNone/>
              <a:defRPr/>
            </a:pPr>
            <a:endParaRPr lang="ko-KR" altLang="en-US">
              <a:latin typeface="Arial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6043276" y="2720057"/>
            <a:ext cx="36246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latinLnBrk="0" hangingPunct="0">
              <a:buFont typeface="Wingdings" pitchFamily="2" charset="2"/>
              <a:buNone/>
            </a:pPr>
            <a:r>
              <a:rPr lang="ko-KR" altLang="en-US" sz="1400">
                <a:solidFill>
                  <a:srgbClr val="3333CC"/>
                </a:solidFill>
              </a:rPr>
              <a:t>단축키 </a:t>
            </a:r>
            <a:r>
              <a:rPr lang="en-US" altLang="ko-KR" sz="1400" err="1">
                <a:solidFill>
                  <a:srgbClr val="3333CC"/>
                </a:solidFill>
              </a:rPr>
              <a:t>Ctrl+Shift+C</a:t>
            </a:r>
            <a:r>
              <a:rPr lang="en-US" altLang="ko-KR" sz="1400">
                <a:solidFill>
                  <a:srgbClr val="3333CC"/>
                </a:solidFill>
              </a:rPr>
              <a:t> </a:t>
            </a:r>
            <a:r>
              <a:rPr lang="ko-KR" altLang="en-US" sz="1400">
                <a:solidFill>
                  <a:srgbClr val="3333CC"/>
                </a:solidFill>
              </a:rPr>
              <a:t>를 사용한 후 새로운 탭을 </a:t>
            </a:r>
            <a:r>
              <a:rPr lang="ko-KR" altLang="en-US" sz="1400" smtClean="0">
                <a:solidFill>
                  <a:srgbClr val="3333CC"/>
                </a:solidFill>
              </a:rPr>
              <a:t>열어 </a:t>
            </a:r>
            <a:r>
              <a:rPr lang="en-US" altLang="ko-KR" sz="1400" smtClean="0">
                <a:solidFill>
                  <a:srgbClr val="3333CC"/>
                </a:solidFill>
              </a:rPr>
              <a:t>Clipboard</a:t>
            </a:r>
            <a:r>
              <a:rPr lang="ko-KR" altLang="en-US" sz="1400">
                <a:solidFill>
                  <a:srgbClr val="3333CC"/>
                </a:solidFill>
              </a:rPr>
              <a:t>에 변환된 언어를 </a:t>
            </a:r>
            <a:r>
              <a:rPr lang="en-US" altLang="ko-KR" sz="1400" err="1">
                <a:solidFill>
                  <a:srgbClr val="3333CC"/>
                </a:solidFill>
              </a:rPr>
              <a:t>Ctrl+V</a:t>
            </a:r>
            <a:r>
              <a:rPr lang="ko-KR" altLang="en-US" sz="1400">
                <a:solidFill>
                  <a:srgbClr val="3333CC"/>
                </a:solidFill>
              </a:rPr>
              <a:t>로 </a:t>
            </a:r>
            <a:r>
              <a:rPr lang="ko-KR" altLang="en-US" sz="1400" smtClean="0">
                <a:solidFill>
                  <a:srgbClr val="3333CC"/>
                </a:solidFill>
              </a:rPr>
              <a:t>붙여 넣는다</a:t>
            </a:r>
            <a:r>
              <a:rPr lang="en-US" altLang="ko-KR" sz="1400">
                <a:solidFill>
                  <a:srgbClr val="3333CC"/>
                </a:solidFill>
              </a:rPr>
              <a:t>.</a:t>
            </a:r>
            <a:endParaRPr lang="ko-KR" altLang="en-US" sz="140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탭 이동 하기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Action </a:t>
            </a:r>
            <a:r>
              <a:rPr lang="ko-KR" altLang="en-US" sz="1600" b="0" smtClean="0"/>
              <a:t>메뉴의 </a:t>
            </a:r>
            <a:r>
              <a:rPr lang="en-US" altLang="ko-KR" sz="1600" b="0" smtClean="0"/>
              <a:t>Go to Next Tab </a:t>
            </a:r>
            <a:r>
              <a:rPr lang="ko-KR" altLang="en-US" sz="1600" b="0" smtClean="0"/>
              <a:t>또는  </a:t>
            </a:r>
            <a:r>
              <a:rPr lang="en-US" altLang="ko-KR" sz="1600" b="0" smtClean="0"/>
              <a:t>Go to Previous Tab </a:t>
            </a:r>
            <a:r>
              <a:rPr lang="ko-KR" altLang="en-US" sz="1600" b="0" smtClean="0"/>
              <a:t>메뉴로 탭을 이동할 수 있다</a:t>
            </a:r>
            <a:r>
              <a:rPr lang="en-US" altLang="ko-KR" sz="1600" b="0" smtClean="0"/>
              <a:t>.</a:t>
            </a:r>
            <a:br>
              <a:rPr lang="en-US" altLang="ko-KR" sz="1600" b="0" smtClean="0"/>
            </a:br>
            <a:r>
              <a:rPr lang="en-US" altLang="ko-KR" sz="1600" b="0" smtClean="0"/>
              <a:t>   (</a:t>
            </a:r>
            <a:r>
              <a:rPr lang="ko-KR" altLang="en-US" sz="1600" b="0" smtClean="0"/>
              <a:t>단축키 </a:t>
            </a:r>
            <a:r>
              <a:rPr lang="en-US" altLang="ko-KR" sz="1600" b="0" smtClean="0"/>
              <a:t>F6 </a:t>
            </a:r>
            <a:r>
              <a:rPr lang="ko-KR" altLang="en-US" sz="1600" b="0" smtClean="0"/>
              <a:t>또는 </a:t>
            </a:r>
            <a:r>
              <a:rPr lang="en-US" altLang="ko-KR" sz="1600" b="0" smtClean="0"/>
              <a:t>Shift+F6 </a:t>
            </a:r>
            <a:r>
              <a:rPr lang="ko-KR" altLang="en-US" sz="1600" b="0" smtClean="0"/>
              <a:t>으로 편리하게 사용할 수 있다</a:t>
            </a:r>
            <a:r>
              <a:rPr lang="en-US" altLang="ko-KR" sz="1600" b="0" smtClean="0"/>
              <a:t>.)</a:t>
            </a:r>
            <a:endParaRPr lang="ko-KR" altLang="en-US" sz="1600" b="0" smtClean="0"/>
          </a:p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2" y="2143116"/>
            <a:ext cx="6976768" cy="375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아래로 구부러진 화살표 8"/>
          <p:cNvSpPr/>
          <p:nvPr/>
        </p:nvSpPr>
        <p:spPr bwMode="auto">
          <a:xfrm>
            <a:off x="1738290" y="3929066"/>
            <a:ext cx="857256" cy="357190"/>
          </a:xfrm>
          <a:prstGeom prst="curvedDownArrow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4042" y="3571876"/>
            <a:ext cx="11400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smtClean="0">
                <a:solidFill>
                  <a:srgbClr val="FF0000"/>
                </a:solidFill>
              </a:rPr>
              <a:t>단축키 </a:t>
            </a:r>
            <a:r>
              <a:rPr lang="en-US" altLang="ko-KR" sz="1700" smtClean="0">
                <a:solidFill>
                  <a:srgbClr val="FF0000"/>
                </a:solidFill>
              </a:rPr>
              <a:t>F6</a:t>
            </a:r>
            <a:endParaRPr lang="ko-KR" altLang="en-US" sz="17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Work Space </a:t>
            </a:r>
            <a:r>
              <a:rPr lang="ko-KR" altLang="en-US" smtClean="0"/>
              <a:t>이용</a:t>
            </a:r>
            <a:endParaRPr lang="en-US" altLang="ko-KR" smtClean="0"/>
          </a:p>
          <a:p>
            <a:pPr lvl="1"/>
            <a:r>
              <a:rPr lang="ko-KR" altLang="en-US" sz="1600" b="0" smtClean="0"/>
              <a:t>모든 탭에 들어있는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문장을 하나의 </a:t>
            </a:r>
            <a:r>
              <a:rPr lang="en-US" altLang="ko-KR" sz="1600" b="0" smtClean="0"/>
              <a:t>Workspace </a:t>
            </a:r>
            <a:r>
              <a:rPr lang="ko-KR" altLang="en-US" sz="1600" b="0" smtClean="0"/>
              <a:t>파일로 관리한다</a:t>
            </a:r>
            <a:r>
              <a:rPr lang="en-US" altLang="ko-KR" sz="1600" b="0" smtClean="0"/>
              <a:t>.</a:t>
            </a:r>
          </a:p>
          <a:p>
            <a:pPr lvl="1">
              <a:buNone/>
            </a:pPr>
            <a:r>
              <a:rPr lang="en-US" altLang="ko-KR" sz="1500" smtClean="0"/>
              <a:t/>
            </a:r>
            <a:br>
              <a:rPr lang="en-US" altLang="ko-KR" sz="1500" smtClean="0"/>
            </a:br>
            <a:endParaRPr lang="ko-KR" altLang="en-US" sz="150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58" y="2357430"/>
            <a:ext cx="6000792" cy="3586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1364" y="2571744"/>
            <a:ext cx="6086488" cy="363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952472" y="4643446"/>
            <a:ext cx="19529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smtClean="0">
                <a:solidFill>
                  <a:srgbClr val="0000FF"/>
                </a:solidFill>
              </a:rPr>
              <a:t>&lt;Copy to New Tab&gt;</a:t>
            </a:r>
            <a:endParaRPr lang="ko-KR" altLang="en-US" sz="150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3000" y="4786322"/>
            <a:ext cx="247991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smtClean="0">
                <a:solidFill>
                  <a:srgbClr val="0000FF"/>
                </a:solidFill>
              </a:rPr>
              <a:t>&lt;Workspace Open/Save&gt;</a:t>
            </a:r>
            <a:endParaRPr lang="ko-KR" altLang="en-US" sz="15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Local PC</a:t>
            </a:r>
            <a:r>
              <a:rPr lang="ko-KR" altLang="en-US" smtClean="0"/>
              <a:t>에 </a:t>
            </a:r>
            <a:r>
              <a:rPr lang="en-US" altLang="ko-KR" smtClean="0"/>
              <a:t>Cache</a:t>
            </a:r>
            <a:r>
              <a:rPr lang="ko-KR" altLang="en-US" smtClean="0"/>
              <a:t>된 </a:t>
            </a:r>
            <a:r>
              <a:rPr lang="en-US" altLang="ko-KR" smtClean="0"/>
              <a:t>SQL </a:t>
            </a:r>
            <a:r>
              <a:rPr lang="ko-KR" altLang="en-US" smtClean="0"/>
              <a:t>불러오기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F8 </a:t>
            </a:r>
            <a:r>
              <a:rPr lang="ko-KR" altLang="en-US" sz="1600" b="0" smtClean="0"/>
              <a:t>키를 통하여 기존에 성공한 적이 있는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문장들의 리스트를 가져온다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문장을 더블클릭 하거나 </a:t>
            </a:r>
            <a:r>
              <a:rPr lang="en-US" altLang="ko-KR" sz="1600" b="0" smtClean="0"/>
              <a:t>INSERT </a:t>
            </a:r>
            <a:r>
              <a:rPr lang="ko-KR" altLang="en-US" sz="1600" b="0" smtClean="0"/>
              <a:t>버튼을 통하여 </a:t>
            </a:r>
            <a:r>
              <a:rPr lang="en-US" altLang="ko-KR" sz="1600" b="0" smtClean="0"/>
              <a:t>SQL EDITOR</a:t>
            </a:r>
            <a:r>
              <a:rPr lang="ko-KR" altLang="en-US" sz="1600" b="0" smtClean="0"/>
              <a:t>창에 붙여 넣기 가능하다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이전 버전과 다르게</a:t>
            </a:r>
            <a:r>
              <a:rPr lang="en-US" altLang="ko-KR" sz="1600" b="0" smtClean="0"/>
              <a:t> SQL</a:t>
            </a:r>
            <a:r>
              <a:rPr lang="ko-KR" altLang="en-US" sz="1600" b="0" smtClean="0"/>
              <a:t>문 실행시간과 실행 </a:t>
            </a:r>
            <a:r>
              <a:rPr lang="en-US" altLang="ko-KR" sz="1600" b="0" smtClean="0"/>
              <a:t>DB </a:t>
            </a:r>
            <a:r>
              <a:rPr lang="ko-KR" altLang="en-US" sz="1600" b="0" smtClean="0"/>
              <a:t>정보를 제공하며 </a:t>
            </a:r>
            <a:r>
              <a:rPr lang="en-US" altLang="ko-KR" sz="1600" b="0" smtClean="0"/>
              <a:t>SQL</a:t>
            </a:r>
            <a:r>
              <a:rPr lang="ko-KR" altLang="en-US" sz="1600" b="0" smtClean="0"/>
              <a:t>문이 바인드 변수를</a:t>
            </a:r>
            <a:endParaRPr lang="en-US" altLang="ko-KR" sz="1600" b="0" smtClean="0"/>
          </a:p>
          <a:p>
            <a:pPr marL="482600" lvl="1" indent="-28575">
              <a:buNone/>
            </a:pPr>
            <a:r>
              <a:rPr lang="en-US" altLang="ko-KR" sz="1600" b="0" smtClean="0"/>
              <a:t>    </a:t>
            </a:r>
            <a:r>
              <a:rPr lang="ko-KR" altLang="en-US" sz="1600" b="0" smtClean="0"/>
              <a:t>포함한 경우에는 바인드 변수 값을 자동으로 바인드 변수 창에 입력해 준다</a:t>
            </a:r>
            <a:r>
              <a:rPr lang="en-US" altLang="ko-KR" sz="1600" b="0" smtClean="0"/>
              <a:t>.</a:t>
            </a:r>
            <a:endParaRPr lang="ko-KR" altLang="en-US" sz="1600" b="0" smtClean="0"/>
          </a:p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661" y="2643182"/>
            <a:ext cx="5357819" cy="357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Named Script </a:t>
            </a:r>
            <a:r>
              <a:rPr lang="ko-KR" altLang="en-US" smtClean="0"/>
              <a:t>불러오기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Named Script </a:t>
            </a:r>
            <a:r>
              <a:rPr lang="ko-KR" altLang="en-US" sz="1600" b="0" smtClean="0"/>
              <a:t>는 단축키 </a:t>
            </a:r>
            <a:r>
              <a:rPr lang="en-US" altLang="ko-KR" sz="1600" b="0" smtClean="0"/>
              <a:t>CTRL+R </a:t>
            </a:r>
            <a:r>
              <a:rPr lang="ko-KR" altLang="en-US" sz="1600" b="0" smtClean="0"/>
              <a:t>을 통하여 불러올 수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폴더를 추가할 수 도 있고 폴더 간에 </a:t>
            </a:r>
            <a:r>
              <a:rPr lang="en-US" altLang="ko-KR" sz="1600" b="0" smtClean="0"/>
              <a:t>drag &amp; drop</a:t>
            </a:r>
            <a:r>
              <a:rPr lang="ko-KR" altLang="en-US" sz="1600" b="0" smtClean="0"/>
              <a:t>을 통해 스크립트 파일을 이동시킬 수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endParaRPr lang="ko-KR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281" y="2143116"/>
            <a:ext cx="869359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설치</a:t>
            </a:r>
            <a:endParaRPr lang="ko-KR" altLang="en-US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1089016"/>
          </a:xfrm>
        </p:spPr>
        <p:txBody>
          <a:bodyPr/>
          <a:lstStyle/>
          <a:p>
            <a:r>
              <a:rPr lang="ko-KR" altLang="en-US" smtClean="0"/>
              <a:t>프로그램의 설치 유형을 선택한다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표준설치 선택을 그대로 두고 </a:t>
            </a:r>
            <a:r>
              <a:rPr lang="en-US" altLang="ko-KR" smtClean="0"/>
              <a:t>[Next] </a:t>
            </a:r>
            <a:r>
              <a:rPr lang="ko-KR" altLang="en-US" smtClean="0"/>
              <a:t>버튼을 클릭한다</a:t>
            </a:r>
            <a:r>
              <a:rPr lang="en-US" altLang="ko-KR" smtClean="0"/>
              <a:t>.</a:t>
            </a:r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44" y="2285992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285992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Named Script </a:t>
            </a:r>
            <a:r>
              <a:rPr lang="ko-KR" altLang="en-US" smtClean="0"/>
              <a:t>저장하기</a:t>
            </a:r>
          </a:p>
          <a:p>
            <a:pPr marL="482600" lvl="1" indent="-28575"/>
            <a:r>
              <a:rPr lang="ko-KR" altLang="en-US" sz="1600" b="0" smtClean="0"/>
              <a:t> 자주 사용되는 </a:t>
            </a:r>
            <a:r>
              <a:rPr lang="en-US" altLang="ko-KR" sz="1600" b="0" smtClean="0"/>
              <a:t>SQL </a:t>
            </a:r>
            <a:r>
              <a:rPr lang="ko-KR" altLang="en-US" sz="1600" b="0" smtClean="0"/>
              <a:t>문장은 단축키 </a:t>
            </a:r>
            <a:r>
              <a:rPr lang="en-US" altLang="ko-KR" sz="1600" b="0" smtClean="0"/>
              <a:t>ALT+R</a:t>
            </a:r>
            <a:r>
              <a:rPr lang="ko-KR" altLang="en-US" sz="1600" b="0" smtClean="0"/>
              <a:t>을 통해 </a:t>
            </a:r>
            <a:r>
              <a:rPr lang="en-US" altLang="ko-KR" sz="1600" b="0" smtClean="0"/>
              <a:t>Named Script</a:t>
            </a:r>
            <a:r>
              <a:rPr lang="ko-KR" altLang="en-US" sz="1600" b="0" smtClean="0"/>
              <a:t>로서 저장할 수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Named Script</a:t>
            </a:r>
            <a:r>
              <a:rPr lang="ko-KR" altLang="en-US" sz="1600" b="0" smtClean="0"/>
              <a:t>를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저장할 폴더를 변경될 수 있다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472" y="2071678"/>
            <a:ext cx="7858180" cy="4380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결과를 여러 가지 포맷으로 저장하기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Grid</a:t>
            </a:r>
            <a:r>
              <a:rPr lang="ko-KR" altLang="en-US" sz="1600" b="0" smtClean="0"/>
              <a:t>에서 마우스 오른쪽 버튼 메뉴를 사용하여 쿼리 결과를 파일로 저장할 수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주의 사항 </a:t>
            </a:r>
            <a:r>
              <a:rPr lang="en-US" altLang="ko-KR" sz="1600" b="0" smtClean="0"/>
              <a:t>: </a:t>
            </a:r>
            <a:r>
              <a:rPr lang="ko-KR" altLang="en-US" sz="1600" b="0" smtClean="0"/>
              <a:t>쿼리 결과를 일부만 </a:t>
            </a:r>
            <a:r>
              <a:rPr lang="en-US" altLang="ko-KR" sz="1600" b="0" smtClean="0"/>
              <a:t>fetch </a:t>
            </a:r>
            <a:r>
              <a:rPr lang="ko-KR" altLang="en-US" sz="1600" b="0" smtClean="0"/>
              <a:t>한 상태에서 저장하면 </a:t>
            </a:r>
            <a:r>
              <a:rPr lang="en-US" altLang="ko-KR" sz="1600" b="0" smtClean="0"/>
              <a:t>fetch </a:t>
            </a:r>
            <a:r>
              <a:rPr lang="ko-KR" altLang="en-US" sz="1600" b="0" smtClean="0"/>
              <a:t>하지 않은 데이터는 파일에 저장되지 않는다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6786" y="2428868"/>
            <a:ext cx="6541882" cy="399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타원 4"/>
          <p:cNvSpPr/>
          <p:nvPr/>
        </p:nvSpPr>
        <p:spPr bwMode="auto">
          <a:xfrm>
            <a:off x="7167578" y="5857892"/>
            <a:ext cx="642942" cy="35719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ko-KR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새굴림" pitchFamily="18" charset="-127"/>
            </a:endParaRPr>
          </a:p>
        </p:txBody>
      </p:sp>
      <p:sp>
        <p:nvSpPr>
          <p:cNvPr id="6" name="타원형 설명선 5"/>
          <p:cNvSpPr/>
          <p:nvPr/>
        </p:nvSpPr>
        <p:spPr bwMode="auto">
          <a:xfrm>
            <a:off x="7453330" y="5000636"/>
            <a:ext cx="1214446" cy="785818"/>
          </a:xfrm>
          <a:prstGeom prst="wedgeEllipseCallou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5738" marR="0" indent="-1857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r>
              <a:rPr kumimoji="0" lang="ko-KR" alt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새굴림" pitchFamily="18" charset="-127"/>
              </a:rPr>
              <a:t>부분 </a:t>
            </a:r>
            <a:r>
              <a:rPr kumimoji="0" lang="en-US" altLang="ko-KR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새굴림" pitchFamily="18" charset="-127"/>
              </a:rPr>
              <a:t>fetch </a:t>
            </a:r>
            <a:r>
              <a:rPr kumimoji="0" lang="ko-KR" alt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새굴림" pitchFamily="18" charset="-127"/>
              </a:rPr>
              <a:t>상태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쿼리 결과 저장 시 주의사항</a:t>
            </a:r>
          </a:p>
          <a:p>
            <a:pPr marL="482600" lvl="1" indent="-28575"/>
            <a:r>
              <a:rPr lang="ko-KR" altLang="en-US" sz="1600" b="0" smtClean="0"/>
              <a:t> 파일로 저장하는 것은 쿼리 결과가 아닌 </a:t>
            </a:r>
            <a:r>
              <a:rPr lang="ko-KR" altLang="en-US" sz="1600" b="0" err="1" smtClean="0"/>
              <a:t>그리드에</a:t>
            </a:r>
            <a:r>
              <a:rPr lang="ko-KR" altLang="en-US" sz="1600" b="0" smtClean="0"/>
              <a:t> 있는 내용임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따라서 쿼리 결과를 모두 </a:t>
            </a:r>
            <a:r>
              <a:rPr lang="ko-KR" altLang="en-US" sz="1600" b="0" err="1" smtClean="0"/>
              <a:t>그리드에</a:t>
            </a:r>
            <a:r>
              <a:rPr lang="ko-KR" altLang="en-US" sz="1600" b="0" smtClean="0"/>
              <a:t> 가져오려면 </a:t>
            </a:r>
            <a:r>
              <a:rPr lang="en-US" altLang="ko-KR" sz="1600" b="0" smtClean="0"/>
              <a:t>Ctrl + </a:t>
            </a:r>
            <a:r>
              <a:rPr lang="en-US" altLang="ko-KR" sz="1600" b="0" err="1" smtClean="0"/>
              <a:t>PageDown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키를 사용하여 </a:t>
            </a:r>
            <a:r>
              <a:rPr lang="en-US" altLang="ko-KR" sz="1600" b="0" smtClean="0"/>
              <a:t>Fetch All </a:t>
            </a:r>
          </a:p>
          <a:p>
            <a:pPr marL="482600" lvl="1" indent="-28575">
              <a:buNone/>
            </a:pPr>
            <a:r>
              <a:rPr lang="en-US" altLang="ko-KR" sz="1600" b="0" smtClean="0"/>
              <a:t>   Rows</a:t>
            </a:r>
            <a:r>
              <a:rPr lang="ko-KR" altLang="en-US" sz="1600" b="0" smtClean="0"/>
              <a:t>를 먼저 해야 함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예상되는 쿼리 결과가 </a:t>
            </a:r>
            <a:r>
              <a:rPr lang="en-US" altLang="ko-KR" sz="1600" b="0" smtClean="0"/>
              <a:t>10</a:t>
            </a:r>
            <a:r>
              <a:rPr lang="ko-KR" altLang="en-US" sz="1600" b="0" smtClean="0"/>
              <a:t>만 건을 넘어간다면 </a:t>
            </a:r>
            <a:r>
              <a:rPr lang="en-US" altLang="ko-KR" sz="1600" b="0" smtClean="0"/>
              <a:t>SQL Tool </a:t>
            </a:r>
            <a:r>
              <a:rPr lang="ko-KR" altLang="en-US" sz="1600" b="0" smtClean="0"/>
              <a:t>이 아닌 </a:t>
            </a:r>
            <a:r>
              <a:rPr lang="en-US" altLang="ko-KR" sz="1600" b="0" smtClean="0"/>
              <a:t>Unload Tool</a:t>
            </a:r>
            <a:r>
              <a:rPr lang="ko-KR" altLang="en-US" sz="1600" b="0" smtClean="0"/>
              <a:t> 사용해야 함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678" y="2643182"/>
            <a:ext cx="2571768" cy="3780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err="1" smtClean="0"/>
              <a:t>컬럼</a:t>
            </a:r>
            <a:r>
              <a:rPr lang="ko-KR" altLang="en-US" smtClean="0"/>
              <a:t> 헤더를 통하여 정렬 기능 구현</a:t>
            </a:r>
          </a:p>
          <a:p>
            <a:pPr marL="482600" lvl="1" indent="-28575"/>
            <a:r>
              <a:rPr lang="ko-KR" altLang="en-US" sz="1600" b="0" smtClean="0"/>
              <a:t> 쿼리 결과의 특정 칼럼 헤더를 선택 후 마우스 오른쪽 버튼 메뉴를 통해 정렬 가능</a:t>
            </a:r>
          </a:p>
          <a:p>
            <a:pPr marL="482600" lvl="1" indent="-28575"/>
            <a:r>
              <a:rPr lang="ko-KR" altLang="en-US" sz="1600" b="0" smtClean="0"/>
              <a:t> 쿼리 결과 전체가 아닌 </a:t>
            </a:r>
            <a:r>
              <a:rPr lang="ko-KR" altLang="en-US" sz="1600" b="0" err="1" smtClean="0"/>
              <a:t>그리드</a:t>
            </a:r>
            <a:r>
              <a:rPr lang="ko-KR" altLang="en-US" sz="1600" b="0" smtClean="0"/>
              <a:t> 내의 데이터 만을 대상으로 정렬이 된다는 점에 주의해야 함</a:t>
            </a:r>
          </a:p>
          <a:p>
            <a:endParaRPr lang="ko-KR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38" y="2071678"/>
            <a:ext cx="69246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err="1" smtClean="0"/>
              <a:t>조건절</a:t>
            </a:r>
            <a:r>
              <a:rPr lang="ko-KR" altLang="en-US" smtClean="0"/>
              <a:t> 데이터 쉽게 넣기</a:t>
            </a:r>
          </a:p>
          <a:p>
            <a:pPr marL="482600" lvl="1" indent="-28575"/>
            <a:r>
              <a:rPr lang="ko-KR" altLang="en-US" sz="1600" b="0" smtClean="0"/>
              <a:t> 쿼리 결과의 특정 칼럼을 더블클릭 함으로써 </a:t>
            </a:r>
            <a:r>
              <a:rPr lang="ko-KR" altLang="en-US" sz="1600" b="0" err="1" smtClean="0"/>
              <a:t>조건절을</a:t>
            </a:r>
            <a:r>
              <a:rPr lang="ko-KR" altLang="en-US" sz="1600" b="0" smtClean="0"/>
              <a:t> 손쉽게 구성 가능</a:t>
            </a:r>
          </a:p>
          <a:p>
            <a:endParaRPr lang="ko-KR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38" y="1857364"/>
            <a:ext cx="697445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err="1" smtClean="0"/>
              <a:t>컬럼</a:t>
            </a:r>
            <a:r>
              <a:rPr lang="ko-KR" altLang="en-US" smtClean="0"/>
              <a:t> 고정 기능</a:t>
            </a:r>
          </a:p>
          <a:p>
            <a:pPr marL="482600" lvl="1" indent="-28575"/>
            <a:r>
              <a:rPr lang="ko-KR" altLang="en-US" sz="1600" b="0" smtClean="0"/>
              <a:t> 쿼리 결과의 </a:t>
            </a:r>
            <a:r>
              <a:rPr lang="ko-KR" altLang="en-US" sz="1600" b="0" err="1" smtClean="0"/>
              <a:t>컬럼</a:t>
            </a:r>
            <a:r>
              <a:rPr lang="ko-KR" altLang="en-US" sz="1600" b="0" smtClean="0"/>
              <a:t> 수가 많을 때 </a:t>
            </a:r>
            <a:r>
              <a:rPr lang="en-US" altLang="ko-KR" sz="1600" b="0" smtClean="0"/>
              <a:t>PK</a:t>
            </a:r>
            <a:r>
              <a:rPr lang="ko-KR" altLang="en-US" sz="1600" b="0" smtClean="0"/>
              <a:t>나 </a:t>
            </a:r>
            <a:r>
              <a:rPr lang="en-US" altLang="ko-KR" sz="1600" b="0" smtClean="0"/>
              <a:t>UNIQUE </a:t>
            </a:r>
            <a:r>
              <a:rPr lang="ko-KR" altLang="en-US" sz="1600" b="0" smtClean="0"/>
              <a:t>키 칼럼을 고정시켜서 사라지지 않도록 함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unfix column </a:t>
            </a:r>
            <a:r>
              <a:rPr lang="ko-KR" altLang="en-US" sz="1600" b="0" smtClean="0"/>
              <a:t>메뉴를 통하여 </a:t>
            </a:r>
            <a:r>
              <a:rPr lang="en-US" altLang="ko-KR" sz="1600" b="0" smtClean="0"/>
              <a:t>fix </a:t>
            </a:r>
            <a:r>
              <a:rPr lang="ko-KR" altLang="en-US" sz="1600" b="0" smtClean="0"/>
              <a:t>상태를 해제할 수 있음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48" y="2143116"/>
            <a:ext cx="7429552" cy="419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Row Viewer </a:t>
            </a:r>
            <a:r>
              <a:rPr lang="ko-KR" altLang="en-US" smtClean="0"/>
              <a:t>보기</a:t>
            </a:r>
            <a:endParaRPr lang="en-US" altLang="ko-KR" smtClean="0"/>
          </a:p>
          <a:p>
            <a:pPr lvl="1"/>
            <a:r>
              <a:rPr lang="ko-KR" altLang="en-US" sz="1600" b="0" smtClean="0"/>
              <a:t>출력 결과 </a:t>
            </a:r>
            <a:r>
              <a:rPr lang="en-US" altLang="ko-KR" sz="1600" b="0" smtClean="0"/>
              <a:t>Grid </a:t>
            </a:r>
            <a:r>
              <a:rPr lang="ko-KR" altLang="en-US" sz="1600" b="0" smtClean="0"/>
              <a:t>에서 데이터의 길이가 너무 길어서 여러 컬럼의 데이터들을 동시에 보기가 어려울 경우</a:t>
            </a:r>
            <a:r>
              <a:rPr lang="en-US" altLang="ko-KR" sz="1600" b="0" smtClean="0"/>
              <a:t>,    </a:t>
            </a:r>
            <a:r>
              <a:rPr lang="ko-KR" altLang="en-US" sz="1600" b="0" smtClean="0"/>
              <a:t>행 번호를 마우스로 더블 클릭하거나 오른쪽 클릭 후 </a:t>
            </a:r>
            <a:r>
              <a:rPr lang="en-US" altLang="ko-KR" sz="1600" b="0" smtClean="0"/>
              <a:t>[Row Viewer]</a:t>
            </a:r>
            <a:r>
              <a:rPr lang="ko-KR" altLang="en-US" sz="1600" b="0" smtClean="0"/>
              <a:t>를 선택하면 한 행의 데이터만 보여주는 </a:t>
            </a:r>
            <a:r>
              <a:rPr lang="en-US" altLang="ko-KR" sz="1600" b="0" smtClean="0"/>
              <a:t>Row Viewer</a:t>
            </a:r>
            <a:r>
              <a:rPr lang="ko-KR" altLang="en-US" sz="1600" b="0" smtClean="0"/>
              <a:t>를 사용할 수 있다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472" y="2261702"/>
            <a:ext cx="6286544" cy="4149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8818" y="3286124"/>
            <a:ext cx="3724284" cy="229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0720" y="1125538"/>
            <a:ext cx="9175750" cy="5040312"/>
          </a:xfrm>
        </p:spPr>
        <p:txBody>
          <a:bodyPr/>
          <a:lstStyle/>
          <a:p>
            <a:r>
              <a:rPr lang="ko-KR" altLang="en-US" err="1" smtClean="0"/>
              <a:t>컬럼</a:t>
            </a:r>
            <a:r>
              <a:rPr lang="ko-KR" altLang="en-US" smtClean="0"/>
              <a:t> 위치 변경</a:t>
            </a:r>
          </a:p>
          <a:p>
            <a:pPr marL="482600" lvl="1" indent="-28575"/>
            <a:r>
              <a:rPr lang="ko-KR" altLang="en-US" sz="1600" b="0" smtClean="0"/>
              <a:t> 칼럼 헤더를 마우스 오른쪽 버튼으로 드래그 하여 원하는 위치로 이동 가능</a:t>
            </a:r>
          </a:p>
          <a:p>
            <a:endParaRPr lang="ko-KR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786" y="2071678"/>
            <a:ext cx="6929486" cy="30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General </a:t>
            </a:r>
            <a:r>
              <a:rPr lang="ko-KR" altLang="en-US" smtClean="0"/>
              <a:t>탭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Fetch as Need, On Error, SQL Cache, SQL Cache Unit </a:t>
            </a:r>
            <a:r>
              <a:rPr lang="ko-KR" altLang="en-US" sz="1600" b="0" smtClean="0"/>
              <a:t>설정</a:t>
            </a:r>
            <a:endParaRPr lang="en-US" altLang="ko-KR" sz="1600" b="0" smtClean="0"/>
          </a:p>
          <a:p>
            <a:pPr marL="482600" lvl="1" indent="-28575"/>
            <a:r>
              <a:rPr lang="en-US" altLang="ko-KR" sz="1600" b="0" smtClean="0"/>
              <a:t> SQL Statement Delimiter : SQL </a:t>
            </a:r>
            <a:r>
              <a:rPr lang="ko-KR" altLang="en-US" sz="1600" b="0" smtClean="0"/>
              <a:t>문장 구분자 설정</a:t>
            </a:r>
            <a:endParaRPr lang="en-US" altLang="ko-KR" sz="1600" b="0" smtClean="0"/>
          </a:p>
          <a:p>
            <a:pPr marL="482600" lvl="1" indent="-28575"/>
            <a:r>
              <a:rPr lang="en-US" altLang="ko-KR" sz="1600" b="0" smtClean="0"/>
              <a:t> Sound : SQL </a:t>
            </a:r>
            <a:r>
              <a:rPr lang="ko-KR" altLang="en-US" sz="1600" b="0" smtClean="0"/>
              <a:t>문 실행이 완료되었을 경우 나는 소리 설정</a:t>
            </a:r>
            <a:endParaRPr lang="en-US" altLang="ko-KR" sz="1600" b="0" smtClean="0"/>
          </a:p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1166" y="2428868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5303858"/>
          </a:xfrm>
        </p:spPr>
        <p:txBody>
          <a:bodyPr/>
          <a:lstStyle/>
          <a:p>
            <a:r>
              <a:rPr lang="en-US" altLang="ko-KR" smtClean="0"/>
              <a:t>Text Output </a:t>
            </a:r>
            <a:r>
              <a:rPr lang="ko-KR" altLang="en-US" smtClean="0"/>
              <a:t>탭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Print SQL, Clear Output, Time Output </a:t>
            </a:r>
            <a:r>
              <a:rPr lang="ko-KR" altLang="en-US" sz="1600" b="0" smtClean="0"/>
              <a:t>설정</a:t>
            </a:r>
            <a:endParaRPr lang="en-US" altLang="ko-KR" sz="1600" b="0" smtClean="0"/>
          </a:p>
          <a:p>
            <a:pPr marL="482600" lvl="1" indent="-28575"/>
            <a:r>
              <a:rPr lang="en-US" altLang="ko-KR" sz="1600" b="0" smtClean="0"/>
              <a:t> Display Limit : </a:t>
            </a:r>
            <a:r>
              <a:rPr lang="ko-KR" altLang="en-US" sz="1600" b="0" smtClean="0"/>
              <a:t>마지막 몇 라인을 보여줄 것인지 지정하는 옵션</a:t>
            </a:r>
            <a:endParaRPr lang="en-US" altLang="ko-KR" sz="1600" b="0" smtClean="0"/>
          </a:p>
          <a:p>
            <a:pPr marL="482600" lvl="1" indent="-28575"/>
            <a:r>
              <a:rPr lang="en-US" altLang="ko-KR" sz="1600" b="0" smtClean="0"/>
              <a:t> Max NUMBER Width : </a:t>
            </a:r>
            <a:r>
              <a:rPr lang="ko-KR" altLang="en-US" sz="1600" b="0" smtClean="0"/>
              <a:t>여기에 지정된 자리보다 큰 숫자의 경우 지수 표현으로 출력됨</a:t>
            </a:r>
            <a:endParaRPr lang="en-US" altLang="ko-KR" sz="1600" b="0" smtClean="0"/>
          </a:p>
          <a:p>
            <a:pPr marL="482600" lvl="1" indent="-28575">
              <a:buNone/>
            </a:pPr>
            <a:r>
              <a:rPr lang="en-US" altLang="ko-KR" sz="1600" b="0" smtClean="0"/>
              <a:t>                      </a:t>
            </a:r>
            <a:r>
              <a:rPr lang="ko-KR" altLang="en-US" sz="1600" b="0" smtClean="0"/>
              <a:t>지수 표현이 싫다면 더 큰 수를 지정</a:t>
            </a:r>
            <a:endParaRPr lang="en-US" altLang="ko-KR" sz="1600" b="0" smtClean="0"/>
          </a:p>
          <a:p>
            <a:endParaRPr lang="ko-KR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6918" y="2643182"/>
            <a:ext cx="5191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092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설치</a:t>
            </a:r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1089016"/>
          </a:xfrm>
        </p:spPr>
        <p:txBody>
          <a:bodyPr/>
          <a:lstStyle/>
          <a:p>
            <a:r>
              <a:rPr lang="ko-KR" altLang="en-US" smtClean="0"/>
              <a:t>업그레이드의 주기와 옵션에 관한 설정을 한다</a:t>
            </a:r>
            <a:r>
              <a:rPr lang="en-US" altLang="ko-KR" smtClean="0"/>
              <a:t>. </a:t>
            </a:r>
          </a:p>
          <a:p>
            <a:r>
              <a:rPr lang="ko-KR" altLang="en-US" smtClean="0"/>
              <a:t>오렌지 설치 완료 후에 오렌지 옵션에서도 업그레이드 주기와 정책을 변경할 수 있다</a:t>
            </a:r>
            <a:r>
              <a:rPr lang="en-US" altLang="ko-KR" smtClean="0"/>
              <a:t>.</a:t>
            </a:r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4174" y="2214554"/>
            <a:ext cx="4157663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7371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SQL Tool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/>
              <a:t>Explain Plan </a:t>
            </a:r>
            <a:r>
              <a:rPr lang="ko-KR" altLang="en-US" smtClean="0"/>
              <a:t>탭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Classic Tree, Extended Tree List, Text Output, Print SQL </a:t>
            </a:r>
            <a:r>
              <a:rPr lang="ko-KR" altLang="en-US" sz="1600" b="0" smtClean="0"/>
              <a:t>설정</a:t>
            </a:r>
            <a:endParaRPr lang="en-US" altLang="ko-KR" sz="1600" b="0" smtClean="0"/>
          </a:p>
          <a:p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794" y="2071678"/>
            <a:ext cx="5191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24174" y="1714488"/>
            <a:ext cx="59827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Orange</a:t>
            </a:r>
            <a:r>
              <a:rPr lang="ko-KR" altLang="en-US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공용 옵션 설정</a:t>
            </a:r>
            <a:r>
              <a:rPr lang="en-US" altLang="ko-KR" sz="4000" smtClean="0">
                <a:solidFill>
                  <a:srgbClr val="339933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2</a:t>
            </a:r>
            <a:endParaRPr lang="ko-KR" altLang="en-US" sz="4000" b="1">
              <a:solidFill>
                <a:srgbClr val="339933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Data</a:t>
            </a:r>
          </a:p>
          <a:p>
            <a:pPr lvl="1"/>
            <a:r>
              <a:rPr lang="ko-KR" altLang="en-US" sz="1600" smtClean="0">
                <a:latin typeface="굴림" pitchFamily="50" charset="-127"/>
              </a:rPr>
              <a:t>데이터에 따라 쿼리 결과 창에 표시할 방식을 선택할 수 있다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Date/Time : </a:t>
            </a:r>
            <a:r>
              <a:rPr lang="ko-KR" altLang="en-US" sz="1600" smtClean="0">
                <a:latin typeface="굴림" pitchFamily="50" charset="-127"/>
              </a:rPr>
              <a:t>날짜와 시간 표현 방식을 다양하게 제공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Don’t show time value : </a:t>
            </a:r>
            <a:r>
              <a:rPr lang="ko-KR" altLang="en-US" sz="1600" smtClean="0">
                <a:latin typeface="굴림" pitchFamily="50" charset="-127"/>
              </a:rPr>
              <a:t>날짜 타입 칼럼에 대해 시간을 보여주지 않도록 하는 옵션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NULL Column : </a:t>
            </a:r>
            <a:r>
              <a:rPr lang="ko-KR" altLang="en-US" sz="1600" smtClean="0">
                <a:latin typeface="굴림" pitchFamily="50" charset="-127"/>
              </a:rPr>
              <a:t>데이터가 널인 경우 대체 문자열 제공 기능</a:t>
            </a:r>
            <a:endParaRPr lang="en-US" altLang="ko-KR" sz="1600" smtClean="0">
              <a:latin typeface="굴림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4042" y="2714620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굴림" pitchFamily="50" charset="-127"/>
              </a:rPr>
              <a:t>Editor</a:t>
            </a:r>
          </a:p>
          <a:p>
            <a:pPr lvl="1"/>
            <a:r>
              <a:rPr lang="en-US" altLang="ko-KR" sz="1600" dirty="0" smtClean="0">
                <a:latin typeface="굴림" pitchFamily="50" charset="-127"/>
              </a:rPr>
              <a:t>Font : </a:t>
            </a:r>
            <a:r>
              <a:rPr lang="ko-KR" altLang="en-US" sz="1600" dirty="0" err="1" smtClean="0">
                <a:latin typeface="굴림" pitchFamily="50" charset="-127"/>
              </a:rPr>
              <a:t>폰트과</a:t>
            </a:r>
            <a:r>
              <a:rPr lang="ko-KR" altLang="en-US" sz="1600" dirty="0" smtClean="0">
                <a:latin typeface="굴림" pitchFamily="50" charset="-127"/>
              </a:rPr>
              <a:t> 글자 크기를 변경 가능</a:t>
            </a:r>
            <a:r>
              <a:rPr lang="en-US" altLang="ko-KR" sz="1600" dirty="0" smtClean="0">
                <a:latin typeface="굴림" pitchFamily="50" charset="-127"/>
              </a:rPr>
              <a:t>. </a:t>
            </a:r>
            <a:r>
              <a:rPr lang="ko-KR" altLang="en-US" sz="1600" dirty="0" smtClean="0">
                <a:latin typeface="굴림" pitchFamily="50" charset="-127"/>
              </a:rPr>
              <a:t>기본 폰트인 </a:t>
            </a:r>
            <a:r>
              <a:rPr lang="en-US" altLang="ko-KR" sz="1600" dirty="0" err="1" smtClean="0">
                <a:latin typeface="굴림" pitchFamily="50" charset="-127"/>
              </a:rPr>
              <a:t>FixedSys</a:t>
            </a:r>
            <a:r>
              <a:rPr lang="en-US" altLang="ko-KR" sz="1600" dirty="0" smtClean="0">
                <a:latin typeface="굴림" pitchFamily="50" charset="-127"/>
              </a:rPr>
              <a:t> </a:t>
            </a:r>
            <a:r>
              <a:rPr lang="en-US" altLang="ko-KR" sz="1600" dirty="0" smtClean="0">
                <a:latin typeface="굴림" pitchFamily="50" charset="-127"/>
              </a:rPr>
              <a:t>(</a:t>
            </a:r>
            <a:r>
              <a:rPr lang="ko-KR" altLang="en-US" sz="1600" dirty="0" smtClean="0">
                <a:latin typeface="굴림" pitchFamily="50" charset="-127"/>
              </a:rPr>
              <a:t>유니코드 지원하지 않음</a:t>
            </a:r>
            <a:r>
              <a:rPr lang="en-US" altLang="ko-KR" sz="1600" dirty="0" smtClean="0">
                <a:latin typeface="굴림" pitchFamily="50" charset="-127"/>
              </a:rPr>
              <a:t>)</a:t>
            </a:r>
            <a:r>
              <a:rPr lang="ko-KR" altLang="en-US" sz="1600" dirty="0" smtClean="0">
                <a:latin typeface="굴림" pitchFamily="50" charset="-127"/>
              </a:rPr>
              <a:t>의 </a:t>
            </a:r>
            <a:r>
              <a:rPr lang="ko-KR" altLang="en-US" sz="1600" dirty="0" smtClean="0">
                <a:latin typeface="굴림" pitchFamily="50" charset="-127"/>
              </a:rPr>
              <a:t>변종 폰트가 윈도우 폴더 아래 폰트 폴더안에 있어서 한글이 깨지는 경우에는 다른 폰트 사용을 권장함</a:t>
            </a:r>
            <a:r>
              <a:rPr lang="en-US" altLang="ko-KR" sz="1600" dirty="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dirty="0" smtClean="0">
                <a:latin typeface="굴림" pitchFamily="50" charset="-127"/>
              </a:rPr>
              <a:t>Enable Source Folding : </a:t>
            </a:r>
            <a:r>
              <a:rPr lang="ko-KR" altLang="en-US" sz="1600" dirty="0" smtClean="0">
                <a:latin typeface="굴림" pitchFamily="50" charset="-127"/>
              </a:rPr>
              <a:t>소스 </a:t>
            </a:r>
            <a:r>
              <a:rPr lang="ko-KR" altLang="en-US" sz="1600" dirty="0" err="1" smtClean="0">
                <a:latin typeface="굴림" pitchFamily="50" charset="-127"/>
              </a:rPr>
              <a:t>폴딩</a:t>
            </a:r>
            <a:r>
              <a:rPr lang="ko-KR" altLang="en-US" sz="1600" dirty="0" smtClean="0">
                <a:latin typeface="굴림" pitchFamily="50" charset="-127"/>
              </a:rPr>
              <a:t> 기능 제공</a:t>
            </a:r>
            <a:r>
              <a:rPr lang="en-US" altLang="ko-KR" sz="1600" dirty="0" smtClean="0">
                <a:latin typeface="굴림" pitchFamily="50" charset="-127"/>
              </a:rPr>
              <a:t>.  File Open </a:t>
            </a:r>
            <a:r>
              <a:rPr lang="ko-KR" altLang="en-US" sz="1600" dirty="0" smtClean="0">
                <a:latin typeface="굴림" pitchFamily="50" charset="-127"/>
              </a:rPr>
              <a:t>혹은 에디터에 </a:t>
            </a:r>
            <a:r>
              <a:rPr lang="ko-KR" altLang="en-US" sz="1600" dirty="0" err="1" smtClean="0">
                <a:latin typeface="굴림" pitchFamily="50" charset="-127"/>
              </a:rPr>
              <a:t>붙여넣기</a:t>
            </a:r>
            <a:r>
              <a:rPr lang="ko-KR" altLang="en-US" sz="1600" dirty="0" smtClean="0">
                <a:latin typeface="굴림" pitchFamily="50" charset="-127"/>
              </a:rPr>
              <a:t> 속도를 빠르게 하기 위해서 이 기능을 해제할 수 있음</a:t>
            </a:r>
            <a:endParaRPr lang="en-US" altLang="ko-KR" sz="1600" dirty="0" smtClean="0">
              <a:latin typeface="굴림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794" y="2786058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General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Confirm before closing orange : </a:t>
            </a:r>
            <a:r>
              <a:rPr lang="ko-KR" altLang="en-US" sz="1600" smtClean="0">
                <a:latin typeface="굴림" pitchFamily="50" charset="-127"/>
              </a:rPr>
              <a:t>오렌지를 종료하려고 할 때 확인 창을 띄움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File Association : </a:t>
            </a:r>
            <a:r>
              <a:rPr lang="ko-KR" altLang="en-US" sz="1600" smtClean="0">
                <a:latin typeface="굴림" pitchFamily="50" charset="-127"/>
              </a:rPr>
              <a:t>탐색기에서 아래 </a:t>
            </a:r>
            <a:r>
              <a:rPr lang="ko-KR" altLang="en-US" sz="1600" err="1" smtClean="0">
                <a:latin typeface="굴림" pitchFamily="50" charset="-127"/>
              </a:rPr>
              <a:t>확장자를</a:t>
            </a:r>
            <a:r>
              <a:rPr lang="ko-KR" altLang="en-US" sz="1600" smtClean="0">
                <a:latin typeface="굴림" pitchFamily="50" charset="-127"/>
              </a:rPr>
              <a:t> 더블 </a:t>
            </a:r>
            <a:r>
              <a:rPr lang="ko-KR" altLang="en-US" sz="1600" err="1" smtClean="0">
                <a:latin typeface="굴림" pitchFamily="50" charset="-127"/>
              </a:rPr>
              <a:t>클릭시에</a:t>
            </a:r>
            <a:r>
              <a:rPr lang="ko-KR" altLang="en-US" sz="1600" smtClean="0">
                <a:latin typeface="굴림" pitchFamily="50" charset="-127"/>
              </a:rPr>
              <a:t> 오렌지 실행하도록 함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8356" y="2357430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9175750" cy="5303858"/>
          </a:xfrm>
        </p:spPr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Grid</a:t>
            </a:r>
          </a:p>
          <a:p>
            <a:pPr lvl="1"/>
            <a:r>
              <a:rPr lang="en-US" altLang="ko-KR" sz="1600" err="1" smtClean="0">
                <a:latin typeface="굴림" pitchFamily="50" charset="-127"/>
              </a:rPr>
              <a:t>DBGrid</a:t>
            </a:r>
            <a:r>
              <a:rPr lang="en-US" altLang="ko-KR" sz="1600" smtClean="0">
                <a:latin typeface="굴림" pitchFamily="50" charset="-127"/>
              </a:rPr>
              <a:t> Color : </a:t>
            </a:r>
            <a:r>
              <a:rPr lang="ko-KR" altLang="en-US" sz="1600" smtClean="0">
                <a:latin typeface="굴림" pitchFamily="50" charset="-127"/>
              </a:rPr>
              <a:t>데이터 입력</a:t>
            </a:r>
            <a:r>
              <a:rPr lang="en-US" altLang="ko-KR" sz="1600" smtClean="0">
                <a:latin typeface="굴림" pitchFamily="50" charset="-127"/>
              </a:rPr>
              <a:t>/</a:t>
            </a:r>
            <a:r>
              <a:rPr lang="ko-KR" altLang="en-US" sz="1600" smtClean="0">
                <a:latin typeface="굴림" pitchFamily="50" charset="-127"/>
              </a:rPr>
              <a:t>수정</a:t>
            </a:r>
            <a:r>
              <a:rPr lang="en-US" altLang="ko-KR" sz="1600" smtClean="0">
                <a:latin typeface="굴림" pitchFamily="50" charset="-127"/>
              </a:rPr>
              <a:t>/</a:t>
            </a:r>
            <a:r>
              <a:rPr lang="ko-KR" altLang="en-US" sz="1600" smtClean="0">
                <a:latin typeface="굴림" pitchFamily="50" charset="-127"/>
              </a:rPr>
              <a:t>삭제된 셀 색깔을 지정함</a:t>
            </a:r>
            <a:r>
              <a:rPr lang="en-US" altLang="ko-KR" sz="1600" smtClean="0">
                <a:latin typeface="굴림" pitchFamily="50" charset="-127"/>
              </a:rPr>
              <a:t>.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Save using Multi-Thread : OLE </a:t>
            </a:r>
            <a:r>
              <a:rPr lang="ko-KR" altLang="en-US" sz="1600" smtClean="0">
                <a:latin typeface="굴림" pitchFamily="50" charset="-127"/>
              </a:rPr>
              <a:t>초기화 실패로 엑셀 저장이 실패하는 경우 </a:t>
            </a:r>
            <a:r>
              <a:rPr lang="ko-KR" altLang="en-US" sz="1600" err="1" smtClean="0">
                <a:latin typeface="굴림" pitchFamily="50" charset="-127"/>
              </a:rPr>
              <a:t>멀티스레드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Column Delimiter : Grid </a:t>
            </a:r>
            <a:r>
              <a:rPr lang="ko-KR" altLang="en-US" sz="1600" smtClean="0">
                <a:latin typeface="굴림" pitchFamily="50" charset="-127"/>
              </a:rPr>
              <a:t>에 붙여넣기 할 때 사용할 칼럼 </a:t>
            </a:r>
            <a:r>
              <a:rPr lang="ko-KR" altLang="en-US" sz="1600" err="1" smtClean="0">
                <a:latin typeface="굴림" pitchFamily="50" charset="-127"/>
              </a:rPr>
              <a:t>구분자</a:t>
            </a:r>
            <a:r>
              <a:rPr lang="ko-KR" altLang="en-US" sz="1600" smtClean="0">
                <a:latin typeface="굴림" pitchFamily="50" charset="-127"/>
              </a:rPr>
              <a:t> 선택</a:t>
            </a:r>
            <a:r>
              <a:rPr lang="en-US" altLang="ko-KR" sz="1600" smtClean="0">
                <a:latin typeface="굴림" pitchFamily="50" charset="-127"/>
              </a:rPr>
              <a:t>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8356" y="2428868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Session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Long Size : LONG </a:t>
            </a:r>
            <a:r>
              <a:rPr lang="ko-KR" altLang="en-US" sz="1600" smtClean="0">
                <a:latin typeface="굴림" pitchFamily="50" charset="-127"/>
              </a:rPr>
              <a:t>혹은 </a:t>
            </a:r>
            <a:r>
              <a:rPr lang="en-US" altLang="ko-KR" sz="1600" smtClean="0">
                <a:latin typeface="굴림" pitchFamily="50" charset="-127"/>
              </a:rPr>
              <a:t>LOB </a:t>
            </a:r>
            <a:r>
              <a:rPr lang="ko-KR" altLang="en-US" sz="1600" smtClean="0">
                <a:latin typeface="굴림" pitchFamily="50" charset="-127"/>
              </a:rPr>
              <a:t>칼럼의 값을 가져올 때 보여줄 크기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Always sync session Schema Browser with Session Combo Box. : </a:t>
            </a:r>
            <a:r>
              <a:rPr lang="ko-KR" altLang="en-US" sz="1600" smtClean="0">
                <a:latin typeface="굴림" pitchFamily="50" charset="-127"/>
              </a:rPr>
              <a:t>세션 </a:t>
            </a:r>
            <a:r>
              <a:rPr lang="ko-KR" altLang="en-US" sz="1600" err="1" smtClean="0">
                <a:latin typeface="굴림" pitchFamily="50" charset="-127"/>
              </a:rPr>
              <a:t>콤보박스와</a:t>
            </a:r>
            <a:r>
              <a:rPr lang="ko-KR" altLang="en-US" sz="1600" smtClean="0">
                <a:latin typeface="굴림" pitchFamily="50" charset="-127"/>
              </a:rPr>
              <a:t> 스키마 브라우저 세션을 동기화 할 것인지 여부 설정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Commit automatically after every statement : Auto Commit </a:t>
            </a:r>
            <a:r>
              <a:rPr lang="ko-KR" altLang="en-US" sz="1600" smtClean="0">
                <a:latin typeface="굴림" pitchFamily="50" charset="-127"/>
              </a:rPr>
              <a:t>설정 여부</a:t>
            </a:r>
            <a:endParaRPr lang="en-US" altLang="ko-KR" sz="1600" smtClean="0">
              <a:latin typeface="굴림" pitchFamily="50" charset="-127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8356" y="2643182"/>
            <a:ext cx="53625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공용 옵션 설정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mtClean="0">
                <a:latin typeface="굴림" pitchFamily="50" charset="-127"/>
              </a:rPr>
              <a:t>SQL Formatter</a:t>
            </a:r>
          </a:p>
          <a:p>
            <a:pPr lvl="1"/>
            <a:r>
              <a:rPr lang="en-US" altLang="ko-KR" sz="1600" smtClean="0">
                <a:latin typeface="굴림" pitchFamily="50" charset="-127"/>
              </a:rPr>
              <a:t>Keyword Align : </a:t>
            </a:r>
            <a:r>
              <a:rPr lang="ko-KR" altLang="en-US" sz="1600" smtClean="0">
                <a:latin typeface="굴림" pitchFamily="50" charset="-127"/>
              </a:rPr>
              <a:t>키워드 정렬 방식 설정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Comma in List : </a:t>
            </a:r>
            <a:r>
              <a:rPr lang="ko-KR" altLang="en-US" sz="1600" smtClean="0">
                <a:latin typeface="굴림" pitchFamily="50" charset="-127"/>
              </a:rPr>
              <a:t>칼럼 구분 콤마를 칼럼 앞에 둘지 뒤에 둘지 선택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Keyword Case : </a:t>
            </a:r>
            <a:r>
              <a:rPr lang="ko-KR" altLang="en-US" sz="1600" smtClean="0">
                <a:latin typeface="굴림" pitchFamily="50" charset="-127"/>
              </a:rPr>
              <a:t>키워드 대소문자 설정</a:t>
            </a:r>
            <a:endParaRPr lang="en-US" altLang="ko-KR" sz="1600" smtClean="0">
              <a:latin typeface="굴림" pitchFamily="50" charset="-127"/>
            </a:endParaRPr>
          </a:p>
          <a:p>
            <a:pPr lvl="1"/>
            <a:r>
              <a:rPr lang="en-US" altLang="ko-KR" sz="1600" smtClean="0">
                <a:latin typeface="굴림" pitchFamily="50" charset="-127"/>
              </a:rPr>
              <a:t>Group / Order By Column List : order by </a:t>
            </a:r>
            <a:r>
              <a:rPr lang="ko-KR" altLang="en-US" sz="1600" smtClean="0">
                <a:latin typeface="굴림" pitchFamily="50" charset="-127"/>
              </a:rPr>
              <a:t>와 </a:t>
            </a:r>
            <a:r>
              <a:rPr lang="en-US" altLang="ko-KR" sz="1600" smtClean="0">
                <a:latin typeface="굴림" pitchFamily="50" charset="-127"/>
              </a:rPr>
              <a:t>group by </a:t>
            </a:r>
            <a:r>
              <a:rPr lang="ko-KR" altLang="en-US" sz="1600" smtClean="0">
                <a:latin typeface="굴림" pitchFamily="50" charset="-127"/>
              </a:rPr>
              <a:t>구문을 한 줄에 표시할 것인 지 여러 줄에 표시할 지 여부</a:t>
            </a:r>
            <a:endParaRPr lang="en-US" altLang="ko-KR" sz="1600" smtClean="0">
              <a:latin typeface="굴림" pitchFamily="50" charset="-127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8356" y="2928934"/>
            <a:ext cx="5049175" cy="345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51" y="857232"/>
            <a:ext cx="25177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4294967295"/>
          </p:nvPr>
        </p:nvSpPr>
        <p:spPr>
          <a:xfrm>
            <a:off x="7594600" y="6356350"/>
            <a:ext cx="2311400" cy="365125"/>
          </a:xfrm>
          <a:prstGeom prst="rect">
            <a:avLst/>
          </a:prstGeom>
        </p:spPr>
        <p:txBody>
          <a:bodyPr/>
          <a:lstStyle/>
          <a:p>
            <a:fld id="{33F907BD-5BAA-452E-8EE6-45C2EF1D8258}" type="slidenum">
              <a:rPr lang="ko-KR" altLang="en-US" smtClean="0"/>
              <a:pPr/>
              <a:t>88</a:t>
            </a:fld>
            <a:endParaRPr lang="ko-KR" altLang="en-US"/>
          </a:p>
        </p:txBody>
      </p:sp>
      <p:sp>
        <p:nvSpPr>
          <p:cNvPr id="8" name="한쪽 모서리가 잘린 사각형 7"/>
          <p:cNvSpPr/>
          <p:nvPr/>
        </p:nvSpPr>
        <p:spPr>
          <a:xfrm rot="16200000">
            <a:off x="2516669" y="-427167"/>
            <a:ext cx="5143536" cy="7855209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22000">
                <a:srgbClr val="FF9933">
                  <a:alpha val="0"/>
                </a:srgbClr>
              </a:gs>
              <a:gs pos="29000">
                <a:srgbClr val="FF9933">
                  <a:alpha val="85098"/>
                </a:srgbClr>
              </a:gs>
              <a:gs pos="86000">
                <a:srgbClr val="FF6600">
                  <a:alpha val="44706"/>
                </a:srgb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24372" y="1928802"/>
            <a:ext cx="375776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PL/SQL</a:t>
            </a:r>
            <a:r>
              <a:rPr lang="en-US" altLang="ko-KR" sz="40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 </a:t>
            </a:r>
            <a:r>
              <a:rPr lang="en-US" altLang="ko-KR" sz="4500" b="1" smtClean="0">
                <a:solidFill>
                  <a:srgbClr val="339933"/>
                </a:solidFill>
                <a:latin typeface="Tahoma" pitchFamily="34" charset="0"/>
                <a:ea typeface="맑은 고딕" pitchFamily="50" charset="-127"/>
                <a:cs typeface="Tahoma" pitchFamily="34" charset="0"/>
              </a:rPr>
              <a:t>Tool</a:t>
            </a:r>
            <a:endParaRPr lang="ko-KR" altLang="en-US" sz="4500" b="1">
              <a:solidFill>
                <a:srgbClr val="339933"/>
              </a:solidFill>
              <a:latin typeface="Tahoma" pitchFamily="34" charset="0"/>
              <a:ea typeface="맑은 고딕" pitchFamily="50" charset="-127"/>
              <a:cs typeface="Tahoma" pitchFamily="34" charset="0"/>
            </a:endParaRPr>
          </a:p>
        </p:txBody>
      </p:sp>
      <p:pic>
        <p:nvPicPr>
          <p:cNvPr id="11" name="Picture 4" descr="C:\Documents and Settings\김경수\바탕 화면\My Pictures\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922" y="6143644"/>
            <a:ext cx="1104106" cy="5334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5214950"/>
            <a:ext cx="3608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DBMS Application Development &amp;</a:t>
            </a:r>
          </a:p>
          <a:p>
            <a:r>
              <a:rPr lang="en-US" altLang="ko-KR" sz="1800" b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Performance Management Tool</a:t>
            </a:r>
            <a:endParaRPr lang="ko-KR" altLang="en-US" sz="1800" b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err="1" smtClean="0"/>
              <a:t>OverView</a:t>
            </a:r>
            <a:r>
              <a:rPr lang="en-US" altLang="ko-KR" smtClean="0"/>
              <a:t>	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smtClean="0"/>
              <a:t>PL/SQL Tool?</a:t>
            </a:r>
          </a:p>
          <a:p>
            <a:endParaRPr lang="en-US" altLang="ko-KR" smtClean="0"/>
          </a:p>
          <a:p>
            <a:pPr lvl="1"/>
            <a:r>
              <a:rPr lang="ko-KR" altLang="en-US" sz="1800" smtClean="0"/>
              <a:t>블록 구조로 이루어진 </a:t>
            </a:r>
            <a:r>
              <a:rPr lang="en-US" altLang="ko-KR" sz="1800" smtClean="0"/>
              <a:t>PL/SQL </a:t>
            </a:r>
            <a:r>
              <a:rPr lang="ko-KR" altLang="en-US" sz="1800" smtClean="0"/>
              <a:t>인 프로시저</a:t>
            </a:r>
            <a:r>
              <a:rPr lang="en-US" altLang="ko-KR" sz="1800" smtClean="0"/>
              <a:t>, </a:t>
            </a:r>
            <a:r>
              <a:rPr lang="ko-KR" altLang="en-US" sz="1800" smtClean="0"/>
              <a:t>함수</a:t>
            </a:r>
            <a:r>
              <a:rPr lang="en-US" altLang="ko-KR" sz="1800" smtClean="0"/>
              <a:t>, </a:t>
            </a:r>
            <a:r>
              <a:rPr lang="ko-KR" altLang="en-US" sz="1800" smtClean="0"/>
              <a:t>패키지 등을 빠르게 작성하여 어플리케이션 개발</a:t>
            </a:r>
            <a:r>
              <a:rPr lang="en-US" altLang="ko-KR" sz="1800" smtClean="0"/>
              <a:t>, </a:t>
            </a:r>
            <a:r>
              <a:rPr lang="ko-KR" altLang="en-US" sz="1800" smtClean="0"/>
              <a:t>데이터베이스 튜닝 등을 도와주는 툴이다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ko-KR" altLang="en-US" sz="1800" smtClean="0"/>
              <a:t>디버깅과 컴파일이 가능하며  소스 잠금 기능을 제공하여 동시 사용자에게 소스 </a:t>
            </a:r>
            <a:r>
              <a:rPr lang="en-US" altLang="ko-KR" sz="1800" smtClean="0"/>
              <a:t/>
            </a:r>
            <a:br>
              <a:rPr lang="en-US" altLang="ko-KR" sz="1800" smtClean="0"/>
            </a:br>
            <a:r>
              <a:rPr lang="ko-KR" altLang="en-US" sz="1800" smtClean="0"/>
              <a:t>유일성을 보장한다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ko-KR" altLang="en-US" sz="1800" smtClean="0"/>
              <a:t>에디터에 줄 번호를 제공하여 에러 발생시 빠르게  대처할 수 있으며 다양한 편집 기능은 </a:t>
            </a:r>
            <a:r>
              <a:rPr lang="en-US" altLang="ko-KR" sz="1800" smtClean="0"/>
              <a:t>SQL Tool</a:t>
            </a:r>
            <a:r>
              <a:rPr lang="ko-KR" altLang="en-US" sz="1800" smtClean="0"/>
              <a:t>과 동일하게 사용할 수 있다</a:t>
            </a:r>
            <a:r>
              <a:rPr lang="en-US" altLang="ko-KR" sz="1800" smtClean="0"/>
              <a:t>.</a:t>
            </a:r>
            <a:br>
              <a:rPr lang="en-US" altLang="ko-KR" sz="1800" smtClean="0"/>
            </a:br>
            <a:endParaRPr lang="en-US" altLang="ko-KR" sz="1800" smtClean="0"/>
          </a:p>
          <a:p>
            <a:pPr lvl="1"/>
            <a:r>
              <a:rPr lang="ko-KR" altLang="en-US" sz="1800" smtClean="0"/>
              <a:t>스키마 브라우저의 화면과 연동하여 생산성을 향상 시킬 수 있다</a:t>
            </a:r>
            <a:r>
              <a:rPr lang="en-US" altLang="ko-KR" sz="1800" smtClean="0"/>
              <a:t>.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092" y="333375"/>
            <a:ext cx="9380537" cy="574675"/>
          </a:xfrm>
        </p:spPr>
        <p:txBody>
          <a:bodyPr/>
          <a:lstStyle/>
          <a:p>
            <a:r>
              <a:rPr lang="en-US" altLang="ko-KR" smtClean="0"/>
              <a:t>Orange</a:t>
            </a:r>
            <a:r>
              <a:rPr lang="ko-KR" altLang="en-US" smtClean="0"/>
              <a:t> 설치 </a:t>
            </a:r>
            <a:endParaRPr lang="ko-KR" altLang="en-US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8782080" cy="2160586"/>
          </a:xfrm>
        </p:spPr>
        <p:txBody>
          <a:bodyPr/>
          <a:lstStyle/>
          <a:p>
            <a:r>
              <a:rPr lang="en-US" altLang="ko-KR" smtClean="0"/>
              <a:t>Orange Configuration Admin </a:t>
            </a:r>
            <a:r>
              <a:rPr lang="ko-KR" altLang="en-US" smtClean="0"/>
              <a:t>실행 버튼을 클릭하여 오렌지를 최초로 사용하는 </a:t>
            </a:r>
            <a:r>
              <a:rPr lang="ko-KR" altLang="en-US" err="1" smtClean="0"/>
              <a:t>오라클</a:t>
            </a:r>
            <a:r>
              <a:rPr lang="ko-KR" altLang="en-US" smtClean="0"/>
              <a:t> 서버에 오렌지 스키마를 설치한다</a:t>
            </a:r>
            <a:r>
              <a:rPr lang="en-US" altLang="ko-KR" smtClean="0"/>
              <a:t>.  </a:t>
            </a:r>
          </a:p>
          <a:p>
            <a:r>
              <a:rPr lang="ko-KR" altLang="en-US" smtClean="0"/>
              <a:t>오렌지 설치 후에 나중에라도 언제든지 오렌지 스키마를 생성할 수 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[Finish] </a:t>
            </a:r>
            <a:r>
              <a:rPr lang="ko-KR" altLang="en-US" smtClean="0"/>
              <a:t>버튼을 클릭하여 설치를 종료한다</a:t>
            </a:r>
            <a:r>
              <a:rPr lang="en-US" altLang="ko-KR" smtClean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44" y="2643182"/>
            <a:ext cx="4366040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4438" y="2643182"/>
            <a:ext cx="4344292" cy="332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8782080" cy="5040312"/>
          </a:xfrm>
        </p:spPr>
        <p:txBody>
          <a:bodyPr/>
          <a:lstStyle/>
          <a:p>
            <a:r>
              <a:rPr lang="en-US" altLang="ko-KR" smtClean="0"/>
              <a:t>Object List </a:t>
            </a:r>
            <a:r>
              <a:rPr lang="ko-KR" altLang="en-US" smtClean="0"/>
              <a:t>보기</a:t>
            </a:r>
            <a:endParaRPr lang="en-US" altLang="ko-KR" smtClean="0"/>
          </a:p>
          <a:p>
            <a:pPr lvl="1"/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</a:t>
            </a:r>
            <a:r>
              <a:rPr lang="en-US" altLang="ko-KR" sz="1600" b="0" smtClean="0"/>
              <a:t>Object List </a:t>
            </a:r>
            <a:r>
              <a:rPr lang="ko-KR" altLang="en-US" sz="1600" b="0" smtClean="0"/>
              <a:t>아이콘을 클릭하면 </a:t>
            </a:r>
            <a:r>
              <a:rPr lang="en-US" altLang="ko-KR" sz="1600" b="0" smtClean="0"/>
              <a:t>Object List </a:t>
            </a:r>
            <a:r>
              <a:rPr lang="ko-KR" altLang="en-US" sz="1600" b="0" smtClean="0"/>
              <a:t>창을 보여준다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14" y="1785926"/>
            <a:ext cx="5929353" cy="459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8567766" cy="5040312"/>
          </a:xfrm>
        </p:spPr>
        <p:txBody>
          <a:bodyPr/>
          <a:lstStyle/>
          <a:p>
            <a:r>
              <a:rPr lang="ko-KR" altLang="en-US" smtClean="0"/>
              <a:t>프로시저 생성하기</a:t>
            </a:r>
            <a:endParaRPr lang="en-US" altLang="ko-KR" smtClean="0"/>
          </a:p>
          <a:p>
            <a:pPr lvl="1"/>
            <a:r>
              <a:rPr lang="en-US" altLang="ko-KR" sz="1600" b="0" smtClean="0"/>
              <a:t>PL/SQL</a:t>
            </a:r>
            <a:r>
              <a:rPr lang="ko-KR" altLang="en-US" sz="1600" b="0" smtClean="0"/>
              <a:t>을 작성한 후 툴바에서 </a:t>
            </a:r>
            <a:r>
              <a:rPr lang="en-US" altLang="ko-KR" sz="1600" b="0" smtClean="0"/>
              <a:t>Compile </a:t>
            </a:r>
            <a:r>
              <a:rPr lang="ko-KR" altLang="en-US" sz="1600" b="0" smtClean="0"/>
              <a:t>아이콘을 누르거나 </a:t>
            </a:r>
            <a:r>
              <a:rPr lang="en-US" altLang="ko-KR" sz="1600" b="0" smtClean="0"/>
              <a:t>(F5)</a:t>
            </a:r>
            <a:r>
              <a:rPr lang="ko-KR" altLang="en-US" sz="1600" b="0" smtClean="0"/>
              <a:t>을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누른다</a:t>
            </a:r>
            <a:r>
              <a:rPr lang="en-US" altLang="ko-KR" sz="1600" b="0" smtClean="0"/>
              <a:t>.</a:t>
            </a:r>
            <a:endParaRPr lang="ko-KR" altLang="en-US" sz="1600" b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48" y="1857364"/>
            <a:ext cx="7215238" cy="423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8567766" cy="5040312"/>
          </a:xfrm>
        </p:spPr>
        <p:txBody>
          <a:bodyPr/>
          <a:lstStyle/>
          <a:p>
            <a:r>
              <a:rPr lang="ko-KR" altLang="en-US" smtClean="0"/>
              <a:t>디버그 모드로 컴파일 하기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Debug </a:t>
            </a:r>
            <a:r>
              <a:rPr lang="ko-KR" altLang="en-US" sz="1600" b="0" smtClean="0"/>
              <a:t>메뉴의 </a:t>
            </a:r>
            <a:r>
              <a:rPr lang="en-US" altLang="ko-KR" sz="1600" b="0" smtClean="0"/>
              <a:t>Compile Debug </a:t>
            </a:r>
            <a:r>
              <a:rPr lang="ko-KR" altLang="en-US" sz="1600" b="0" smtClean="0"/>
              <a:t>또는 </a:t>
            </a:r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디버그 컴파일 버튼을 누른다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디버그 모드로 컴파일 하지 않으면 디버깅할 때 디버그 정보를 볼 수 없다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10g </a:t>
            </a:r>
            <a:r>
              <a:rPr lang="ko-KR" altLang="en-US" sz="1600" b="0" smtClean="0"/>
              <a:t>부터는 </a:t>
            </a:r>
            <a:r>
              <a:rPr lang="en-US" altLang="ko-KR" sz="1600" b="0" smtClean="0"/>
              <a:t>DEBUG CONNECT SESSION </a:t>
            </a:r>
            <a:r>
              <a:rPr lang="ko-KR" altLang="en-US" sz="1600" b="0" smtClean="0"/>
              <a:t>권한이 있어야 디버깅이 가능 하다</a:t>
            </a:r>
            <a:r>
              <a:rPr lang="en-US" altLang="ko-KR" sz="1600" b="0" smtClean="0"/>
              <a:t>.</a:t>
            </a:r>
          </a:p>
          <a:p>
            <a:pPr marL="890587" lvl="2" indent="-28575"/>
            <a:endParaRPr lang="en-US" altLang="ko-KR" sz="1500" smtClean="0"/>
          </a:p>
          <a:p>
            <a:endParaRPr lang="ko-KR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2357430"/>
            <a:ext cx="6712498" cy="399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디버깅 시작하기</a:t>
            </a:r>
          </a:p>
          <a:p>
            <a:pPr marL="482600" lvl="1" indent="-28575"/>
            <a:r>
              <a:rPr lang="ko-KR" altLang="en-US" sz="1500" smtClean="0"/>
              <a:t> </a:t>
            </a:r>
            <a:r>
              <a:rPr lang="en-US" altLang="ko-KR" sz="1600" b="0" smtClean="0"/>
              <a:t>Debug</a:t>
            </a:r>
            <a:r>
              <a:rPr lang="ko-KR" altLang="en-US" sz="1600" b="0" smtClean="0"/>
              <a:t>메뉴에서 </a:t>
            </a:r>
            <a:r>
              <a:rPr lang="en-US" altLang="ko-KR" sz="1600" b="0" smtClean="0"/>
              <a:t>Start</a:t>
            </a:r>
            <a:r>
              <a:rPr lang="ko-KR" altLang="en-US" sz="1600" b="0" smtClean="0"/>
              <a:t>를 선택하거나 서브 </a:t>
            </a:r>
            <a:r>
              <a:rPr lang="ko-KR" altLang="en-US" sz="1600" b="0" err="1" smtClean="0"/>
              <a:t>툴바에서</a:t>
            </a:r>
            <a:r>
              <a:rPr lang="ko-KR" altLang="en-US" sz="1600" b="0" smtClean="0"/>
              <a:t> 디버그 시작 버튼을 누른다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Input </a:t>
            </a:r>
            <a:r>
              <a:rPr lang="ko-KR" altLang="en-US" sz="1600" b="0" smtClean="0"/>
              <a:t>매개 변수가 있을 경우 입력을 받을 대화상자가 나타난다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29" y="2102342"/>
            <a:ext cx="5214974" cy="4327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다양한 디버깅 메뉴</a:t>
            </a:r>
          </a:p>
          <a:p>
            <a:pPr marL="482600" lvl="1" indent="-28575"/>
            <a:r>
              <a:rPr lang="ko-KR" altLang="en-US" sz="1600" b="0" smtClean="0"/>
              <a:t> </a:t>
            </a:r>
            <a:r>
              <a:rPr lang="en-US" altLang="ko-KR" sz="1600" b="0" smtClean="0"/>
              <a:t>Debug</a:t>
            </a:r>
            <a:r>
              <a:rPr lang="ko-KR" altLang="en-US" sz="1600" b="0" smtClean="0"/>
              <a:t>메뉴에는 </a:t>
            </a:r>
            <a:r>
              <a:rPr lang="en-US" altLang="ko-KR" sz="1600" b="0" smtClean="0"/>
              <a:t>step into, step over, step out, run to cursor </a:t>
            </a:r>
            <a:r>
              <a:rPr lang="ko-KR" altLang="en-US" sz="1600" b="0" smtClean="0"/>
              <a:t>기능이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디버그를 중단하기 위해서는 </a:t>
            </a:r>
            <a:r>
              <a:rPr lang="en-US" altLang="ko-KR" sz="1600" b="0" smtClean="0"/>
              <a:t>debug stop </a:t>
            </a:r>
            <a:r>
              <a:rPr lang="ko-KR" altLang="en-US" sz="1600" b="0" smtClean="0"/>
              <a:t>버튼을 누르면 된다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100" y="2214554"/>
            <a:ext cx="69818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61938" y="285728"/>
            <a:ext cx="9380537" cy="574675"/>
          </a:xfrm>
        </p:spPr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디버그 중 변수 값 출력 기능</a:t>
            </a:r>
          </a:p>
          <a:p>
            <a:pPr marL="482600" lvl="1" indent="-28575"/>
            <a:r>
              <a:rPr lang="ko-KR" altLang="en-US" sz="1600" b="0" smtClean="0"/>
              <a:t> 디버그 중에 변수를 드래그 하여 </a:t>
            </a:r>
            <a:r>
              <a:rPr lang="en-US" altLang="ko-KR" sz="1600" b="0" smtClean="0"/>
              <a:t>watch </a:t>
            </a:r>
            <a:r>
              <a:rPr lang="ko-KR" altLang="en-US" sz="1600" b="0" smtClean="0"/>
              <a:t>탭에 </a:t>
            </a:r>
            <a:r>
              <a:rPr lang="en-US" altLang="ko-KR" sz="1600" b="0" smtClean="0"/>
              <a:t>drop </a:t>
            </a:r>
            <a:r>
              <a:rPr lang="ko-KR" altLang="en-US" sz="1600" b="0" smtClean="0"/>
              <a:t>하게 되면 디버그 중에 </a:t>
            </a:r>
          </a:p>
          <a:p>
            <a:pPr marL="482600" lvl="1" indent="-28575">
              <a:buNone/>
            </a:pPr>
            <a:r>
              <a:rPr lang="ko-KR" altLang="en-US" sz="1600" b="0" smtClean="0"/>
              <a:t>   변수의 값이 변하는 것을 지켜볼 수 있다</a:t>
            </a:r>
            <a:r>
              <a:rPr lang="en-US" altLang="ko-KR" sz="1600" b="0" smtClean="0"/>
              <a:t>. </a:t>
            </a:r>
          </a:p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1666852" y="2071678"/>
            <a:ext cx="6163546" cy="4329112"/>
            <a:chOff x="1037327" y="2000240"/>
            <a:chExt cx="6234984" cy="4400550"/>
          </a:xfrm>
        </p:grpSpPr>
        <p:pic>
          <p:nvPicPr>
            <p:cNvPr id="266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66786" y="2000240"/>
              <a:ext cx="6105525" cy="4400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오른쪽으로 구부러진 화살표 5"/>
            <p:cNvSpPr/>
            <p:nvPr/>
          </p:nvSpPr>
          <p:spPr bwMode="auto">
            <a:xfrm rot="900517">
              <a:off x="1037327" y="3659093"/>
              <a:ext cx="499582" cy="2613535"/>
            </a:xfrm>
            <a:prstGeom prst="curvedRightArrow">
              <a:avLst/>
            </a:prstGeom>
            <a:solidFill>
              <a:srgbClr val="FF0000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5738" marR="0" indent="-185738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ko-KR" alt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새굴림" pitchFamily="18" charset="-127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1034" y="4714884"/>
            <a:ext cx="688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Drag &amp;</a:t>
            </a:r>
          </a:p>
          <a:p>
            <a:r>
              <a:rPr lang="en-US" altLang="ko-KR" smtClean="0"/>
              <a:t>Drop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5538"/>
            <a:ext cx="8782080" cy="5040312"/>
          </a:xfrm>
        </p:spPr>
        <p:txBody>
          <a:bodyPr/>
          <a:lstStyle/>
          <a:p>
            <a:r>
              <a:rPr lang="ko-KR" altLang="en-US" smtClean="0"/>
              <a:t>디버그 종료 후 </a:t>
            </a:r>
            <a:r>
              <a:rPr lang="en-US" altLang="ko-KR" err="1" smtClean="0"/>
              <a:t>dbms_output</a:t>
            </a:r>
            <a:r>
              <a:rPr lang="en-US" altLang="ko-KR" smtClean="0"/>
              <a:t> </a:t>
            </a:r>
            <a:r>
              <a:rPr lang="ko-KR" altLang="en-US" smtClean="0"/>
              <a:t>출력 기능</a:t>
            </a:r>
          </a:p>
          <a:p>
            <a:pPr marL="482600" lvl="1" indent="-28575"/>
            <a:r>
              <a:rPr lang="ko-KR" altLang="en-US" sz="1600" b="0" smtClean="0"/>
              <a:t> 디버그를 종료하게 되면 </a:t>
            </a:r>
            <a:r>
              <a:rPr lang="en-US" altLang="ko-KR" sz="1600" b="0" smtClean="0"/>
              <a:t>server output </a:t>
            </a:r>
            <a:r>
              <a:rPr lang="ko-KR" altLang="en-US" sz="1600" b="0" smtClean="0"/>
              <a:t>탭에 </a:t>
            </a:r>
            <a:r>
              <a:rPr lang="en-US" altLang="ko-KR" sz="1600" b="0" err="1" smtClean="0"/>
              <a:t>dbms_output.put_line</a:t>
            </a:r>
            <a:r>
              <a:rPr lang="en-US" altLang="ko-KR" sz="1600" b="0" smtClean="0"/>
              <a:t> </a:t>
            </a:r>
            <a:r>
              <a:rPr lang="ko-KR" altLang="en-US" sz="1600" b="0" smtClean="0"/>
              <a:t>의 결과를 볼 수 있다</a:t>
            </a:r>
            <a:r>
              <a:rPr lang="en-US" altLang="ko-KR" sz="1600" b="0" smtClean="0"/>
              <a:t>.</a:t>
            </a:r>
          </a:p>
          <a:p>
            <a:pPr marL="482600" lvl="1" indent="-28575">
              <a:buNone/>
            </a:pPr>
            <a:endParaRPr lang="en-US" altLang="ko-KR" sz="1500" smtClean="0"/>
          </a:p>
          <a:p>
            <a:endParaRPr lang="ko-KR" alt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166" y="1928802"/>
            <a:ext cx="6072230" cy="441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프로시저 불러오기</a:t>
            </a:r>
          </a:p>
          <a:p>
            <a:pPr marL="482600" lvl="1" indent="-28575"/>
            <a:r>
              <a:rPr lang="ko-KR" altLang="en-US" sz="1600" b="0" smtClean="0"/>
              <a:t> 스키마 브라우저에서 </a:t>
            </a:r>
            <a:r>
              <a:rPr lang="en-US" altLang="ko-KR" sz="1600" b="0" smtClean="0"/>
              <a:t>Procedure </a:t>
            </a:r>
            <a:r>
              <a:rPr lang="ko-KR" altLang="en-US" sz="1600" b="0" smtClean="0"/>
              <a:t>탭을 선택 후 사용자명 아래 불러오고 싶은 프로시저를</a:t>
            </a:r>
            <a:r>
              <a:rPr lang="en-US" altLang="ko-KR" sz="1600" b="0" smtClean="0"/>
              <a:t/>
            </a:r>
            <a:br>
              <a:rPr lang="en-US" altLang="ko-KR" sz="1600" b="0" smtClean="0"/>
            </a:br>
            <a:r>
              <a:rPr lang="en-US" altLang="ko-KR" sz="1600" b="0" smtClean="0"/>
              <a:t> </a:t>
            </a:r>
            <a:r>
              <a:rPr lang="ko-KR" altLang="en-US" sz="1600" b="0" smtClean="0"/>
              <a:t> 선택 후 마우스 오른쪽 버튼 메뉴를 통해서 </a:t>
            </a:r>
            <a:r>
              <a:rPr lang="en-US" altLang="ko-KR" sz="1600" b="0" smtClean="0"/>
              <a:t>View/Edit Source</a:t>
            </a:r>
            <a:r>
              <a:rPr lang="ko-KR" altLang="en-US" sz="1600" b="0" smtClean="0"/>
              <a:t>메뉴를 선택한다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</a:t>
            </a:r>
            <a:r>
              <a:rPr lang="ko-KR" altLang="en-US" sz="1600" b="0" smtClean="0"/>
              <a:t>프로시저를 더블클릭 하여도 된다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28" y="2285992"/>
            <a:ext cx="59626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소스 관리 기능 </a:t>
            </a:r>
            <a:r>
              <a:rPr lang="en-US" altLang="ko-KR" smtClean="0"/>
              <a:t>(1/2)</a:t>
            </a:r>
          </a:p>
          <a:p>
            <a:pPr marL="482600" lvl="1" indent="-28575"/>
            <a:r>
              <a:rPr lang="en-US" altLang="ko-KR" sz="1600" b="0" smtClean="0"/>
              <a:t> Action </a:t>
            </a:r>
            <a:r>
              <a:rPr lang="ko-KR" altLang="en-US" sz="1600" b="0" smtClean="0"/>
              <a:t>메뉴에는 </a:t>
            </a:r>
            <a:r>
              <a:rPr lang="en-US" altLang="ko-KR" sz="1600" b="0" smtClean="0"/>
              <a:t>check-out, check-in, undo check-out, check-out list </a:t>
            </a:r>
            <a:r>
              <a:rPr lang="ko-KR" altLang="en-US" sz="1600" b="0" smtClean="0"/>
              <a:t>기능이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check-out </a:t>
            </a:r>
            <a:r>
              <a:rPr lang="ko-KR" altLang="en-US" sz="1600" b="0" smtClean="0"/>
              <a:t>을 함으로써 다른 사용자가 동시에 해당 프로시저를 변경하는 것을 막아준다</a:t>
            </a:r>
            <a:r>
              <a:rPr lang="en-US" altLang="ko-KR" sz="1600" b="0" smtClean="0"/>
              <a:t>.</a:t>
            </a:r>
          </a:p>
          <a:p>
            <a:pPr marL="482600" lvl="1" indent="-28575">
              <a:buNone/>
            </a:pPr>
            <a:r>
              <a:rPr lang="ko-KR" altLang="en-US" sz="1500" smtClean="0">
                <a:solidFill>
                  <a:srgbClr val="0000FF"/>
                </a:solidFill>
              </a:rPr>
              <a:t>주의 사항</a:t>
            </a:r>
            <a:r>
              <a:rPr lang="en-US" altLang="ko-KR" sz="1500" smtClean="0">
                <a:solidFill>
                  <a:srgbClr val="0000FF"/>
                </a:solidFill>
              </a:rPr>
              <a:t>.  </a:t>
            </a:r>
            <a:r>
              <a:rPr lang="ko-KR" altLang="en-US" sz="1500" smtClean="0">
                <a:solidFill>
                  <a:srgbClr val="0000FF"/>
                </a:solidFill>
              </a:rPr>
              <a:t>오렌지 스키마가 있어야 작동한다</a:t>
            </a:r>
            <a:r>
              <a:rPr lang="en-US" altLang="ko-KR" sz="1500" smtClean="0">
                <a:solidFill>
                  <a:srgbClr val="0000FF"/>
                </a:solidFill>
              </a:rPr>
              <a:t>.</a:t>
            </a:r>
          </a:p>
          <a:p>
            <a:endParaRPr lang="ko-KR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14" y="2400567"/>
            <a:ext cx="6524797" cy="391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PL/SQL Tool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smtClean="0"/>
              <a:t>소스 관리 기능 </a:t>
            </a:r>
            <a:r>
              <a:rPr lang="en-US" altLang="ko-KR" smtClean="0"/>
              <a:t>(2/2)</a:t>
            </a:r>
          </a:p>
          <a:p>
            <a:pPr marL="482600" lvl="1" indent="-28575"/>
            <a:r>
              <a:rPr lang="en-US" altLang="ko-KR" sz="1600" b="0" smtClean="0"/>
              <a:t> check-in</a:t>
            </a:r>
            <a:r>
              <a:rPr lang="ko-KR" altLang="en-US" sz="1600" b="0" smtClean="0"/>
              <a:t>을 함으로써 디버깅을 할 수 있으며 다른 사용자가 해당 프로시저를 변경할 수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undo check-out</a:t>
            </a:r>
            <a:r>
              <a:rPr lang="ko-KR" altLang="en-US" sz="1600" b="0" smtClean="0"/>
              <a:t>을 함으로써 마지막 컴파일 시점으로 소스를 되돌릴 수 있다</a:t>
            </a:r>
            <a:r>
              <a:rPr lang="en-US" altLang="ko-KR" sz="1600" b="0" smtClean="0"/>
              <a:t>.</a:t>
            </a:r>
          </a:p>
          <a:p>
            <a:pPr marL="482600" lvl="1" indent="-28575"/>
            <a:r>
              <a:rPr lang="en-US" altLang="ko-KR" sz="1600" b="0" smtClean="0"/>
              <a:t> check-out list</a:t>
            </a:r>
            <a:r>
              <a:rPr lang="ko-KR" altLang="en-US" sz="1600" b="0" smtClean="0"/>
              <a:t>를 사용하여 어떤 사용자가 특정 프로시저를 수정하고 있음을 알 수 있다</a:t>
            </a:r>
            <a:r>
              <a:rPr lang="en-US" altLang="ko-KR" sz="1600" b="0" smtClean="0"/>
              <a:t>.</a:t>
            </a:r>
          </a:p>
          <a:p>
            <a:endParaRPr lang="ko-KR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48" y="2391742"/>
            <a:ext cx="7572428" cy="363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lent J Template">
  <a:themeElements>
    <a:clrScheme name="Silent J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ilent J Template">
      <a:majorFont>
        <a:latin typeface="새굴림"/>
        <a:ea typeface="새굴림"/>
        <a:cs typeface=""/>
      </a:majorFont>
      <a:minorFont>
        <a:latin typeface="Arial"/>
        <a:ea typeface="새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85738" marR="0" indent="-185738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ko-KR" alt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새굴림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85738" marR="0" indent="-185738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ko-KR" alt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새굴림" pitchFamily="18" charset="-127"/>
          </a:defRPr>
        </a:defPPr>
      </a:lstStyle>
    </a:lnDef>
  </a:objectDefaults>
  <a:extraClrSchemeLst>
    <a:extraClrScheme>
      <a:clrScheme name="Silent J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ent J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lent J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ent J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ent J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ent J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lent J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24770</TotalTime>
  <Words>14356</Words>
  <Application>Microsoft Office PowerPoint</Application>
  <PresentationFormat>A4 용지(210x297mm)</PresentationFormat>
  <Paragraphs>1673</Paragraphs>
  <Slides>193</Slides>
  <Notes>161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193</vt:i4>
      </vt:variant>
    </vt:vector>
  </HeadingPairs>
  <TitlesOfParts>
    <vt:vector size="194" baseType="lpstr">
      <vt:lpstr>Silent J Template</vt:lpstr>
      <vt:lpstr>슬라이드 1</vt:lpstr>
      <vt:lpstr>슬라이드 2</vt:lpstr>
      <vt:lpstr>슬라이드 3</vt:lpstr>
      <vt:lpstr>Orange 설치</vt:lpstr>
      <vt:lpstr>Orange 설치</vt:lpstr>
      <vt:lpstr>Orange 설치</vt:lpstr>
      <vt:lpstr>Orange 설치</vt:lpstr>
      <vt:lpstr>Orange 설치</vt:lpstr>
      <vt:lpstr>Orange 설치 </vt:lpstr>
      <vt:lpstr>슬라이드 10</vt:lpstr>
      <vt:lpstr>Orange Schema 생성</vt:lpstr>
      <vt:lpstr>Orange Schema 생성</vt:lpstr>
      <vt:lpstr>Orange Schema 생성</vt:lpstr>
      <vt:lpstr>Orange Schema 생성</vt:lpstr>
      <vt:lpstr>Orange Schema 생성</vt:lpstr>
      <vt:lpstr>슬라이드 16</vt:lpstr>
      <vt:lpstr>DB 지원 버전</vt:lpstr>
      <vt:lpstr>Orange 특징</vt:lpstr>
      <vt:lpstr>Orange Tool 관계도</vt:lpstr>
      <vt:lpstr>슬라이드 20</vt:lpstr>
      <vt:lpstr>DBMS Logon</vt:lpstr>
      <vt:lpstr>Orange 공용 옵션 설정</vt:lpstr>
      <vt:lpstr>Orange 공용 옵션 설정</vt:lpstr>
      <vt:lpstr>Orange 공용 옵션 설정</vt:lpstr>
      <vt:lpstr>Orange 공용 옵션 설정</vt:lpstr>
      <vt:lpstr>슬라이드 26</vt:lpstr>
      <vt:lpstr>Overview</vt:lpstr>
      <vt:lpstr>Network Configuration Tool</vt:lpstr>
      <vt:lpstr>Network Configuration Tool</vt:lpstr>
      <vt:lpstr>Network Configuration Tool</vt:lpstr>
      <vt:lpstr>Network Configuration Tool</vt:lpstr>
      <vt:lpstr>Network Configuration Tool</vt:lpstr>
      <vt:lpstr>Network Configuration Tool</vt:lpstr>
      <vt:lpstr>Network Configuration Tool</vt:lpstr>
      <vt:lpstr>슬라이드 35</vt:lpstr>
      <vt:lpstr>Overview</vt:lpstr>
      <vt:lpstr>Schema Browser</vt:lpstr>
      <vt:lpstr>Schema Browser</vt:lpstr>
      <vt:lpstr>Schema Browser </vt:lpstr>
      <vt:lpstr>Schema Browser</vt:lpstr>
      <vt:lpstr>Schema Browser</vt:lpstr>
      <vt:lpstr>슬라이드 42</vt:lpstr>
      <vt:lpstr>OverView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 </vt:lpstr>
      <vt:lpstr>SQL Tool</vt:lpstr>
      <vt:lpstr>SQL Tool</vt:lpstr>
      <vt:lpstr>SQL Tool</vt:lpstr>
      <vt:lpstr>SQL Tool</vt:lpstr>
      <vt:lpstr>SQL Tool</vt:lpstr>
      <vt:lpstr>SQL Tool</vt:lpstr>
      <vt:lpstr>SQL Tool </vt:lpstr>
      <vt:lpstr>SQL Tool </vt:lpstr>
      <vt:lpstr>SQL Tool </vt:lpstr>
      <vt:lpstr>SQL Tool </vt:lpstr>
      <vt:lpstr>SQL Tool </vt:lpstr>
      <vt:lpstr>SQL Tool</vt:lpstr>
      <vt:lpstr>SQL Tool </vt:lpstr>
      <vt:lpstr>SQL Tool </vt:lpstr>
      <vt:lpstr>SQL Tool </vt:lpstr>
      <vt:lpstr>SQL Tool </vt:lpstr>
      <vt:lpstr>슬라이드 81</vt:lpstr>
      <vt:lpstr>Orange 공용 옵션 설정</vt:lpstr>
      <vt:lpstr>Orange 공용 옵션 설정</vt:lpstr>
      <vt:lpstr>Orange 공용 옵션 설정</vt:lpstr>
      <vt:lpstr>Orange 공용 옵션 설정</vt:lpstr>
      <vt:lpstr>Orange 공용 옵션 설정</vt:lpstr>
      <vt:lpstr>Orange 공용 옵션 설정</vt:lpstr>
      <vt:lpstr>슬라이드 88</vt:lpstr>
      <vt:lpstr>OverView </vt:lpstr>
      <vt:lpstr>PL/SQL Tool</vt:lpstr>
      <vt:lpstr>PL/SQL Tool</vt:lpstr>
      <vt:lpstr>PL/SQL Tool</vt:lpstr>
      <vt:lpstr>PL/SQL Tool</vt:lpstr>
      <vt:lpstr>PL/SQL Tool</vt:lpstr>
      <vt:lpstr>PL/SQL Tool</vt:lpstr>
      <vt:lpstr>PL/SQL Tool</vt:lpstr>
      <vt:lpstr>PL/SQL Tool</vt:lpstr>
      <vt:lpstr>PL/SQL Tool</vt:lpstr>
      <vt:lpstr>PL/SQL Tool</vt:lpstr>
      <vt:lpstr>슬라이드 100</vt:lpstr>
      <vt:lpstr>OverView</vt:lpstr>
      <vt:lpstr>Plan Tool</vt:lpstr>
      <vt:lpstr>Plan Tool</vt:lpstr>
      <vt:lpstr>Plan Tool</vt:lpstr>
      <vt:lpstr>Plan Tool</vt:lpstr>
      <vt:lpstr>Plan Tool</vt:lpstr>
      <vt:lpstr>Plan Tool</vt:lpstr>
      <vt:lpstr>Plan Tool</vt:lpstr>
      <vt:lpstr>Plan Tool</vt:lpstr>
      <vt:lpstr>Plan Tool</vt:lpstr>
      <vt:lpstr>Plan Tool</vt:lpstr>
      <vt:lpstr>슬라이드 112</vt:lpstr>
      <vt:lpstr>OverView</vt:lpstr>
      <vt:lpstr>SQL Monitor</vt:lpstr>
      <vt:lpstr>SQL Monitor</vt:lpstr>
      <vt:lpstr>SQL Monitor</vt:lpstr>
      <vt:lpstr>SQL Monitor</vt:lpstr>
      <vt:lpstr>SQL Monitor</vt:lpstr>
      <vt:lpstr>슬라이드 119</vt:lpstr>
      <vt:lpstr>OverView </vt:lpstr>
      <vt:lpstr>Table Editor</vt:lpstr>
      <vt:lpstr>Table Editor</vt:lpstr>
      <vt:lpstr>Table Editor</vt:lpstr>
      <vt:lpstr>Table Editor</vt:lpstr>
      <vt:lpstr>Table Editor</vt:lpstr>
      <vt:lpstr>Table Editor</vt:lpstr>
      <vt:lpstr>슬라이드 127</vt:lpstr>
      <vt:lpstr>OverView</vt:lpstr>
      <vt:lpstr>Trace Tool</vt:lpstr>
      <vt:lpstr>Trace Tool</vt:lpstr>
      <vt:lpstr>Trace Tool</vt:lpstr>
      <vt:lpstr>Trace Tool</vt:lpstr>
      <vt:lpstr>Trace Tool</vt:lpstr>
      <vt:lpstr>슬라이드 134</vt:lpstr>
      <vt:lpstr>OverView</vt:lpstr>
      <vt:lpstr>Description Tool</vt:lpstr>
      <vt:lpstr>Description Tool </vt:lpstr>
      <vt:lpstr>Description Tool</vt:lpstr>
      <vt:lpstr>Description Tool</vt:lpstr>
      <vt:lpstr>슬라이드 140</vt:lpstr>
      <vt:lpstr>OverView</vt:lpstr>
      <vt:lpstr>Database Information </vt:lpstr>
      <vt:lpstr>Database Information </vt:lpstr>
      <vt:lpstr>Database Information </vt:lpstr>
      <vt:lpstr>슬라이드 145</vt:lpstr>
      <vt:lpstr>OverView</vt:lpstr>
      <vt:lpstr>Data Dictionary Tool </vt:lpstr>
      <vt:lpstr>Data Dictionary Tool </vt:lpstr>
      <vt:lpstr>슬라이드 149</vt:lpstr>
      <vt:lpstr>OverView</vt:lpstr>
      <vt:lpstr>Session Monitor</vt:lpstr>
      <vt:lpstr>Session Monitor </vt:lpstr>
      <vt:lpstr>Session Monitor </vt:lpstr>
      <vt:lpstr>Session Monitor </vt:lpstr>
      <vt:lpstr>Session Monitor </vt:lpstr>
      <vt:lpstr>Session Monitor </vt:lpstr>
      <vt:lpstr>Session Monitor </vt:lpstr>
      <vt:lpstr>Session Monitor </vt:lpstr>
      <vt:lpstr>Session Monitor </vt:lpstr>
      <vt:lpstr>Session Monitor </vt:lpstr>
      <vt:lpstr>Session Monitor </vt:lpstr>
      <vt:lpstr>슬라이드 162</vt:lpstr>
      <vt:lpstr>OverView</vt:lpstr>
      <vt:lpstr>Export Tool</vt:lpstr>
      <vt:lpstr>Export Tool</vt:lpstr>
      <vt:lpstr>Export Tool</vt:lpstr>
      <vt:lpstr>슬라이드 167</vt:lpstr>
      <vt:lpstr>OverView</vt:lpstr>
      <vt:lpstr>Import Tool </vt:lpstr>
      <vt:lpstr>Import Tool </vt:lpstr>
      <vt:lpstr>Import Tool </vt:lpstr>
      <vt:lpstr>슬라이드 172</vt:lpstr>
      <vt:lpstr>OverView </vt:lpstr>
      <vt:lpstr>Unload Tool </vt:lpstr>
      <vt:lpstr>Unload Tool</vt:lpstr>
      <vt:lpstr>Unload Tool </vt:lpstr>
      <vt:lpstr>슬라이드 177</vt:lpstr>
      <vt:lpstr>OverView </vt:lpstr>
      <vt:lpstr>Load Tool </vt:lpstr>
      <vt:lpstr>Load Tool </vt:lpstr>
      <vt:lpstr>Load Tool </vt:lpstr>
      <vt:lpstr>슬라이드 182</vt:lpstr>
      <vt:lpstr>OverView</vt:lpstr>
      <vt:lpstr>Data Generation Tool </vt:lpstr>
      <vt:lpstr>Data Generation Tool </vt:lpstr>
      <vt:lpstr>Data Generation Tool </vt:lpstr>
      <vt:lpstr>Data Generation Tool </vt:lpstr>
      <vt:lpstr>슬라이드 188</vt:lpstr>
      <vt:lpstr>OverView</vt:lpstr>
      <vt:lpstr>Script Generation Tool </vt:lpstr>
      <vt:lpstr>Script Generation Tool </vt:lpstr>
      <vt:lpstr>Script Generation Tool </vt:lpstr>
      <vt:lpstr>Script Generation Tool </vt:lpstr>
    </vt:vector>
  </TitlesOfParts>
  <Company>웨어밸리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PT</dc:title>
  <dc:subject>DB 보안</dc:subject>
  <dc:creator>웨어밸리</dc:creator>
  <cp:lastModifiedBy>wtime</cp:lastModifiedBy>
  <cp:revision>2075</cp:revision>
  <cp:lastPrinted>2002-07-10T00:34:25Z</cp:lastPrinted>
  <dcterms:created xsi:type="dcterms:W3CDTF">2002-04-16T15:18:00Z</dcterms:created>
  <dcterms:modified xsi:type="dcterms:W3CDTF">2011-05-26T07:15:42Z</dcterms:modified>
</cp:coreProperties>
</file>